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3" r:id="rId1"/>
  </p:sldMasterIdLst>
  <p:notesMasterIdLst>
    <p:notesMasterId r:id="rId9"/>
  </p:notesMasterIdLst>
  <p:sldIdLst>
    <p:sldId id="259" r:id="rId2"/>
    <p:sldId id="261" r:id="rId3"/>
    <p:sldId id="263" r:id="rId4"/>
    <p:sldId id="264" r:id="rId5"/>
    <p:sldId id="266" r:id="rId6"/>
    <p:sldId id="267" r:id="rId7"/>
    <p:sldId id="262" r:id="rId8"/>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p:scale>
          <a:sx n="93" d="100"/>
          <a:sy n="93" d="100"/>
        </p:scale>
        <p:origin x="-132" y="-92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7A340B-9E54-45EA-8E0C-45E81E11637E}" type="datetimeFigureOut">
              <a:rPr lang="fi-FI" smtClean="0"/>
              <a:t>2.9.2015</a:t>
            </a:fld>
            <a:endParaRPr lang="fi-FI"/>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92BD3C-E4F5-43AD-B018-05FBD74C4E2E}" type="slidenum">
              <a:rPr lang="fi-FI" smtClean="0"/>
              <a:t>‹#›</a:t>
            </a:fld>
            <a:endParaRPr lang="fi-FI"/>
          </a:p>
        </p:txBody>
      </p:sp>
    </p:spTree>
    <p:extLst>
      <p:ext uri="{BB962C8B-B14F-4D97-AF65-F5344CB8AC3E}">
        <p14:creationId xmlns:p14="http://schemas.microsoft.com/office/powerpoint/2010/main" val="309030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0092BD3C-E4F5-43AD-B018-05FBD74C4E2E}" type="slidenum">
              <a:rPr lang="fi-FI" smtClean="0"/>
              <a:t>1</a:t>
            </a:fld>
            <a:endParaRPr lang="fi-FI"/>
          </a:p>
        </p:txBody>
      </p:sp>
    </p:spTree>
    <p:extLst>
      <p:ext uri="{BB962C8B-B14F-4D97-AF65-F5344CB8AC3E}">
        <p14:creationId xmlns:p14="http://schemas.microsoft.com/office/powerpoint/2010/main" val="911851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i-FI"/>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i-FI"/>
          </a:p>
        </p:txBody>
      </p:sp>
      <p:sp>
        <p:nvSpPr>
          <p:cNvPr id="4" name="Date Placeholder 3"/>
          <p:cNvSpPr>
            <a:spLocks noGrp="1"/>
          </p:cNvSpPr>
          <p:nvPr>
            <p:ph type="dt" sz="half" idx="10"/>
          </p:nvPr>
        </p:nvSpPr>
        <p:spPr/>
        <p:txBody>
          <a:bodyPr/>
          <a:lstStyle/>
          <a:p>
            <a:fld id="{9F0CDC3E-D070-444F-9B46-0B8394BE3546}" type="datetime1">
              <a:rPr lang="fi-FI" smtClean="0"/>
              <a:t>2.9.2015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014027DD-84C9-409E-869A-50F22E935410}" type="slidenum">
              <a:rPr lang="fi-FI" smtClean="0"/>
              <a:t>‹#›</a:t>
            </a:fld>
            <a:endParaRPr lang="fi-FI"/>
          </a:p>
        </p:txBody>
      </p:sp>
    </p:spTree>
    <p:extLst>
      <p:ext uri="{BB962C8B-B14F-4D97-AF65-F5344CB8AC3E}">
        <p14:creationId xmlns:p14="http://schemas.microsoft.com/office/powerpoint/2010/main" val="2539877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fld id="{323FB1E4-DBA3-41FE-B669-09D0653FB8C8}" type="datetime1">
              <a:rPr lang="fi-FI" smtClean="0"/>
              <a:t>2.9.2015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014027DD-84C9-409E-869A-50F22E935410}" type="slidenum">
              <a:rPr lang="fi-FI" smtClean="0"/>
              <a:t>‹#›</a:t>
            </a:fld>
            <a:endParaRPr lang="fi-FI"/>
          </a:p>
        </p:txBody>
      </p:sp>
    </p:spTree>
    <p:extLst>
      <p:ext uri="{BB962C8B-B14F-4D97-AF65-F5344CB8AC3E}">
        <p14:creationId xmlns:p14="http://schemas.microsoft.com/office/powerpoint/2010/main" val="376192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i-FI"/>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fld id="{AC83C31D-E031-42F9-A122-BF937883C48E}" type="datetime1">
              <a:rPr lang="fi-FI" smtClean="0"/>
              <a:t>2.9.2015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014027DD-84C9-409E-869A-50F22E935410}" type="slidenum">
              <a:rPr lang="fi-FI" smtClean="0"/>
              <a:t>‹#›</a:t>
            </a:fld>
            <a:endParaRPr lang="fi-FI"/>
          </a:p>
        </p:txBody>
      </p:sp>
    </p:spTree>
    <p:extLst>
      <p:ext uri="{BB962C8B-B14F-4D97-AF65-F5344CB8AC3E}">
        <p14:creationId xmlns:p14="http://schemas.microsoft.com/office/powerpoint/2010/main" val="4244868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fld id="{18C35E67-07C6-4CFE-B1F3-E460A008A7F3}" type="datetime1">
              <a:rPr lang="fi-FI" smtClean="0"/>
              <a:t>2.9.2015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014027DD-84C9-409E-869A-50F22E935410}" type="slidenum">
              <a:rPr lang="fi-FI" smtClean="0"/>
              <a:t>‹#›</a:t>
            </a:fld>
            <a:endParaRPr lang="fi-FI"/>
          </a:p>
        </p:txBody>
      </p:sp>
    </p:spTree>
    <p:extLst>
      <p:ext uri="{BB962C8B-B14F-4D97-AF65-F5344CB8AC3E}">
        <p14:creationId xmlns:p14="http://schemas.microsoft.com/office/powerpoint/2010/main" val="601600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i-FI"/>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E82F2C-89AC-46B6-BB30-98AA28EA8D49}" type="datetime1">
              <a:rPr lang="fi-FI" smtClean="0"/>
              <a:t>2.9.2015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014027DD-84C9-409E-869A-50F22E935410}" type="slidenum">
              <a:rPr lang="fi-FI" smtClean="0"/>
              <a:t>‹#›</a:t>
            </a:fld>
            <a:endParaRPr lang="fi-FI"/>
          </a:p>
        </p:txBody>
      </p:sp>
    </p:spTree>
    <p:extLst>
      <p:ext uri="{BB962C8B-B14F-4D97-AF65-F5344CB8AC3E}">
        <p14:creationId xmlns:p14="http://schemas.microsoft.com/office/powerpoint/2010/main" val="4256013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Date Placeholder 4"/>
          <p:cNvSpPr>
            <a:spLocks noGrp="1"/>
          </p:cNvSpPr>
          <p:nvPr>
            <p:ph type="dt" sz="half" idx="10"/>
          </p:nvPr>
        </p:nvSpPr>
        <p:spPr/>
        <p:txBody>
          <a:bodyPr/>
          <a:lstStyle/>
          <a:p>
            <a:fld id="{FC1FACC8-36E2-4232-AAAD-323014BD8FAE}" type="datetime1">
              <a:rPr lang="fi-FI" smtClean="0"/>
              <a:t>2.9.2015</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014027DD-84C9-409E-869A-50F22E935410}" type="slidenum">
              <a:rPr lang="fi-FI" smtClean="0"/>
              <a:t>‹#›</a:t>
            </a:fld>
            <a:endParaRPr lang="fi-FI"/>
          </a:p>
        </p:txBody>
      </p:sp>
    </p:spTree>
    <p:extLst>
      <p:ext uri="{BB962C8B-B14F-4D97-AF65-F5344CB8AC3E}">
        <p14:creationId xmlns:p14="http://schemas.microsoft.com/office/powerpoint/2010/main" val="3148746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i-FI"/>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Date Placeholder 6"/>
          <p:cNvSpPr>
            <a:spLocks noGrp="1"/>
          </p:cNvSpPr>
          <p:nvPr>
            <p:ph type="dt" sz="half" idx="10"/>
          </p:nvPr>
        </p:nvSpPr>
        <p:spPr/>
        <p:txBody>
          <a:bodyPr/>
          <a:lstStyle/>
          <a:p>
            <a:fld id="{487FDEED-AB23-4F39-998E-68F0DBEEE955}" type="datetime1">
              <a:rPr lang="fi-FI" smtClean="0"/>
              <a:t>2.9.2015</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014027DD-84C9-409E-869A-50F22E935410}" type="slidenum">
              <a:rPr lang="fi-FI" smtClean="0"/>
              <a:t>‹#›</a:t>
            </a:fld>
            <a:endParaRPr lang="fi-FI"/>
          </a:p>
        </p:txBody>
      </p:sp>
    </p:spTree>
    <p:extLst>
      <p:ext uri="{BB962C8B-B14F-4D97-AF65-F5344CB8AC3E}">
        <p14:creationId xmlns:p14="http://schemas.microsoft.com/office/powerpoint/2010/main" val="229329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Date Placeholder 2"/>
          <p:cNvSpPr>
            <a:spLocks noGrp="1"/>
          </p:cNvSpPr>
          <p:nvPr>
            <p:ph type="dt" sz="half" idx="10"/>
          </p:nvPr>
        </p:nvSpPr>
        <p:spPr/>
        <p:txBody>
          <a:bodyPr/>
          <a:lstStyle/>
          <a:p>
            <a:fld id="{0FE0BAC3-F28D-43A0-AAB6-C44F110A56FE}" type="datetime1">
              <a:rPr lang="fi-FI" smtClean="0"/>
              <a:t>2.9.2015</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014027DD-84C9-409E-869A-50F22E935410}" type="slidenum">
              <a:rPr lang="fi-FI" smtClean="0"/>
              <a:t>‹#›</a:t>
            </a:fld>
            <a:endParaRPr lang="fi-FI"/>
          </a:p>
        </p:txBody>
      </p:sp>
    </p:spTree>
    <p:extLst>
      <p:ext uri="{BB962C8B-B14F-4D97-AF65-F5344CB8AC3E}">
        <p14:creationId xmlns:p14="http://schemas.microsoft.com/office/powerpoint/2010/main" val="1239194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1DBB4A-6B4A-484E-A52F-E361E9DC9A8D}" type="datetime1">
              <a:rPr lang="fi-FI" smtClean="0"/>
              <a:t>2.9.2015</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014027DD-84C9-409E-869A-50F22E935410}" type="slidenum">
              <a:rPr lang="fi-FI" smtClean="0"/>
              <a:t>‹#›</a:t>
            </a:fld>
            <a:endParaRPr lang="fi-FI"/>
          </a:p>
        </p:txBody>
      </p:sp>
    </p:spTree>
    <p:extLst>
      <p:ext uri="{BB962C8B-B14F-4D97-AF65-F5344CB8AC3E}">
        <p14:creationId xmlns:p14="http://schemas.microsoft.com/office/powerpoint/2010/main" val="2977533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i-FI"/>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78B370-FFDF-4488-812F-84FBA80DDF79}" type="datetime1">
              <a:rPr lang="fi-FI" smtClean="0"/>
              <a:t>2.9.2015</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014027DD-84C9-409E-869A-50F22E935410}" type="slidenum">
              <a:rPr lang="fi-FI" smtClean="0"/>
              <a:t>‹#›</a:t>
            </a:fld>
            <a:endParaRPr lang="fi-FI"/>
          </a:p>
        </p:txBody>
      </p:sp>
    </p:spTree>
    <p:extLst>
      <p:ext uri="{BB962C8B-B14F-4D97-AF65-F5344CB8AC3E}">
        <p14:creationId xmlns:p14="http://schemas.microsoft.com/office/powerpoint/2010/main" val="3639622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i-FI"/>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AE81B4-329E-43F8-977C-B2E0B22C1505}" type="datetime1">
              <a:rPr lang="fi-FI" smtClean="0"/>
              <a:t>2.9.2015</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014027DD-84C9-409E-869A-50F22E935410}" type="slidenum">
              <a:rPr lang="fi-FI" smtClean="0"/>
              <a:t>‹#›</a:t>
            </a:fld>
            <a:endParaRPr lang="fi-FI"/>
          </a:p>
        </p:txBody>
      </p:sp>
    </p:spTree>
    <p:extLst>
      <p:ext uri="{BB962C8B-B14F-4D97-AF65-F5344CB8AC3E}">
        <p14:creationId xmlns:p14="http://schemas.microsoft.com/office/powerpoint/2010/main" val="2442249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i-FI"/>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805132-FCB7-430C-930F-06881A408A3C}" type="datetime1">
              <a:rPr lang="fi-FI" smtClean="0"/>
              <a:t>2.9.2015</a:t>
            </a:fld>
            <a:endParaRPr lang="fi-FI"/>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4027DD-84C9-409E-869A-50F22E935410}" type="slidenum">
              <a:rPr lang="fi-FI" smtClean="0"/>
              <a:t>‹#›</a:t>
            </a:fld>
            <a:endParaRPr lang="fi-FI"/>
          </a:p>
        </p:txBody>
      </p:sp>
    </p:spTree>
    <p:extLst>
      <p:ext uri="{BB962C8B-B14F-4D97-AF65-F5344CB8AC3E}">
        <p14:creationId xmlns:p14="http://schemas.microsoft.com/office/powerpoint/2010/main" val="3108618799"/>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355601" y="5676900"/>
            <a:ext cx="2819400" cy="952331"/>
          </a:xfrm>
          <a:prstGeom prst="rect">
            <a:avLst/>
          </a:prstGeom>
        </p:spPr>
      </p:pic>
      <p:pic>
        <p:nvPicPr>
          <p:cNvPr id="5" name="Picture 4"/>
          <p:cNvPicPr>
            <a:picLocks noChangeAspect="1"/>
          </p:cNvPicPr>
          <p:nvPr/>
        </p:nvPicPr>
        <p:blipFill>
          <a:blip r:embed="rId3"/>
          <a:stretch>
            <a:fillRect/>
          </a:stretch>
        </p:blipFill>
        <p:spPr>
          <a:xfrm>
            <a:off x="8521701" y="5676900"/>
            <a:ext cx="2870200" cy="969490"/>
          </a:xfrm>
          <a:prstGeom prst="rect">
            <a:avLst/>
          </a:prstGeom>
        </p:spPr>
      </p:pic>
      <p:pic>
        <p:nvPicPr>
          <p:cNvPr id="6" name="Picture 5"/>
          <p:cNvPicPr>
            <a:picLocks noChangeAspect="1"/>
          </p:cNvPicPr>
          <p:nvPr/>
        </p:nvPicPr>
        <p:blipFill>
          <a:blip r:embed="rId3"/>
          <a:stretch>
            <a:fillRect/>
          </a:stretch>
        </p:blipFill>
        <p:spPr>
          <a:xfrm>
            <a:off x="4445001" y="5687624"/>
            <a:ext cx="2806700" cy="948041"/>
          </a:xfrm>
          <a:prstGeom prst="rect">
            <a:avLst/>
          </a:prstGeom>
        </p:spPr>
      </p:pic>
      <p:sp>
        <p:nvSpPr>
          <p:cNvPr id="7" name="Title 6"/>
          <p:cNvSpPr>
            <a:spLocks noGrp="1"/>
          </p:cNvSpPr>
          <p:nvPr>
            <p:ph type="ctrTitle"/>
          </p:nvPr>
        </p:nvSpPr>
        <p:spPr/>
        <p:txBody>
          <a:bodyPr>
            <a:normAutofit/>
          </a:bodyPr>
          <a:lstStyle/>
          <a:p>
            <a:r>
              <a:rPr lang="fi-FI" sz="5400" b="1" dirty="0" err="1" smtClean="0"/>
              <a:t>The</a:t>
            </a:r>
            <a:r>
              <a:rPr lang="fi-FI" sz="5400" b="1" dirty="0" smtClean="0"/>
              <a:t> Baltic </a:t>
            </a:r>
            <a:r>
              <a:rPr lang="fi-FI" sz="5400" b="1" dirty="0" err="1" smtClean="0"/>
              <a:t>Sea</a:t>
            </a:r>
            <a:r>
              <a:rPr lang="fi-FI" sz="5400" b="1" dirty="0" smtClean="0"/>
              <a:t> </a:t>
            </a:r>
            <a:r>
              <a:rPr lang="fi-FI" sz="5400" b="1" dirty="0" err="1" smtClean="0"/>
              <a:t>dioxin</a:t>
            </a:r>
            <a:r>
              <a:rPr lang="fi-FI" sz="5400" b="1" dirty="0" smtClean="0"/>
              <a:t> </a:t>
            </a:r>
            <a:r>
              <a:rPr lang="fi-FI" sz="5400" b="1" dirty="0" err="1" smtClean="0"/>
              <a:t>problem</a:t>
            </a:r>
            <a:r>
              <a:rPr lang="fi-FI" sz="5400" b="1" dirty="0" smtClean="0"/>
              <a:t>: </a:t>
            </a:r>
            <a:r>
              <a:rPr lang="fi-FI" sz="5400" b="1" dirty="0" err="1"/>
              <a:t>e</a:t>
            </a:r>
            <a:r>
              <a:rPr lang="fi-FI" sz="5400" b="1" dirty="0" err="1" smtClean="0"/>
              <a:t>xpert</a:t>
            </a:r>
            <a:r>
              <a:rPr lang="fi-FI" sz="5400" b="1" dirty="0" smtClean="0"/>
              <a:t> </a:t>
            </a:r>
            <a:r>
              <a:rPr lang="fi-FI" sz="5400" b="1" dirty="0" err="1" smtClean="0"/>
              <a:t>views</a:t>
            </a:r>
            <a:endParaRPr lang="fi-FI" sz="5400" b="1" dirty="0"/>
          </a:p>
        </p:txBody>
      </p:sp>
      <p:sp>
        <p:nvSpPr>
          <p:cNvPr id="8" name="Subtitle 7"/>
          <p:cNvSpPr>
            <a:spLocks noGrp="1"/>
          </p:cNvSpPr>
          <p:nvPr>
            <p:ph type="subTitle" idx="1"/>
          </p:nvPr>
        </p:nvSpPr>
        <p:spPr/>
        <p:txBody>
          <a:bodyPr/>
          <a:lstStyle/>
          <a:p>
            <a:r>
              <a:rPr lang="fi-FI" dirty="0" smtClean="0"/>
              <a:t>Gradu osana GOHERR-projektia</a:t>
            </a:r>
          </a:p>
          <a:p>
            <a:r>
              <a:rPr lang="fi-FI" dirty="0" smtClean="0"/>
              <a:t>Tuuli Teittinen</a:t>
            </a:r>
            <a:endParaRPr lang="fi-FI" dirty="0"/>
          </a:p>
        </p:txBody>
      </p:sp>
      <p:sp>
        <p:nvSpPr>
          <p:cNvPr id="9" name="Slide Number Placeholder 8"/>
          <p:cNvSpPr>
            <a:spLocks noGrp="1"/>
          </p:cNvSpPr>
          <p:nvPr>
            <p:ph type="sldNum" sz="quarter" idx="12"/>
          </p:nvPr>
        </p:nvSpPr>
        <p:spPr/>
        <p:txBody>
          <a:bodyPr/>
          <a:lstStyle/>
          <a:p>
            <a:fld id="{014027DD-84C9-409E-869A-50F22E935410}" type="slidenum">
              <a:rPr lang="fi-FI" smtClean="0"/>
              <a:t>1</a:t>
            </a:fld>
            <a:r>
              <a:rPr lang="fi-FI" dirty="0" smtClean="0"/>
              <a:t>/7</a:t>
            </a:r>
            <a:endParaRPr lang="fi-FI" dirty="0"/>
          </a:p>
        </p:txBody>
      </p:sp>
    </p:spTree>
    <p:extLst>
      <p:ext uri="{BB962C8B-B14F-4D97-AF65-F5344CB8AC3E}">
        <p14:creationId xmlns:p14="http://schemas.microsoft.com/office/powerpoint/2010/main" val="41916076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55601" y="5676900"/>
            <a:ext cx="2819400" cy="952331"/>
          </a:xfrm>
          <a:prstGeom prst="rect">
            <a:avLst/>
          </a:prstGeom>
        </p:spPr>
      </p:pic>
      <p:pic>
        <p:nvPicPr>
          <p:cNvPr id="5" name="Picture 4"/>
          <p:cNvPicPr>
            <a:picLocks noChangeAspect="1"/>
          </p:cNvPicPr>
          <p:nvPr/>
        </p:nvPicPr>
        <p:blipFill>
          <a:blip r:embed="rId2"/>
          <a:stretch>
            <a:fillRect/>
          </a:stretch>
        </p:blipFill>
        <p:spPr>
          <a:xfrm>
            <a:off x="8521701" y="5676900"/>
            <a:ext cx="2870200" cy="969490"/>
          </a:xfrm>
          <a:prstGeom prst="rect">
            <a:avLst/>
          </a:prstGeom>
        </p:spPr>
      </p:pic>
      <p:pic>
        <p:nvPicPr>
          <p:cNvPr id="6" name="Picture 5"/>
          <p:cNvPicPr>
            <a:picLocks noChangeAspect="1"/>
          </p:cNvPicPr>
          <p:nvPr/>
        </p:nvPicPr>
        <p:blipFill>
          <a:blip r:embed="rId2"/>
          <a:stretch>
            <a:fillRect/>
          </a:stretch>
        </p:blipFill>
        <p:spPr>
          <a:xfrm>
            <a:off x="4445001" y="5687624"/>
            <a:ext cx="2806700" cy="948041"/>
          </a:xfrm>
          <a:prstGeom prst="rect">
            <a:avLst/>
          </a:prstGeom>
        </p:spPr>
      </p:pic>
      <p:sp>
        <p:nvSpPr>
          <p:cNvPr id="9" name="Title 8"/>
          <p:cNvSpPr>
            <a:spLocks noGrp="1"/>
          </p:cNvSpPr>
          <p:nvPr>
            <p:ph type="title"/>
          </p:nvPr>
        </p:nvSpPr>
        <p:spPr/>
        <p:txBody>
          <a:bodyPr/>
          <a:lstStyle/>
          <a:p>
            <a:r>
              <a:rPr lang="fi-FI" dirty="0" smtClean="0"/>
              <a:t>Työni tarkoitus</a:t>
            </a:r>
            <a:endParaRPr lang="fi-FI" dirty="0"/>
          </a:p>
        </p:txBody>
      </p:sp>
      <p:sp>
        <p:nvSpPr>
          <p:cNvPr id="10" name="Content Placeholder 9"/>
          <p:cNvSpPr>
            <a:spLocks noGrp="1"/>
          </p:cNvSpPr>
          <p:nvPr>
            <p:ph idx="1"/>
          </p:nvPr>
        </p:nvSpPr>
        <p:spPr/>
        <p:txBody>
          <a:bodyPr/>
          <a:lstStyle/>
          <a:p>
            <a:r>
              <a:rPr lang="fi-FI" dirty="0" smtClean="0"/>
              <a:t>Olin kesällä 3kk palkattuna tutkimusavustajana GOHERR-projektissa</a:t>
            </a:r>
          </a:p>
          <a:p>
            <a:r>
              <a:rPr lang="fi-FI" dirty="0" smtClean="0"/>
              <a:t>Työni tarkoituksena on tuottaa taustamateriaalia projektin tarpeisiin</a:t>
            </a:r>
          </a:p>
          <a:p>
            <a:r>
              <a:rPr lang="fi-FI" dirty="0" smtClean="0"/>
              <a:t>Aiheena Itämeren dioksiinit:</a:t>
            </a:r>
          </a:p>
          <a:p>
            <a:pPr lvl="1">
              <a:buFont typeface="Courier New" panose="02070309020205020404" pitchFamily="49" charset="0"/>
              <a:buChar char="o"/>
            </a:pPr>
            <a:r>
              <a:rPr lang="fi-FI" dirty="0" smtClean="0"/>
              <a:t>Mikä on Itämeren dioksiinipitoisuuksien nykytilanne, mitkä ovat merkittävimmät dioksiinilähteet, miltä Itämeren dioksiinipitoisuuksien tulevaisuus näyttää ja miten dioksiinipäästöjä voitaisiin vielä vähentää?</a:t>
            </a:r>
          </a:p>
          <a:p>
            <a:r>
              <a:rPr lang="fi-FI" dirty="0" smtClean="0"/>
              <a:t>Teen aiheesta Pro Gradu -työni</a:t>
            </a:r>
            <a:endParaRPr lang="fi-FI" dirty="0"/>
          </a:p>
        </p:txBody>
      </p:sp>
      <p:sp>
        <p:nvSpPr>
          <p:cNvPr id="11" name="Slide Number Placeholder 10"/>
          <p:cNvSpPr>
            <a:spLocks noGrp="1"/>
          </p:cNvSpPr>
          <p:nvPr>
            <p:ph type="sldNum" sz="quarter" idx="12"/>
          </p:nvPr>
        </p:nvSpPr>
        <p:spPr/>
        <p:txBody>
          <a:bodyPr/>
          <a:lstStyle/>
          <a:p>
            <a:fld id="{014027DD-84C9-409E-869A-50F22E935410}" type="slidenum">
              <a:rPr lang="fi-FI" smtClean="0"/>
              <a:t>2</a:t>
            </a:fld>
            <a:r>
              <a:rPr lang="fi-FI" dirty="0" smtClean="0"/>
              <a:t>/7</a:t>
            </a:r>
            <a:endParaRPr lang="fi-FI" dirty="0"/>
          </a:p>
        </p:txBody>
      </p:sp>
    </p:spTree>
    <p:extLst>
      <p:ext uri="{BB962C8B-B14F-4D97-AF65-F5344CB8AC3E}">
        <p14:creationId xmlns:p14="http://schemas.microsoft.com/office/powerpoint/2010/main" val="1998590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55601" y="5676900"/>
            <a:ext cx="2819400" cy="952331"/>
          </a:xfrm>
          <a:prstGeom prst="rect">
            <a:avLst/>
          </a:prstGeom>
        </p:spPr>
      </p:pic>
      <p:pic>
        <p:nvPicPr>
          <p:cNvPr id="5" name="Picture 4"/>
          <p:cNvPicPr>
            <a:picLocks noChangeAspect="1"/>
          </p:cNvPicPr>
          <p:nvPr/>
        </p:nvPicPr>
        <p:blipFill>
          <a:blip r:embed="rId2"/>
          <a:stretch>
            <a:fillRect/>
          </a:stretch>
        </p:blipFill>
        <p:spPr>
          <a:xfrm>
            <a:off x="8521701" y="5676900"/>
            <a:ext cx="2870200" cy="969490"/>
          </a:xfrm>
          <a:prstGeom prst="rect">
            <a:avLst/>
          </a:prstGeom>
        </p:spPr>
      </p:pic>
      <p:pic>
        <p:nvPicPr>
          <p:cNvPr id="6" name="Picture 5"/>
          <p:cNvPicPr>
            <a:picLocks noChangeAspect="1"/>
          </p:cNvPicPr>
          <p:nvPr/>
        </p:nvPicPr>
        <p:blipFill>
          <a:blip r:embed="rId2"/>
          <a:stretch>
            <a:fillRect/>
          </a:stretch>
        </p:blipFill>
        <p:spPr>
          <a:xfrm>
            <a:off x="4445001" y="5687624"/>
            <a:ext cx="2806700" cy="948041"/>
          </a:xfrm>
          <a:prstGeom prst="rect">
            <a:avLst/>
          </a:prstGeom>
        </p:spPr>
      </p:pic>
      <p:sp>
        <p:nvSpPr>
          <p:cNvPr id="2" name="Title 1"/>
          <p:cNvSpPr>
            <a:spLocks noGrp="1"/>
          </p:cNvSpPr>
          <p:nvPr>
            <p:ph type="title"/>
          </p:nvPr>
        </p:nvSpPr>
        <p:spPr/>
        <p:txBody>
          <a:bodyPr/>
          <a:lstStyle/>
          <a:p>
            <a:r>
              <a:rPr lang="fi-FI" dirty="0" smtClean="0"/>
              <a:t>Mitä olen tehnyt?</a:t>
            </a:r>
            <a:endParaRPr lang="fi-FI" dirty="0"/>
          </a:p>
        </p:txBody>
      </p:sp>
      <p:sp>
        <p:nvSpPr>
          <p:cNvPr id="3" name="Content Placeholder 2"/>
          <p:cNvSpPr>
            <a:spLocks noGrp="1"/>
          </p:cNvSpPr>
          <p:nvPr>
            <p:ph idx="1"/>
          </p:nvPr>
        </p:nvSpPr>
        <p:spPr>
          <a:xfrm>
            <a:off x="876301" y="1603376"/>
            <a:ext cx="10515600" cy="4351338"/>
          </a:xfrm>
        </p:spPr>
        <p:txBody>
          <a:bodyPr/>
          <a:lstStyle/>
          <a:p>
            <a:r>
              <a:rPr lang="fi-FI" dirty="0" smtClean="0"/>
              <a:t>Kirjallisuuskatsausta</a:t>
            </a:r>
          </a:p>
          <a:p>
            <a:pPr lvl="1">
              <a:buFont typeface="Courier New" panose="02070309020205020404" pitchFamily="49" charset="0"/>
              <a:buChar char="o"/>
            </a:pPr>
            <a:r>
              <a:rPr lang="fi-FI" dirty="0" smtClean="0"/>
              <a:t>Osa artikkeleista/raporteista on linkattu myös Opasnettiin</a:t>
            </a:r>
          </a:p>
          <a:p>
            <a:r>
              <a:rPr lang="fi-FI" dirty="0" smtClean="0"/>
              <a:t>Asiantuntijahaastatteluja</a:t>
            </a:r>
          </a:p>
          <a:p>
            <a:pPr lvl="1">
              <a:buFont typeface="Courier New" panose="02070309020205020404" pitchFamily="49" charset="0"/>
              <a:buChar char="o"/>
            </a:pPr>
            <a:r>
              <a:rPr lang="fi-FI" dirty="0" smtClean="0"/>
              <a:t>Suomalaisia  ja ruotsalaisia ”dioksiinitutkijoita” </a:t>
            </a:r>
          </a:p>
          <a:p>
            <a:pPr lvl="1">
              <a:buFont typeface="Courier New" panose="02070309020205020404" pitchFamily="49" charset="0"/>
              <a:buChar char="o"/>
            </a:pPr>
            <a:r>
              <a:rPr lang="fi-FI" dirty="0" smtClean="0"/>
              <a:t>Yhteensä 9 haastattelua tehty (Hannu Kiviranta, Päivi Ruokojärvi ja Jouni Tuomisto </a:t>
            </a:r>
            <a:r>
              <a:rPr lang="fi-FI" dirty="0" err="1" smtClean="0"/>
              <a:t>THL:stä</a:t>
            </a:r>
            <a:r>
              <a:rPr lang="fi-FI" dirty="0" smtClean="0"/>
              <a:t>, Jaakko </a:t>
            </a:r>
            <a:r>
              <a:rPr lang="fi-FI" dirty="0" err="1" smtClean="0"/>
              <a:t>Mannio</a:t>
            </a:r>
            <a:r>
              <a:rPr lang="fi-FI" dirty="0"/>
              <a:t> </a:t>
            </a:r>
            <a:r>
              <a:rPr lang="fi-FI" dirty="0" smtClean="0"/>
              <a:t>ja Harri Kankaanpää </a:t>
            </a:r>
            <a:r>
              <a:rPr lang="fi-FI" dirty="0" err="1" smtClean="0"/>
              <a:t>SYKE:stä</a:t>
            </a:r>
            <a:r>
              <a:rPr lang="fi-FI" dirty="0" smtClean="0"/>
              <a:t>, Pekka Vuorinen </a:t>
            </a:r>
            <a:r>
              <a:rPr lang="fi-FI" dirty="0" err="1" smtClean="0"/>
              <a:t>LuKe:sta</a:t>
            </a:r>
            <a:r>
              <a:rPr lang="fi-FI" dirty="0" smtClean="0"/>
              <a:t>, Karin </a:t>
            </a:r>
            <a:r>
              <a:rPr lang="fi-FI" dirty="0" err="1" smtClean="0"/>
              <a:t>Wiberg</a:t>
            </a:r>
            <a:r>
              <a:rPr lang="fi-FI" dirty="0"/>
              <a:t> </a:t>
            </a:r>
            <a:r>
              <a:rPr lang="fi-FI" dirty="0" smtClean="0"/>
              <a:t>Uppsalan yliopistosta, Anders </a:t>
            </a:r>
            <a:r>
              <a:rPr lang="fi-FI" dirty="0" err="1" smtClean="0"/>
              <a:t>Bignert</a:t>
            </a:r>
            <a:r>
              <a:rPr lang="fi-FI" dirty="0" smtClean="0"/>
              <a:t> </a:t>
            </a:r>
            <a:r>
              <a:rPr lang="fi-FI" dirty="0" err="1" smtClean="0"/>
              <a:t>Svenska</a:t>
            </a:r>
            <a:r>
              <a:rPr lang="fi-FI" dirty="0" smtClean="0"/>
              <a:t> </a:t>
            </a:r>
            <a:r>
              <a:rPr lang="fi-FI" dirty="0" err="1" smtClean="0"/>
              <a:t>naturhistoriska</a:t>
            </a:r>
            <a:r>
              <a:rPr lang="fi-FI" dirty="0" smtClean="0"/>
              <a:t> </a:t>
            </a:r>
            <a:r>
              <a:rPr lang="fi-FI" dirty="0" err="1" smtClean="0"/>
              <a:t>riksmuseetista</a:t>
            </a:r>
            <a:r>
              <a:rPr lang="fi-FI" dirty="0" smtClean="0"/>
              <a:t> ja Anna </a:t>
            </a:r>
            <a:r>
              <a:rPr lang="fi-FI" dirty="0" err="1" smtClean="0"/>
              <a:t>Sobek</a:t>
            </a:r>
            <a:r>
              <a:rPr lang="fi-FI" dirty="0" smtClean="0"/>
              <a:t> </a:t>
            </a:r>
            <a:r>
              <a:rPr lang="fi-FI" dirty="0"/>
              <a:t>T</a:t>
            </a:r>
            <a:r>
              <a:rPr lang="fi-FI" dirty="0" smtClean="0"/>
              <a:t>ukholman yliopistosta)</a:t>
            </a:r>
          </a:p>
          <a:p>
            <a:r>
              <a:rPr lang="fi-FI" dirty="0" smtClean="0"/>
              <a:t>Mahdollisesti vielä pari haastattelua lisää</a:t>
            </a:r>
          </a:p>
          <a:p>
            <a:pPr lvl="1"/>
            <a:r>
              <a:rPr lang="fi-FI" dirty="0" smtClean="0"/>
              <a:t>”Päästöasiantuntija” tai yhteiskuntatieteilijä (Timo </a:t>
            </a:r>
            <a:r>
              <a:rPr lang="fi-FI" dirty="0" err="1" smtClean="0"/>
              <a:t>Assmuth</a:t>
            </a:r>
            <a:r>
              <a:rPr lang="fi-FI" dirty="0" smtClean="0"/>
              <a:t>?)</a:t>
            </a:r>
          </a:p>
          <a:p>
            <a:pPr marL="457200" lvl="1" indent="0">
              <a:buNone/>
            </a:pPr>
            <a:endParaRPr lang="fi-FI" dirty="0" smtClean="0"/>
          </a:p>
        </p:txBody>
      </p:sp>
      <p:sp>
        <p:nvSpPr>
          <p:cNvPr id="7" name="Slide Number Placeholder 6"/>
          <p:cNvSpPr>
            <a:spLocks noGrp="1"/>
          </p:cNvSpPr>
          <p:nvPr>
            <p:ph type="sldNum" sz="quarter" idx="12"/>
          </p:nvPr>
        </p:nvSpPr>
        <p:spPr/>
        <p:txBody>
          <a:bodyPr/>
          <a:lstStyle/>
          <a:p>
            <a:fld id="{014027DD-84C9-409E-869A-50F22E935410}" type="slidenum">
              <a:rPr lang="fi-FI" smtClean="0"/>
              <a:t>3</a:t>
            </a:fld>
            <a:r>
              <a:rPr lang="fi-FI" dirty="0" smtClean="0"/>
              <a:t>/7</a:t>
            </a:r>
            <a:endParaRPr lang="fi-FI" dirty="0"/>
          </a:p>
        </p:txBody>
      </p:sp>
    </p:spTree>
    <p:extLst>
      <p:ext uri="{BB962C8B-B14F-4D97-AF65-F5344CB8AC3E}">
        <p14:creationId xmlns:p14="http://schemas.microsoft.com/office/powerpoint/2010/main" val="18422283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55601" y="5676900"/>
            <a:ext cx="2819400" cy="952331"/>
          </a:xfrm>
          <a:prstGeom prst="rect">
            <a:avLst/>
          </a:prstGeom>
        </p:spPr>
      </p:pic>
      <p:pic>
        <p:nvPicPr>
          <p:cNvPr id="5" name="Picture 4"/>
          <p:cNvPicPr>
            <a:picLocks noChangeAspect="1"/>
          </p:cNvPicPr>
          <p:nvPr/>
        </p:nvPicPr>
        <p:blipFill>
          <a:blip r:embed="rId2"/>
          <a:stretch>
            <a:fillRect/>
          </a:stretch>
        </p:blipFill>
        <p:spPr>
          <a:xfrm>
            <a:off x="8521701" y="5676900"/>
            <a:ext cx="2870200" cy="969490"/>
          </a:xfrm>
          <a:prstGeom prst="rect">
            <a:avLst/>
          </a:prstGeom>
        </p:spPr>
      </p:pic>
      <p:pic>
        <p:nvPicPr>
          <p:cNvPr id="6" name="Picture 5"/>
          <p:cNvPicPr>
            <a:picLocks noChangeAspect="1"/>
          </p:cNvPicPr>
          <p:nvPr/>
        </p:nvPicPr>
        <p:blipFill>
          <a:blip r:embed="rId2"/>
          <a:stretch>
            <a:fillRect/>
          </a:stretch>
        </p:blipFill>
        <p:spPr>
          <a:xfrm>
            <a:off x="4445001" y="5687624"/>
            <a:ext cx="2806700" cy="948041"/>
          </a:xfrm>
          <a:prstGeom prst="rect">
            <a:avLst/>
          </a:prstGeom>
        </p:spPr>
      </p:pic>
      <p:sp>
        <p:nvSpPr>
          <p:cNvPr id="2" name="Title 1"/>
          <p:cNvSpPr>
            <a:spLocks noGrp="1"/>
          </p:cNvSpPr>
          <p:nvPr>
            <p:ph type="title"/>
          </p:nvPr>
        </p:nvSpPr>
        <p:spPr/>
        <p:txBody>
          <a:bodyPr/>
          <a:lstStyle/>
          <a:p>
            <a:r>
              <a:rPr lang="fi-FI" dirty="0" smtClean="0"/>
              <a:t>Mitä olen tehnyt?</a:t>
            </a:r>
            <a:endParaRPr lang="fi-FI" dirty="0"/>
          </a:p>
        </p:txBody>
      </p:sp>
      <p:sp>
        <p:nvSpPr>
          <p:cNvPr id="3" name="Content Placeholder 2"/>
          <p:cNvSpPr>
            <a:spLocks noGrp="1"/>
          </p:cNvSpPr>
          <p:nvPr>
            <p:ph idx="1"/>
          </p:nvPr>
        </p:nvSpPr>
        <p:spPr>
          <a:xfrm>
            <a:off x="457201" y="2007966"/>
            <a:ext cx="7086599" cy="4351338"/>
          </a:xfrm>
        </p:spPr>
        <p:txBody>
          <a:bodyPr/>
          <a:lstStyle/>
          <a:p>
            <a:r>
              <a:rPr lang="fi-FI" dirty="0" smtClean="0"/>
              <a:t>Haastattelujen yhteydessä asiantuntijoilla on teetetty vaikutuskaavioita</a:t>
            </a:r>
          </a:p>
          <a:p>
            <a:r>
              <a:rPr lang="fi-FI" dirty="0" smtClean="0"/>
              <a:t>Tavoitteena vertailla sitä, miten eri asiantuntijat hahmottavat dioksiiniongelman: ongelman vakavuus, mahdolliset vaikuttamiskeinot, epävarmuudet</a:t>
            </a:r>
          </a:p>
          <a:p>
            <a:r>
              <a:rPr lang="fi-FI" dirty="0" smtClean="0"/>
              <a:t>Päivin kanssa tavoitteena on kirjoittaa artikkeli</a:t>
            </a:r>
            <a:endParaRPr lang="fi-FI" dirty="0"/>
          </a:p>
        </p:txBody>
      </p:sp>
      <p:pic>
        <p:nvPicPr>
          <p:cNvPr id="7" name="Picture 6"/>
          <p:cNvPicPr>
            <a:picLocks noChangeAspect="1"/>
          </p:cNvPicPr>
          <p:nvPr/>
        </p:nvPicPr>
        <p:blipFill>
          <a:blip r:embed="rId3"/>
          <a:stretch>
            <a:fillRect/>
          </a:stretch>
        </p:blipFill>
        <p:spPr>
          <a:xfrm>
            <a:off x="7637746" y="378632"/>
            <a:ext cx="4109754" cy="2311737"/>
          </a:xfrm>
          <a:prstGeom prst="rect">
            <a:avLst/>
          </a:prstGeom>
        </p:spPr>
      </p:pic>
      <p:sp>
        <p:nvSpPr>
          <p:cNvPr id="8" name="Slide Number Placeholder 7"/>
          <p:cNvSpPr>
            <a:spLocks noGrp="1"/>
          </p:cNvSpPr>
          <p:nvPr>
            <p:ph type="sldNum" sz="quarter" idx="12"/>
          </p:nvPr>
        </p:nvSpPr>
        <p:spPr/>
        <p:txBody>
          <a:bodyPr/>
          <a:lstStyle/>
          <a:p>
            <a:fld id="{014027DD-84C9-409E-869A-50F22E935410}" type="slidenum">
              <a:rPr lang="fi-FI" smtClean="0"/>
              <a:t>4</a:t>
            </a:fld>
            <a:r>
              <a:rPr lang="fi-FI" dirty="0" smtClean="0"/>
              <a:t>/7</a:t>
            </a:r>
            <a:endParaRPr lang="fi-FI" dirty="0"/>
          </a:p>
        </p:txBody>
      </p:sp>
    </p:spTree>
    <p:extLst>
      <p:ext uri="{BB962C8B-B14F-4D97-AF65-F5344CB8AC3E}">
        <p14:creationId xmlns:p14="http://schemas.microsoft.com/office/powerpoint/2010/main" val="2320236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Alustavia tuloksia</a:t>
            </a:r>
            <a:endParaRPr lang="fi-FI" dirty="0"/>
          </a:p>
        </p:txBody>
      </p:sp>
      <p:sp>
        <p:nvSpPr>
          <p:cNvPr id="3" name="Content Placeholder 2"/>
          <p:cNvSpPr>
            <a:spLocks noGrp="1"/>
          </p:cNvSpPr>
          <p:nvPr>
            <p:ph idx="1"/>
          </p:nvPr>
        </p:nvSpPr>
        <p:spPr>
          <a:xfrm>
            <a:off x="838200" y="1485900"/>
            <a:ext cx="10515600" cy="4627563"/>
          </a:xfrm>
        </p:spPr>
        <p:txBody>
          <a:bodyPr>
            <a:normAutofit fontScale="85000" lnSpcReduction="20000"/>
          </a:bodyPr>
          <a:lstStyle/>
          <a:p>
            <a:pPr lvl="0"/>
            <a:r>
              <a:rPr lang="fi-FI" dirty="0"/>
              <a:t>Itämeren dioksiinipitoisuudet ovat laskeneet merkittävästi siitä mitä ne ovat olleet </a:t>
            </a:r>
            <a:r>
              <a:rPr lang="fi-FI" dirty="0" smtClean="0"/>
              <a:t>huippuvuosina. </a:t>
            </a:r>
            <a:r>
              <a:rPr lang="fi-FI" dirty="0"/>
              <a:t>Lainsäädännön, teknologian kehityksen ja ympäristötietoisuuden avulla dioksiinipäästöt esim. teollisuudesta ja jätteenpoltosta on saatu vähenemään merkittävästi</a:t>
            </a:r>
            <a:r>
              <a:rPr lang="fi-FI" dirty="0" smtClean="0"/>
              <a:t>.</a:t>
            </a:r>
          </a:p>
          <a:p>
            <a:pPr lvl="0"/>
            <a:r>
              <a:rPr lang="fi-FI" dirty="0" smtClean="0"/>
              <a:t>Silakan osalta dioksiinitrendi ei ole ihan selvä. Parin viime vuosikymmenen aikana silakan dioksiinipitoisuuksissa ei ollut merkittävää alenemista, toisin kuin ympäristön pitoisuuksissa. Tällä hetkellä vaikuttaa siltä, että silakan dioksiinipitoisuudet alenevat hitaasti edelleen.</a:t>
            </a:r>
          </a:p>
          <a:p>
            <a:pPr lvl="0"/>
            <a:r>
              <a:rPr lang="fi-FI" dirty="0" smtClean="0"/>
              <a:t>Ilmalaskeuma vaikuttaa olevan nykyisin Itämeren tärkein dioksiinilähde, mutta sitä, mistä päästöistä ilmalaskeuma tarkalleen ottaen koostuu, ei tiedetä kovin hyvin.</a:t>
            </a:r>
          </a:p>
          <a:p>
            <a:r>
              <a:rPr lang="fi-FI" dirty="0" smtClean="0"/>
              <a:t>Historiallisesti merkittävät päästölähteet, kuten kloorifenolien käyttö puunsuoja-aineena ja sellun kloorivalkaisu eivät aiheuta enää uusia päästöjä, mutta vaikuttavat sedimenttien kautta vieläkin. Sedimenteistä vapautumisen suuruudesta ei kuitenkaan ole tarkkaa tietoa.</a:t>
            </a:r>
          </a:p>
          <a:p>
            <a:endParaRPr lang="fi-FI" dirty="0"/>
          </a:p>
        </p:txBody>
      </p:sp>
      <p:sp>
        <p:nvSpPr>
          <p:cNvPr id="4" name="Slide Number Placeholder 3"/>
          <p:cNvSpPr>
            <a:spLocks noGrp="1"/>
          </p:cNvSpPr>
          <p:nvPr>
            <p:ph type="sldNum" sz="quarter" idx="12"/>
          </p:nvPr>
        </p:nvSpPr>
        <p:spPr/>
        <p:txBody>
          <a:bodyPr/>
          <a:lstStyle/>
          <a:p>
            <a:fld id="{014027DD-84C9-409E-869A-50F22E935410}" type="slidenum">
              <a:rPr lang="fi-FI" smtClean="0"/>
              <a:t>5</a:t>
            </a:fld>
            <a:r>
              <a:rPr lang="fi-FI" dirty="0" smtClean="0"/>
              <a:t>/7</a:t>
            </a:r>
            <a:endParaRPr lang="fi-FI" dirty="0"/>
          </a:p>
        </p:txBody>
      </p:sp>
    </p:spTree>
    <p:extLst>
      <p:ext uri="{BB962C8B-B14F-4D97-AF65-F5344CB8AC3E}">
        <p14:creationId xmlns:p14="http://schemas.microsoft.com/office/powerpoint/2010/main" val="36160143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Alustavia tuloksia</a:t>
            </a:r>
            <a:endParaRPr lang="fi-FI" dirty="0"/>
          </a:p>
        </p:txBody>
      </p:sp>
      <p:sp>
        <p:nvSpPr>
          <p:cNvPr id="3" name="Content Placeholder 2"/>
          <p:cNvSpPr>
            <a:spLocks noGrp="1"/>
          </p:cNvSpPr>
          <p:nvPr>
            <p:ph idx="1"/>
          </p:nvPr>
        </p:nvSpPr>
        <p:spPr>
          <a:xfrm>
            <a:off x="838200" y="1549400"/>
            <a:ext cx="10515600" cy="4627563"/>
          </a:xfrm>
        </p:spPr>
        <p:txBody>
          <a:bodyPr>
            <a:normAutofit fontScale="85000" lnSpcReduction="20000"/>
          </a:bodyPr>
          <a:lstStyle/>
          <a:p>
            <a:r>
              <a:rPr lang="fi-FI" dirty="0" smtClean="0"/>
              <a:t>Ns. ”helpot keinot” dioksiinipäästöjen vähentämiseksi on jo käytetty. Tulevaisuudessa hajalähteiden, kuten kotitalouksien pienpolton suhteellinen merkittävyys dioksiinilähteinä todennäköisesti kasvaa, mutta hajapäästöjen hallinta on hankalaa.</a:t>
            </a:r>
          </a:p>
          <a:p>
            <a:r>
              <a:rPr lang="fi-FI" dirty="0" smtClean="0"/>
              <a:t>Päästövähennystoimia tulisi tehdä erityisesti </a:t>
            </a:r>
            <a:r>
              <a:rPr lang="fi-FI" dirty="0" err="1" smtClean="0"/>
              <a:t>Keski</a:t>
            </a:r>
            <a:r>
              <a:rPr lang="fi-FI" dirty="0" smtClean="0"/>
              <a:t>- ja Itä-Euroopassa, josta suuri osa laskeumasta tulee. Ainakin yksi asiantuntija kuitenkin korosti sitä, että myös Itämeren alueella on vielä tehtävää.</a:t>
            </a:r>
          </a:p>
          <a:p>
            <a:r>
              <a:rPr lang="fi-FI" dirty="0" smtClean="0"/>
              <a:t>Dioksiinipäästöjen nykyinen sääntely on riittävää, mutta säädösten noudattamisessa on parantamisen varaa etenkin </a:t>
            </a:r>
            <a:r>
              <a:rPr lang="fi-FI" dirty="0" err="1" smtClean="0"/>
              <a:t>Keski</a:t>
            </a:r>
            <a:r>
              <a:rPr lang="fi-FI" dirty="0" smtClean="0"/>
              <a:t>- ja Itä-Euroopassa, josta dioksiineja tulee kaukokulkeuman mukana.</a:t>
            </a:r>
          </a:p>
          <a:p>
            <a:r>
              <a:rPr lang="fi-FI" dirty="0" smtClean="0"/>
              <a:t>Dioksiinipitoisuudet Itämeressä ovat laskemaan päin, joten tulevaisuus näyttää valoisalta. Osa tutkijoista oli sitä mieltä, että dioksiinipäästöt vähenevät muun kehityksen mukana, eikä erityistoimia juuri dioksiinien vähentämiseksi ole tai niitä ei tarvitse tehdä. Ruotsalaistutkijat vaikuttivat korostavan hieman enemmän sitä, että ongelma on edelleen olemassa ja dioksiinipäästöjä tulisi edelleen pyrkiä aktiivisesti vähentämään.</a:t>
            </a:r>
          </a:p>
          <a:p>
            <a:endParaRPr lang="fi-FI" dirty="0"/>
          </a:p>
        </p:txBody>
      </p:sp>
      <p:sp>
        <p:nvSpPr>
          <p:cNvPr id="4" name="Slide Number Placeholder 3"/>
          <p:cNvSpPr>
            <a:spLocks noGrp="1"/>
          </p:cNvSpPr>
          <p:nvPr>
            <p:ph type="sldNum" sz="quarter" idx="12"/>
          </p:nvPr>
        </p:nvSpPr>
        <p:spPr/>
        <p:txBody>
          <a:bodyPr/>
          <a:lstStyle/>
          <a:p>
            <a:fld id="{014027DD-84C9-409E-869A-50F22E935410}" type="slidenum">
              <a:rPr lang="fi-FI" smtClean="0"/>
              <a:t>6</a:t>
            </a:fld>
            <a:r>
              <a:rPr lang="fi-FI" dirty="0" smtClean="0"/>
              <a:t>/7</a:t>
            </a:r>
            <a:endParaRPr lang="fi-FI" dirty="0"/>
          </a:p>
        </p:txBody>
      </p:sp>
    </p:spTree>
    <p:extLst>
      <p:ext uri="{BB962C8B-B14F-4D97-AF65-F5344CB8AC3E}">
        <p14:creationId xmlns:p14="http://schemas.microsoft.com/office/powerpoint/2010/main" val="980077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55601" y="5676900"/>
            <a:ext cx="2819400" cy="952331"/>
          </a:xfrm>
          <a:prstGeom prst="rect">
            <a:avLst/>
          </a:prstGeom>
        </p:spPr>
      </p:pic>
      <p:pic>
        <p:nvPicPr>
          <p:cNvPr id="5" name="Picture 4"/>
          <p:cNvPicPr>
            <a:picLocks noChangeAspect="1"/>
          </p:cNvPicPr>
          <p:nvPr/>
        </p:nvPicPr>
        <p:blipFill>
          <a:blip r:embed="rId2"/>
          <a:stretch>
            <a:fillRect/>
          </a:stretch>
        </p:blipFill>
        <p:spPr>
          <a:xfrm>
            <a:off x="8521701" y="5676900"/>
            <a:ext cx="2870200" cy="969490"/>
          </a:xfrm>
          <a:prstGeom prst="rect">
            <a:avLst/>
          </a:prstGeom>
        </p:spPr>
      </p:pic>
      <p:pic>
        <p:nvPicPr>
          <p:cNvPr id="6" name="Picture 5"/>
          <p:cNvPicPr>
            <a:picLocks noChangeAspect="1"/>
          </p:cNvPicPr>
          <p:nvPr/>
        </p:nvPicPr>
        <p:blipFill>
          <a:blip r:embed="rId2"/>
          <a:stretch>
            <a:fillRect/>
          </a:stretch>
        </p:blipFill>
        <p:spPr>
          <a:xfrm>
            <a:off x="4445001" y="5687624"/>
            <a:ext cx="2806700" cy="948041"/>
          </a:xfrm>
          <a:prstGeom prst="rect">
            <a:avLst/>
          </a:prstGeom>
        </p:spPr>
      </p:pic>
      <p:sp>
        <p:nvSpPr>
          <p:cNvPr id="2" name="Title 1"/>
          <p:cNvSpPr>
            <a:spLocks noGrp="1"/>
          </p:cNvSpPr>
          <p:nvPr>
            <p:ph type="title"/>
          </p:nvPr>
        </p:nvSpPr>
        <p:spPr/>
        <p:txBody>
          <a:bodyPr/>
          <a:lstStyle/>
          <a:p>
            <a:r>
              <a:rPr lang="fi-FI" dirty="0" smtClean="0"/>
              <a:t>Mitä teen seuraavaksi</a:t>
            </a:r>
            <a:endParaRPr lang="fi-FI" dirty="0"/>
          </a:p>
        </p:txBody>
      </p:sp>
      <p:sp>
        <p:nvSpPr>
          <p:cNvPr id="3" name="Content Placeholder 2"/>
          <p:cNvSpPr>
            <a:spLocks noGrp="1"/>
          </p:cNvSpPr>
          <p:nvPr>
            <p:ph idx="1"/>
          </p:nvPr>
        </p:nvSpPr>
        <p:spPr/>
        <p:txBody>
          <a:bodyPr/>
          <a:lstStyle/>
          <a:p>
            <a:r>
              <a:rPr lang="fi-FI" dirty="0" smtClean="0"/>
              <a:t>Gradun kirjoitus jatkuu</a:t>
            </a:r>
          </a:p>
          <a:p>
            <a:r>
              <a:rPr lang="fi-FI" dirty="0" smtClean="0"/>
              <a:t>Artikkelin työstäminen jatkuu</a:t>
            </a:r>
            <a:endParaRPr lang="fi-FI" dirty="0"/>
          </a:p>
        </p:txBody>
      </p:sp>
      <p:sp>
        <p:nvSpPr>
          <p:cNvPr id="7" name="Slide Number Placeholder 6"/>
          <p:cNvSpPr>
            <a:spLocks noGrp="1"/>
          </p:cNvSpPr>
          <p:nvPr>
            <p:ph type="sldNum" sz="quarter" idx="12"/>
          </p:nvPr>
        </p:nvSpPr>
        <p:spPr/>
        <p:txBody>
          <a:bodyPr/>
          <a:lstStyle/>
          <a:p>
            <a:fld id="{014027DD-84C9-409E-869A-50F22E935410}" type="slidenum">
              <a:rPr lang="fi-FI" smtClean="0"/>
              <a:t>7</a:t>
            </a:fld>
            <a:r>
              <a:rPr lang="fi-FI" dirty="0" smtClean="0"/>
              <a:t>/7</a:t>
            </a:r>
            <a:endParaRPr lang="fi-FI" dirty="0"/>
          </a:p>
        </p:txBody>
      </p:sp>
    </p:spTree>
    <p:extLst>
      <p:ext uri="{BB962C8B-B14F-4D97-AF65-F5344CB8AC3E}">
        <p14:creationId xmlns:p14="http://schemas.microsoft.com/office/powerpoint/2010/main" val="10058107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225</TotalTime>
  <Words>448</Words>
  <Application>Microsoft Office PowerPoint</Application>
  <PresentationFormat>Custom</PresentationFormat>
  <Paragraphs>42</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The Baltic Sea dioxin problem: expert views</vt:lpstr>
      <vt:lpstr>Työni tarkoitus</vt:lpstr>
      <vt:lpstr>Mitä olen tehnyt?</vt:lpstr>
      <vt:lpstr>Mitä olen tehnyt?</vt:lpstr>
      <vt:lpstr>Alustavia tuloksia</vt:lpstr>
      <vt:lpstr>Alustavia tuloksia</vt:lpstr>
      <vt:lpstr>Mitä teen seuraavaksi</vt:lpstr>
    </vt:vector>
  </TitlesOfParts>
  <Company>University of Helsinki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Teittinen, Tuuli E</dc:creator>
  <cp:lastModifiedBy>phaapasa</cp:lastModifiedBy>
  <cp:revision>16</cp:revision>
  <dcterms:created xsi:type="dcterms:W3CDTF">2015-08-26T08:30:21Z</dcterms:created>
  <dcterms:modified xsi:type="dcterms:W3CDTF">2015-09-02T13:03:16Z</dcterms:modified>
</cp:coreProperties>
</file>