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3"/>
  </p:notesMasterIdLst>
  <p:sldIdLst>
    <p:sldId id="256" r:id="rId2"/>
    <p:sldId id="267" r:id="rId3"/>
    <p:sldId id="259" r:id="rId4"/>
    <p:sldId id="258" r:id="rId5"/>
    <p:sldId id="268" r:id="rId6"/>
    <p:sldId id="265" r:id="rId7"/>
    <p:sldId id="270" r:id="rId8"/>
    <p:sldId id="266" r:id="rId9"/>
    <p:sldId id="261" r:id="rId10"/>
    <p:sldId id="271" r:id="rId11"/>
    <p:sldId id="272" r:id="rId1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F5A967-CBA8-4519-8790-D04209B50280}" type="datetimeFigureOut">
              <a:rPr lang="en-US"/>
              <a:t>6/1/2017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0325CE-D958-4CF6-837A-72436ED250F6}" type="slidenum">
              <a:rPr lang="en-US"/>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0325CE-D958-4CF6-837A-72436ED250F6}" type="slidenum">
              <a:rPr lang="en-US"/>
              <a:t>2</a:t>
            </a:fld>
            <a:endParaRPr lang="en-US"/>
          </a:p>
        </p:txBody>
      </p:sp>
    </p:spTree>
    <p:extLst>
      <p:ext uri="{BB962C8B-B14F-4D97-AF65-F5344CB8AC3E}">
        <p14:creationId xmlns:p14="http://schemas.microsoft.com/office/powerpoint/2010/main" val="11265822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0325CE-D958-4CF6-837A-72436ED250F6}" type="slidenum">
              <a:rPr lang="en-US"/>
              <a:t>5</a:t>
            </a:fld>
            <a:endParaRPr lang="en-US"/>
          </a:p>
        </p:txBody>
      </p:sp>
    </p:spTree>
    <p:extLst>
      <p:ext uri="{BB962C8B-B14F-4D97-AF65-F5344CB8AC3E}">
        <p14:creationId xmlns:p14="http://schemas.microsoft.com/office/powerpoint/2010/main" val="3088916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GB" dirty="0"/>
              <a:t>I think is better if we use the shape of ppt to mark the number in the table and to underline sucrose conc.</a:t>
            </a:r>
          </a:p>
        </p:txBody>
      </p:sp>
      <p:sp>
        <p:nvSpPr>
          <p:cNvPr id="4" name="Marcador de número de diapositiva 3"/>
          <p:cNvSpPr>
            <a:spLocks noGrp="1"/>
          </p:cNvSpPr>
          <p:nvPr>
            <p:ph type="sldNum" sz="quarter" idx="10"/>
          </p:nvPr>
        </p:nvSpPr>
        <p:spPr/>
        <p:txBody>
          <a:bodyPr/>
          <a:lstStyle/>
          <a:p>
            <a:fld id="{C20325CE-D958-4CF6-837A-72436ED250F6}" type="slidenum">
              <a:rPr lang="en-US" smtClean="0"/>
              <a:t>7</a:t>
            </a:fld>
            <a:endParaRPr lang="en-US"/>
          </a:p>
        </p:txBody>
      </p:sp>
    </p:spTree>
    <p:extLst>
      <p:ext uri="{BB962C8B-B14F-4D97-AF65-F5344CB8AC3E}">
        <p14:creationId xmlns:p14="http://schemas.microsoft.com/office/powerpoint/2010/main" val="1887850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0325CE-D958-4CF6-837A-72436ED250F6}" type="slidenum">
              <a:rPr lang="en-US"/>
              <a:t>9</a:t>
            </a:fld>
            <a:endParaRPr lang="en-US"/>
          </a:p>
        </p:txBody>
      </p:sp>
    </p:spTree>
    <p:extLst>
      <p:ext uri="{BB962C8B-B14F-4D97-AF65-F5344CB8AC3E}">
        <p14:creationId xmlns:p14="http://schemas.microsoft.com/office/powerpoint/2010/main" val="1499477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GB"/>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GB"/>
          </a:p>
        </p:txBody>
      </p:sp>
      <p:sp>
        <p:nvSpPr>
          <p:cNvPr id="4" name="Marcador de fecha 3"/>
          <p:cNvSpPr>
            <a:spLocks noGrp="1"/>
          </p:cNvSpPr>
          <p:nvPr>
            <p:ph type="dt" sz="half" idx="10"/>
          </p:nvPr>
        </p:nvSpPr>
        <p:spPr/>
        <p:txBody>
          <a:bodyPr/>
          <a:lstStyle/>
          <a:p>
            <a:fld id="{F525E104-B328-4728-A110-989861C336F5}" type="datetimeFigureOut">
              <a:rPr lang="fi-FI" smtClean="0"/>
              <a:t>1.6.2017</a:t>
            </a:fld>
            <a:endParaRPr lang="fi-FI"/>
          </a:p>
        </p:txBody>
      </p:sp>
      <p:sp>
        <p:nvSpPr>
          <p:cNvPr id="5" name="Marcador de pie de página 4"/>
          <p:cNvSpPr>
            <a:spLocks noGrp="1"/>
          </p:cNvSpPr>
          <p:nvPr>
            <p:ph type="ftr" sz="quarter" idx="11"/>
          </p:nvPr>
        </p:nvSpPr>
        <p:spPr/>
        <p:txBody>
          <a:bodyPr/>
          <a:lstStyle/>
          <a:p>
            <a:endParaRPr lang="fi-FI"/>
          </a:p>
        </p:txBody>
      </p:sp>
      <p:sp>
        <p:nvSpPr>
          <p:cNvPr id="6" name="Marcador de número de diapositiva 5"/>
          <p:cNvSpPr>
            <a:spLocks noGrp="1"/>
          </p:cNvSpPr>
          <p:nvPr>
            <p:ph type="sldNum" sz="quarter" idx="12"/>
          </p:nvPr>
        </p:nvSpPr>
        <p:spPr/>
        <p:txBody>
          <a:bodyPr/>
          <a:lstStyle/>
          <a:p>
            <a:fld id="{55F105FB-73FB-42A4-8037-F2E3B4D9919C}" type="slidenum">
              <a:rPr lang="fi-FI" smtClean="0"/>
              <a:t>‹#›</a:t>
            </a:fld>
            <a:endParaRPr lang="fi-FI"/>
          </a:p>
        </p:txBody>
      </p:sp>
    </p:spTree>
    <p:extLst>
      <p:ext uri="{BB962C8B-B14F-4D97-AF65-F5344CB8AC3E}">
        <p14:creationId xmlns:p14="http://schemas.microsoft.com/office/powerpoint/2010/main" val="3335673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GB"/>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Marcador de fecha 3"/>
          <p:cNvSpPr>
            <a:spLocks noGrp="1"/>
          </p:cNvSpPr>
          <p:nvPr>
            <p:ph type="dt" sz="half" idx="10"/>
          </p:nvPr>
        </p:nvSpPr>
        <p:spPr/>
        <p:txBody>
          <a:bodyPr/>
          <a:lstStyle/>
          <a:p>
            <a:fld id="{F525E104-B328-4728-A110-989861C336F5}" type="datetimeFigureOut">
              <a:rPr lang="fi-FI" smtClean="0"/>
              <a:t>1.6.2017</a:t>
            </a:fld>
            <a:endParaRPr lang="fi-FI"/>
          </a:p>
        </p:txBody>
      </p:sp>
      <p:sp>
        <p:nvSpPr>
          <p:cNvPr id="5" name="Marcador de pie de página 4"/>
          <p:cNvSpPr>
            <a:spLocks noGrp="1"/>
          </p:cNvSpPr>
          <p:nvPr>
            <p:ph type="ftr" sz="quarter" idx="11"/>
          </p:nvPr>
        </p:nvSpPr>
        <p:spPr/>
        <p:txBody>
          <a:bodyPr/>
          <a:lstStyle/>
          <a:p>
            <a:endParaRPr lang="fi-FI"/>
          </a:p>
        </p:txBody>
      </p:sp>
      <p:sp>
        <p:nvSpPr>
          <p:cNvPr id="6" name="Marcador de número de diapositiva 5"/>
          <p:cNvSpPr>
            <a:spLocks noGrp="1"/>
          </p:cNvSpPr>
          <p:nvPr>
            <p:ph type="sldNum" sz="quarter" idx="12"/>
          </p:nvPr>
        </p:nvSpPr>
        <p:spPr/>
        <p:txBody>
          <a:bodyPr/>
          <a:lstStyle/>
          <a:p>
            <a:fld id="{55F105FB-73FB-42A4-8037-F2E3B4D9919C}" type="slidenum">
              <a:rPr lang="fi-FI" smtClean="0"/>
              <a:t>‹#›</a:t>
            </a:fld>
            <a:endParaRPr lang="fi-FI"/>
          </a:p>
        </p:txBody>
      </p:sp>
    </p:spTree>
    <p:extLst>
      <p:ext uri="{BB962C8B-B14F-4D97-AF65-F5344CB8AC3E}">
        <p14:creationId xmlns:p14="http://schemas.microsoft.com/office/powerpoint/2010/main" val="1090446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GB"/>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Marcador de fecha 3"/>
          <p:cNvSpPr>
            <a:spLocks noGrp="1"/>
          </p:cNvSpPr>
          <p:nvPr>
            <p:ph type="dt" sz="half" idx="10"/>
          </p:nvPr>
        </p:nvSpPr>
        <p:spPr/>
        <p:txBody>
          <a:bodyPr/>
          <a:lstStyle/>
          <a:p>
            <a:fld id="{F525E104-B328-4728-A110-989861C336F5}" type="datetimeFigureOut">
              <a:rPr lang="fi-FI" smtClean="0"/>
              <a:t>1.6.2017</a:t>
            </a:fld>
            <a:endParaRPr lang="fi-FI"/>
          </a:p>
        </p:txBody>
      </p:sp>
      <p:sp>
        <p:nvSpPr>
          <p:cNvPr id="5" name="Marcador de pie de página 4"/>
          <p:cNvSpPr>
            <a:spLocks noGrp="1"/>
          </p:cNvSpPr>
          <p:nvPr>
            <p:ph type="ftr" sz="quarter" idx="11"/>
          </p:nvPr>
        </p:nvSpPr>
        <p:spPr/>
        <p:txBody>
          <a:bodyPr/>
          <a:lstStyle/>
          <a:p>
            <a:endParaRPr lang="fi-FI"/>
          </a:p>
        </p:txBody>
      </p:sp>
      <p:sp>
        <p:nvSpPr>
          <p:cNvPr id="6" name="Marcador de número de diapositiva 5"/>
          <p:cNvSpPr>
            <a:spLocks noGrp="1"/>
          </p:cNvSpPr>
          <p:nvPr>
            <p:ph type="sldNum" sz="quarter" idx="12"/>
          </p:nvPr>
        </p:nvSpPr>
        <p:spPr/>
        <p:txBody>
          <a:bodyPr/>
          <a:lstStyle/>
          <a:p>
            <a:fld id="{55F105FB-73FB-42A4-8037-F2E3B4D9919C}" type="slidenum">
              <a:rPr lang="fi-FI" smtClean="0"/>
              <a:t>‹#›</a:t>
            </a:fld>
            <a:endParaRPr lang="fi-FI"/>
          </a:p>
        </p:txBody>
      </p:sp>
    </p:spTree>
    <p:extLst>
      <p:ext uri="{BB962C8B-B14F-4D97-AF65-F5344CB8AC3E}">
        <p14:creationId xmlns:p14="http://schemas.microsoft.com/office/powerpoint/2010/main" val="2759869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GB"/>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Marcador de fecha 3"/>
          <p:cNvSpPr>
            <a:spLocks noGrp="1"/>
          </p:cNvSpPr>
          <p:nvPr>
            <p:ph type="dt" sz="half" idx="10"/>
          </p:nvPr>
        </p:nvSpPr>
        <p:spPr/>
        <p:txBody>
          <a:bodyPr/>
          <a:lstStyle/>
          <a:p>
            <a:fld id="{F525E104-B328-4728-A110-989861C336F5}" type="datetimeFigureOut">
              <a:rPr lang="fi-FI" smtClean="0"/>
              <a:t>1.6.2017</a:t>
            </a:fld>
            <a:endParaRPr lang="fi-FI"/>
          </a:p>
        </p:txBody>
      </p:sp>
      <p:sp>
        <p:nvSpPr>
          <p:cNvPr id="5" name="Marcador de pie de página 4"/>
          <p:cNvSpPr>
            <a:spLocks noGrp="1"/>
          </p:cNvSpPr>
          <p:nvPr>
            <p:ph type="ftr" sz="quarter" idx="11"/>
          </p:nvPr>
        </p:nvSpPr>
        <p:spPr/>
        <p:txBody>
          <a:bodyPr/>
          <a:lstStyle/>
          <a:p>
            <a:endParaRPr lang="fi-FI"/>
          </a:p>
        </p:txBody>
      </p:sp>
      <p:sp>
        <p:nvSpPr>
          <p:cNvPr id="6" name="Marcador de número de diapositiva 5"/>
          <p:cNvSpPr>
            <a:spLocks noGrp="1"/>
          </p:cNvSpPr>
          <p:nvPr>
            <p:ph type="sldNum" sz="quarter" idx="12"/>
          </p:nvPr>
        </p:nvSpPr>
        <p:spPr/>
        <p:txBody>
          <a:bodyPr/>
          <a:lstStyle/>
          <a:p>
            <a:fld id="{55F105FB-73FB-42A4-8037-F2E3B4D9919C}" type="slidenum">
              <a:rPr lang="fi-FI" smtClean="0"/>
              <a:t>‹#›</a:t>
            </a:fld>
            <a:endParaRPr lang="fi-FI"/>
          </a:p>
        </p:txBody>
      </p:sp>
    </p:spTree>
    <p:extLst>
      <p:ext uri="{BB962C8B-B14F-4D97-AF65-F5344CB8AC3E}">
        <p14:creationId xmlns:p14="http://schemas.microsoft.com/office/powerpoint/2010/main" val="2807985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GB"/>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F525E104-B328-4728-A110-989861C336F5}" type="datetimeFigureOut">
              <a:rPr lang="fi-FI" smtClean="0"/>
              <a:t>1.6.2017</a:t>
            </a:fld>
            <a:endParaRPr lang="fi-FI"/>
          </a:p>
        </p:txBody>
      </p:sp>
      <p:sp>
        <p:nvSpPr>
          <p:cNvPr id="5" name="Marcador de pie de página 4"/>
          <p:cNvSpPr>
            <a:spLocks noGrp="1"/>
          </p:cNvSpPr>
          <p:nvPr>
            <p:ph type="ftr" sz="quarter" idx="11"/>
          </p:nvPr>
        </p:nvSpPr>
        <p:spPr/>
        <p:txBody>
          <a:bodyPr/>
          <a:lstStyle/>
          <a:p>
            <a:endParaRPr lang="fi-FI"/>
          </a:p>
        </p:txBody>
      </p:sp>
      <p:sp>
        <p:nvSpPr>
          <p:cNvPr id="6" name="Marcador de número de diapositiva 5"/>
          <p:cNvSpPr>
            <a:spLocks noGrp="1"/>
          </p:cNvSpPr>
          <p:nvPr>
            <p:ph type="sldNum" sz="quarter" idx="12"/>
          </p:nvPr>
        </p:nvSpPr>
        <p:spPr/>
        <p:txBody>
          <a:bodyPr/>
          <a:lstStyle/>
          <a:p>
            <a:fld id="{55F105FB-73FB-42A4-8037-F2E3B4D9919C}" type="slidenum">
              <a:rPr lang="fi-FI" smtClean="0"/>
              <a:t>‹#›</a:t>
            </a:fld>
            <a:endParaRPr lang="fi-FI"/>
          </a:p>
        </p:txBody>
      </p:sp>
    </p:spTree>
    <p:extLst>
      <p:ext uri="{BB962C8B-B14F-4D97-AF65-F5344CB8AC3E}">
        <p14:creationId xmlns:p14="http://schemas.microsoft.com/office/powerpoint/2010/main" val="614989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GB"/>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Marcador de fecha 4"/>
          <p:cNvSpPr>
            <a:spLocks noGrp="1"/>
          </p:cNvSpPr>
          <p:nvPr>
            <p:ph type="dt" sz="half" idx="10"/>
          </p:nvPr>
        </p:nvSpPr>
        <p:spPr/>
        <p:txBody>
          <a:bodyPr/>
          <a:lstStyle/>
          <a:p>
            <a:fld id="{F525E104-B328-4728-A110-989861C336F5}" type="datetimeFigureOut">
              <a:rPr lang="fi-FI" smtClean="0"/>
              <a:t>1.6.2017</a:t>
            </a:fld>
            <a:endParaRPr lang="fi-FI"/>
          </a:p>
        </p:txBody>
      </p:sp>
      <p:sp>
        <p:nvSpPr>
          <p:cNvPr id="6" name="Marcador de pie de página 5"/>
          <p:cNvSpPr>
            <a:spLocks noGrp="1"/>
          </p:cNvSpPr>
          <p:nvPr>
            <p:ph type="ftr" sz="quarter" idx="11"/>
          </p:nvPr>
        </p:nvSpPr>
        <p:spPr/>
        <p:txBody>
          <a:bodyPr/>
          <a:lstStyle/>
          <a:p>
            <a:endParaRPr lang="fi-FI"/>
          </a:p>
        </p:txBody>
      </p:sp>
      <p:sp>
        <p:nvSpPr>
          <p:cNvPr id="7" name="Marcador de número de diapositiva 6"/>
          <p:cNvSpPr>
            <a:spLocks noGrp="1"/>
          </p:cNvSpPr>
          <p:nvPr>
            <p:ph type="sldNum" sz="quarter" idx="12"/>
          </p:nvPr>
        </p:nvSpPr>
        <p:spPr/>
        <p:txBody>
          <a:bodyPr/>
          <a:lstStyle/>
          <a:p>
            <a:fld id="{55F105FB-73FB-42A4-8037-F2E3B4D9919C}" type="slidenum">
              <a:rPr lang="fi-FI" smtClean="0"/>
              <a:t>‹#›</a:t>
            </a:fld>
            <a:endParaRPr lang="fi-FI"/>
          </a:p>
        </p:txBody>
      </p:sp>
    </p:spTree>
    <p:extLst>
      <p:ext uri="{BB962C8B-B14F-4D97-AF65-F5344CB8AC3E}">
        <p14:creationId xmlns:p14="http://schemas.microsoft.com/office/powerpoint/2010/main" val="87271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n-GB"/>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7" name="Marcador de fecha 6"/>
          <p:cNvSpPr>
            <a:spLocks noGrp="1"/>
          </p:cNvSpPr>
          <p:nvPr>
            <p:ph type="dt" sz="half" idx="10"/>
          </p:nvPr>
        </p:nvSpPr>
        <p:spPr/>
        <p:txBody>
          <a:bodyPr/>
          <a:lstStyle/>
          <a:p>
            <a:fld id="{F525E104-B328-4728-A110-989861C336F5}" type="datetimeFigureOut">
              <a:rPr lang="fi-FI" smtClean="0"/>
              <a:t>1.6.2017</a:t>
            </a:fld>
            <a:endParaRPr lang="fi-FI"/>
          </a:p>
        </p:txBody>
      </p:sp>
      <p:sp>
        <p:nvSpPr>
          <p:cNvPr id="8" name="Marcador de pie de página 7"/>
          <p:cNvSpPr>
            <a:spLocks noGrp="1"/>
          </p:cNvSpPr>
          <p:nvPr>
            <p:ph type="ftr" sz="quarter" idx="11"/>
          </p:nvPr>
        </p:nvSpPr>
        <p:spPr/>
        <p:txBody>
          <a:bodyPr/>
          <a:lstStyle/>
          <a:p>
            <a:endParaRPr lang="fi-FI"/>
          </a:p>
        </p:txBody>
      </p:sp>
      <p:sp>
        <p:nvSpPr>
          <p:cNvPr id="9" name="Marcador de número de diapositiva 8"/>
          <p:cNvSpPr>
            <a:spLocks noGrp="1"/>
          </p:cNvSpPr>
          <p:nvPr>
            <p:ph type="sldNum" sz="quarter" idx="12"/>
          </p:nvPr>
        </p:nvSpPr>
        <p:spPr/>
        <p:txBody>
          <a:bodyPr/>
          <a:lstStyle/>
          <a:p>
            <a:fld id="{55F105FB-73FB-42A4-8037-F2E3B4D9919C}" type="slidenum">
              <a:rPr lang="fi-FI" smtClean="0"/>
              <a:t>‹#›</a:t>
            </a:fld>
            <a:endParaRPr lang="fi-FI"/>
          </a:p>
        </p:txBody>
      </p:sp>
    </p:spTree>
    <p:extLst>
      <p:ext uri="{BB962C8B-B14F-4D97-AF65-F5344CB8AC3E}">
        <p14:creationId xmlns:p14="http://schemas.microsoft.com/office/powerpoint/2010/main" val="3711443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GB"/>
          </a:p>
        </p:txBody>
      </p:sp>
      <p:sp>
        <p:nvSpPr>
          <p:cNvPr id="3" name="Marcador de fecha 2"/>
          <p:cNvSpPr>
            <a:spLocks noGrp="1"/>
          </p:cNvSpPr>
          <p:nvPr>
            <p:ph type="dt" sz="half" idx="10"/>
          </p:nvPr>
        </p:nvSpPr>
        <p:spPr/>
        <p:txBody>
          <a:bodyPr/>
          <a:lstStyle/>
          <a:p>
            <a:fld id="{F525E104-B328-4728-A110-989861C336F5}" type="datetimeFigureOut">
              <a:rPr lang="fi-FI" smtClean="0"/>
              <a:t>1.6.2017</a:t>
            </a:fld>
            <a:endParaRPr lang="fi-FI"/>
          </a:p>
        </p:txBody>
      </p:sp>
      <p:sp>
        <p:nvSpPr>
          <p:cNvPr id="4" name="Marcador de pie de página 3"/>
          <p:cNvSpPr>
            <a:spLocks noGrp="1"/>
          </p:cNvSpPr>
          <p:nvPr>
            <p:ph type="ftr" sz="quarter" idx="11"/>
          </p:nvPr>
        </p:nvSpPr>
        <p:spPr/>
        <p:txBody>
          <a:bodyPr/>
          <a:lstStyle/>
          <a:p>
            <a:endParaRPr lang="fi-FI"/>
          </a:p>
        </p:txBody>
      </p:sp>
      <p:sp>
        <p:nvSpPr>
          <p:cNvPr id="5" name="Marcador de número de diapositiva 4"/>
          <p:cNvSpPr>
            <a:spLocks noGrp="1"/>
          </p:cNvSpPr>
          <p:nvPr>
            <p:ph type="sldNum" sz="quarter" idx="12"/>
          </p:nvPr>
        </p:nvSpPr>
        <p:spPr/>
        <p:txBody>
          <a:bodyPr/>
          <a:lstStyle/>
          <a:p>
            <a:fld id="{55F105FB-73FB-42A4-8037-F2E3B4D9919C}" type="slidenum">
              <a:rPr lang="fi-FI" smtClean="0"/>
              <a:t>‹#›</a:t>
            </a:fld>
            <a:endParaRPr lang="fi-FI"/>
          </a:p>
        </p:txBody>
      </p:sp>
    </p:spTree>
    <p:extLst>
      <p:ext uri="{BB962C8B-B14F-4D97-AF65-F5344CB8AC3E}">
        <p14:creationId xmlns:p14="http://schemas.microsoft.com/office/powerpoint/2010/main" val="3485752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525E104-B328-4728-A110-989861C336F5}" type="datetimeFigureOut">
              <a:rPr lang="fi-FI" smtClean="0"/>
              <a:t>1.6.2017</a:t>
            </a:fld>
            <a:endParaRPr lang="fi-FI"/>
          </a:p>
        </p:txBody>
      </p:sp>
      <p:sp>
        <p:nvSpPr>
          <p:cNvPr id="3" name="Marcador de pie de página 2"/>
          <p:cNvSpPr>
            <a:spLocks noGrp="1"/>
          </p:cNvSpPr>
          <p:nvPr>
            <p:ph type="ftr" sz="quarter" idx="11"/>
          </p:nvPr>
        </p:nvSpPr>
        <p:spPr/>
        <p:txBody>
          <a:bodyPr/>
          <a:lstStyle/>
          <a:p>
            <a:endParaRPr lang="fi-FI"/>
          </a:p>
        </p:txBody>
      </p:sp>
      <p:sp>
        <p:nvSpPr>
          <p:cNvPr id="4" name="Marcador de número de diapositiva 3"/>
          <p:cNvSpPr>
            <a:spLocks noGrp="1"/>
          </p:cNvSpPr>
          <p:nvPr>
            <p:ph type="sldNum" sz="quarter" idx="12"/>
          </p:nvPr>
        </p:nvSpPr>
        <p:spPr/>
        <p:txBody>
          <a:bodyPr/>
          <a:lstStyle/>
          <a:p>
            <a:fld id="{55F105FB-73FB-42A4-8037-F2E3B4D9919C}" type="slidenum">
              <a:rPr lang="fi-FI" smtClean="0"/>
              <a:t>‹#›</a:t>
            </a:fld>
            <a:endParaRPr lang="fi-FI"/>
          </a:p>
        </p:txBody>
      </p:sp>
    </p:spTree>
    <p:extLst>
      <p:ext uri="{BB962C8B-B14F-4D97-AF65-F5344CB8AC3E}">
        <p14:creationId xmlns:p14="http://schemas.microsoft.com/office/powerpoint/2010/main" val="2902025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GB"/>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F525E104-B328-4728-A110-989861C336F5}" type="datetimeFigureOut">
              <a:rPr lang="fi-FI" smtClean="0"/>
              <a:t>1.6.2017</a:t>
            </a:fld>
            <a:endParaRPr lang="fi-FI"/>
          </a:p>
        </p:txBody>
      </p:sp>
      <p:sp>
        <p:nvSpPr>
          <p:cNvPr id="6" name="Marcador de pie de página 5"/>
          <p:cNvSpPr>
            <a:spLocks noGrp="1"/>
          </p:cNvSpPr>
          <p:nvPr>
            <p:ph type="ftr" sz="quarter" idx="11"/>
          </p:nvPr>
        </p:nvSpPr>
        <p:spPr/>
        <p:txBody>
          <a:bodyPr/>
          <a:lstStyle/>
          <a:p>
            <a:endParaRPr lang="fi-FI"/>
          </a:p>
        </p:txBody>
      </p:sp>
      <p:sp>
        <p:nvSpPr>
          <p:cNvPr id="7" name="Marcador de número de diapositiva 6"/>
          <p:cNvSpPr>
            <a:spLocks noGrp="1"/>
          </p:cNvSpPr>
          <p:nvPr>
            <p:ph type="sldNum" sz="quarter" idx="12"/>
          </p:nvPr>
        </p:nvSpPr>
        <p:spPr/>
        <p:txBody>
          <a:bodyPr/>
          <a:lstStyle/>
          <a:p>
            <a:fld id="{55F105FB-73FB-42A4-8037-F2E3B4D9919C}" type="slidenum">
              <a:rPr lang="fi-FI" smtClean="0"/>
              <a:t>‹#›</a:t>
            </a:fld>
            <a:endParaRPr lang="fi-FI"/>
          </a:p>
        </p:txBody>
      </p:sp>
    </p:spTree>
    <p:extLst>
      <p:ext uri="{BB962C8B-B14F-4D97-AF65-F5344CB8AC3E}">
        <p14:creationId xmlns:p14="http://schemas.microsoft.com/office/powerpoint/2010/main" val="906507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GB"/>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F525E104-B328-4728-A110-989861C336F5}" type="datetimeFigureOut">
              <a:rPr lang="fi-FI" smtClean="0"/>
              <a:t>1.6.2017</a:t>
            </a:fld>
            <a:endParaRPr lang="fi-FI"/>
          </a:p>
        </p:txBody>
      </p:sp>
      <p:sp>
        <p:nvSpPr>
          <p:cNvPr id="6" name="Marcador de pie de página 5"/>
          <p:cNvSpPr>
            <a:spLocks noGrp="1"/>
          </p:cNvSpPr>
          <p:nvPr>
            <p:ph type="ftr" sz="quarter" idx="11"/>
          </p:nvPr>
        </p:nvSpPr>
        <p:spPr/>
        <p:txBody>
          <a:bodyPr/>
          <a:lstStyle/>
          <a:p>
            <a:endParaRPr lang="fi-FI"/>
          </a:p>
        </p:txBody>
      </p:sp>
      <p:sp>
        <p:nvSpPr>
          <p:cNvPr id="7" name="Marcador de número de diapositiva 6"/>
          <p:cNvSpPr>
            <a:spLocks noGrp="1"/>
          </p:cNvSpPr>
          <p:nvPr>
            <p:ph type="sldNum" sz="quarter" idx="12"/>
          </p:nvPr>
        </p:nvSpPr>
        <p:spPr/>
        <p:txBody>
          <a:bodyPr/>
          <a:lstStyle/>
          <a:p>
            <a:fld id="{55F105FB-73FB-42A4-8037-F2E3B4D9919C}" type="slidenum">
              <a:rPr lang="fi-FI" smtClean="0"/>
              <a:t>‹#›</a:t>
            </a:fld>
            <a:endParaRPr lang="fi-FI"/>
          </a:p>
        </p:txBody>
      </p:sp>
    </p:spTree>
    <p:extLst>
      <p:ext uri="{BB962C8B-B14F-4D97-AF65-F5344CB8AC3E}">
        <p14:creationId xmlns:p14="http://schemas.microsoft.com/office/powerpoint/2010/main" val="814098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GB"/>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25E104-B328-4728-A110-989861C336F5}" type="datetimeFigureOut">
              <a:rPr lang="fi-FI" smtClean="0"/>
              <a:t>1.6.2017</a:t>
            </a:fld>
            <a:endParaRPr lang="fi-FI"/>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F105FB-73FB-42A4-8037-F2E3B4D9919C}" type="slidenum">
              <a:rPr lang="fi-FI" smtClean="0"/>
              <a:t>‹#›</a:t>
            </a:fld>
            <a:endParaRPr lang="fi-FI"/>
          </a:p>
        </p:txBody>
      </p:sp>
    </p:spTree>
    <p:extLst>
      <p:ext uri="{BB962C8B-B14F-4D97-AF65-F5344CB8AC3E}">
        <p14:creationId xmlns:p14="http://schemas.microsoft.com/office/powerpoint/2010/main" val="326810352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46742"/>
            <a:ext cx="9144000" cy="3918857"/>
          </a:xfrm>
        </p:spPr>
        <p:txBody>
          <a:bodyPr>
            <a:normAutofit/>
          </a:bodyPr>
          <a:lstStyle/>
          <a:p>
            <a:r>
              <a:rPr lang="fi-FI" dirty="0">
                <a:solidFill>
                  <a:srgbClr val="000000"/>
                </a:solidFill>
                <a:latin typeface="Calibri Light"/>
              </a:rPr>
              <a:t>COLLABORATION IN CLIMATE POLICY ASSESSMENT:IRELAND AT RISK(Homework 6)</a:t>
            </a:r>
          </a:p>
        </p:txBody>
      </p:sp>
      <p:sp>
        <p:nvSpPr>
          <p:cNvPr id="3" name="Subtitle 2"/>
          <p:cNvSpPr>
            <a:spLocks noGrp="1"/>
          </p:cNvSpPr>
          <p:nvPr>
            <p:ph type="subTitle" idx="1"/>
          </p:nvPr>
        </p:nvSpPr>
        <p:spPr>
          <a:xfrm>
            <a:off x="3077028" y="4615542"/>
            <a:ext cx="7590971" cy="899887"/>
          </a:xfrm>
        </p:spPr>
        <p:txBody>
          <a:bodyPr vert="horz" lIns="91440" tIns="45720" rIns="91440" bIns="45720" rtlCol="0" anchor="t">
            <a:normAutofit/>
          </a:bodyPr>
          <a:lstStyle/>
          <a:p>
            <a:endParaRPr lang="en-US" dirty="0"/>
          </a:p>
          <a:p>
            <a:r>
              <a:rPr lang="fi-FI" dirty="0"/>
              <a:t> Edem Agbenowu, Magaret  Arogunyo.</a:t>
            </a:r>
          </a:p>
        </p:txBody>
      </p:sp>
    </p:spTree>
    <p:extLst>
      <p:ext uri="{BB962C8B-B14F-4D97-AF65-F5344CB8AC3E}">
        <p14:creationId xmlns:p14="http://schemas.microsoft.com/office/powerpoint/2010/main" val="368306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238592"/>
          </a:xfrm>
        </p:spPr>
        <p:txBody>
          <a:bodyPr/>
          <a:lstStyle/>
          <a:p>
            <a:r>
              <a:rPr lang="en-US" dirty="0"/>
              <a:t>                      RESULTS</a:t>
            </a:r>
          </a:p>
        </p:txBody>
      </p:sp>
      <p:sp>
        <p:nvSpPr>
          <p:cNvPr id="5" name="Content Placeholder 4"/>
          <p:cNvSpPr>
            <a:spLocks noGrp="1"/>
          </p:cNvSpPr>
          <p:nvPr>
            <p:ph idx="1"/>
          </p:nvPr>
        </p:nvSpPr>
        <p:spPr/>
        <p:txBody>
          <a:bodyPr/>
          <a:lstStyle/>
          <a:p>
            <a:pPr marL="0" indent="0">
              <a:buNone/>
            </a:pPr>
            <a:endParaRPr lang="en-GB" dirty="0"/>
          </a:p>
          <a:p>
            <a:pPr marL="0" indent="0">
              <a:buNone/>
            </a:pPr>
            <a:r>
              <a:rPr lang="en-GB" dirty="0"/>
              <a:t>Flood protection.</a:t>
            </a:r>
          </a:p>
          <a:p>
            <a:pPr marL="514350" indent="-514350">
              <a:buFont typeface="+mj-lt"/>
              <a:buAutoNum type="arabicPeriod"/>
            </a:pPr>
            <a:r>
              <a:rPr lang="en-GB" dirty="0"/>
              <a:t>Identify significant flood defences: </a:t>
            </a:r>
          </a:p>
          <a:p>
            <a:pPr marL="514350" indent="-514350">
              <a:buFont typeface="+mj-lt"/>
              <a:buAutoNum type="arabicPeriod"/>
            </a:pPr>
            <a:r>
              <a:rPr lang="en-GB" dirty="0"/>
              <a:t>Assess flood risks</a:t>
            </a:r>
          </a:p>
          <a:p>
            <a:pPr marL="514350" indent="-514350">
              <a:buFont typeface="+mj-lt"/>
              <a:buAutoNum type="arabicPeriod"/>
            </a:pPr>
            <a:r>
              <a:rPr lang="en-GB" dirty="0"/>
              <a:t>Complete flood risk maps and management plans</a:t>
            </a:r>
          </a:p>
          <a:p>
            <a:pPr marL="514350" indent="-514350">
              <a:buFont typeface="+mj-lt"/>
              <a:buAutoNum type="arabicPeriod"/>
            </a:pPr>
            <a:r>
              <a:rPr lang="en-GB" dirty="0"/>
              <a:t>Implement coastal protection plan,</a:t>
            </a:r>
          </a:p>
          <a:p>
            <a:pPr marL="514350" indent="-514350">
              <a:buFont typeface="+mj-lt"/>
              <a:buAutoNum type="arabicPeriod"/>
            </a:pPr>
            <a:r>
              <a:rPr lang="en-GB" dirty="0" err="1"/>
              <a:t>instal</a:t>
            </a:r>
            <a:r>
              <a:rPr lang="en-GB" dirty="0"/>
              <a:t> a tide gauge network</a:t>
            </a:r>
          </a:p>
        </p:txBody>
      </p:sp>
    </p:spTree>
    <p:extLst>
      <p:ext uri="{BB962C8B-B14F-4D97-AF65-F5344CB8AC3E}">
        <p14:creationId xmlns:p14="http://schemas.microsoft.com/office/powerpoint/2010/main" val="1722229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CONCLUSION</a:t>
            </a:r>
          </a:p>
        </p:txBody>
      </p:sp>
      <p:sp>
        <p:nvSpPr>
          <p:cNvPr id="5" name="Content Placeholder 4"/>
          <p:cNvSpPr>
            <a:spLocks noGrp="1"/>
          </p:cNvSpPr>
          <p:nvPr>
            <p:ph idx="1"/>
          </p:nvPr>
        </p:nvSpPr>
        <p:spPr/>
        <p:txBody>
          <a:bodyPr/>
          <a:lstStyle/>
          <a:p>
            <a:r>
              <a:rPr lang="en-GB" dirty="0"/>
              <a:t>Work on climate change in Ireland to date has been successful in refining the likely impacts over the coming century. </a:t>
            </a:r>
          </a:p>
          <a:p>
            <a:r>
              <a:rPr lang="en-GB" dirty="0"/>
              <a:t>However, significant uncertainty and challenges remain and researchers in this critical area must work closely with end-users of data to ensure the best possible information is used for decision making and designing for the future. </a:t>
            </a:r>
          </a:p>
        </p:txBody>
      </p:sp>
    </p:spTree>
    <p:extLst>
      <p:ext uri="{BB962C8B-B14F-4D97-AF65-F5344CB8AC3E}">
        <p14:creationId xmlns:p14="http://schemas.microsoft.com/office/powerpoint/2010/main" val="747443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INTRODUCTION </a:t>
            </a:r>
          </a:p>
        </p:txBody>
      </p:sp>
      <p:sp>
        <p:nvSpPr>
          <p:cNvPr id="3" name="Content Placeholder 2"/>
          <p:cNvSpPr>
            <a:spLocks noGrp="1"/>
          </p:cNvSpPr>
          <p:nvPr>
            <p:ph idx="1"/>
          </p:nvPr>
        </p:nvSpPr>
        <p:spPr/>
        <p:txBody>
          <a:bodyPr vert="horz" lIns="91440" tIns="45720" rIns="91440" bIns="45720" rtlCol="0" anchor="t">
            <a:normAutofit/>
          </a:bodyPr>
          <a:lstStyle/>
          <a:p>
            <a:r>
              <a:rPr lang="en-GB" dirty="0"/>
              <a:t>Efforts to deal with climate change to date have focused on mitigation, in particular trying to reduce greenhouse gas emissions. </a:t>
            </a:r>
          </a:p>
          <a:p>
            <a:r>
              <a:rPr lang="en-GB" dirty="0"/>
              <a:t>But even if we could successfully cap emissions, we will not stop never mind reverse the effects of climate change over the next 50 years. So we must adapt to the changes.</a:t>
            </a:r>
          </a:p>
          <a:p>
            <a:r>
              <a:rPr lang="en-GB" dirty="0"/>
              <a:t> And with climate change already underway, adaptation is now urgent in Ireland as elsewhere.</a:t>
            </a:r>
          </a:p>
          <a:p>
            <a:r>
              <a:rPr lang="en-GB" dirty="0">
                <a:solidFill>
                  <a:schemeClr val="tx1"/>
                </a:solidFill>
              </a:rPr>
              <a:t>Hence the focus of this </a:t>
            </a:r>
            <a:r>
              <a:rPr lang="en-GB" dirty="0"/>
              <a:t>assessment is to find out how Ireland is prepared in climate change adaptation</a:t>
            </a:r>
            <a:endParaRPr lang="fi-FI" dirty="0">
              <a:solidFill>
                <a:schemeClr val="tx1"/>
              </a:solidFill>
            </a:endParaRPr>
          </a:p>
        </p:txBody>
      </p:sp>
    </p:spTree>
    <p:extLst>
      <p:ext uri="{BB962C8B-B14F-4D97-AF65-F5344CB8AC3E}">
        <p14:creationId xmlns:p14="http://schemas.microsoft.com/office/powerpoint/2010/main" val="3015743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INTRODUCTION</a:t>
            </a:r>
            <a:endParaRPr lang="fi-FI" dirty="0"/>
          </a:p>
        </p:txBody>
      </p:sp>
      <p:sp>
        <p:nvSpPr>
          <p:cNvPr id="5" name="Content Placeholder 4"/>
          <p:cNvSpPr>
            <a:spLocks noGrp="1"/>
          </p:cNvSpPr>
          <p:nvPr>
            <p:ph idx="1"/>
          </p:nvPr>
        </p:nvSpPr>
        <p:spPr/>
        <p:txBody>
          <a:bodyPr/>
          <a:lstStyle/>
          <a:p>
            <a:r>
              <a:rPr lang="en-GB" dirty="0"/>
              <a:t>The assessment was carried out in the following key areas </a:t>
            </a:r>
          </a:p>
          <a:p>
            <a:pPr marL="514350" indent="-514350">
              <a:buFont typeface="+mj-lt"/>
              <a:buAutoNum type="arabicPeriod"/>
            </a:pPr>
            <a:r>
              <a:rPr lang="en-GB" dirty="0"/>
              <a:t>Water supply </a:t>
            </a:r>
          </a:p>
          <a:p>
            <a:pPr marL="514350" indent="-514350">
              <a:buFont typeface="+mj-lt"/>
              <a:buAutoNum type="arabicPeriod"/>
            </a:pPr>
            <a:r>
              <a:rPr lang="en-GB" dirty="0"/>
              <a:t>Flood protection,</a:t>
            </a:r>
          </a:p>
          <a:p>
            <a:pPr marL="514350" indent="-514350">
              <a:buFont typeface="+mj-lt"/>
              <a:buAutoNum type="arabicPeriod"/>
            </a:pPr>
            <a:r>
              <a:rPr lang="en-GB" dirty="0"/>
              <a:t>Energy supplies</a:t>
            </a:r>
          </a:p>
        </p:txBody>
      </p:sp>
    </p:spTree>
    <p:extLst>
      <p:ext uri="{BB962C8B-B14F-4D97-AF65-F5344CB8AC3E}">
        <p14:creationId xmlns:p14="http://schemas.microsoft.com/office/powerpoint/2010/main" val="2890852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55675"/>
          </a:xfrm>
        </p:spPr>
        <p:txBody>
          <a:bodyPr>
            <a:normAutofit/>
          </a:bodyPr>
          <a:lstStyle/>
          <a:p>
            <a:r>
              <a:rPr lang="en-US" sz="4000" dirty="0"/>
              <a:t>     INTRODUCTION</a:t>
            </a:r>
            <a:endParaRPr lang="fi-FI" sz="4000" dirty="0"/>
          </a:p>
        </p:txBody>
      </p:sp>
      <p:sp>
        <p:nvSpPr>
          <p:cNvPr id="3" name="Content Placeholder 2"/>
          <p:cNvSpPr>
            <a:spLocks noGrp="1"/>
          </p:cNvSpPr>
          <p:nvPr>
            <p:ph idx="1"/>
          </p:nvPr>
        </p:nvSpPr>
        <p:spPr>
          <a:xfrm>
            <a:off x="838200" y="1320800"/>
            <a:ext cx="10515600" cy="5021943"/>
          </a:xfrm>
        </p:spPr>
        <p:txBody>
          <a:bodyPr>
            <a:normAutofit fontScale="92500" lnSpcReduction="10000"/>
          </a:bodyPr>
          <a:lstStyle/>
          <a:p>
            <a:r>
              <a:rPr lang="en-GB" dirty="0">
                <a:latin typeface="Arial" panose="020B0604020202020204" pitchFamily="34" charset="0"/>
                <a:cs typeface="Arial" panose="020B0604020202020204" pitchFamily="34" charset="0"/>
              </a:rPr>
              <a:t>The  idea of assessment is to collect information that is needed in a decision-making process. The information is organised as an assessment that predicts the impacts of different decision options on some outcomes of interest. </a:t>
            </a:r>
          </a:p>
          <a:p>
            <a:r>
              <a:rPr lang="en-GB" dirty="0">
                <a:latin typeface="Arial" panose="020B0604020202020204" pitchFamily="34" charset="0"/>
                <a:cs typeface="Arial" panose="020B0604020202020204" pitchFamily="34" charset="0"/>
              </a:rPr>
              <a:t>Information is organised to the level of detail that is necessary to achieve the objective of informing decision-makers. </a:t>
            </a:r>
          </a:p>
          <a:p>
            <a:r>
              <a:rPr lang="en-GB" dirty="0">
                <a:latin typeface="Arial" panose="020B0604020202020204" pitchFamily="34" charset="0"/>
                <a:cs typeface="Arial" panose="020B0604020202020204" pitchFamily="34" charset="0"/>
              </a:rPr>
              <a:t>In our case the following stakeholders </a:t>
            </a:r>
          </a:p>
          <a:p>
            <a:pPr marL="1028700" lvl="1" indent="-571500">
              <a:buFont typeface="+mj-lt"/>
              <a:buAutoNum type="arabicPeriod"/>
            </a:pPr>
            <a:r>
              <a:rPr lang="en-GB" dirty="0">
                <a:latin typeface="Arial" panose="020B0604020202020204" pitchFamily="34" charset="0"/>
                <a:cs typeface="Arial" panose="020B0604020202020204" pitchFamily="34" charset="0"/>
              </a:rPr>
              <a:t>The Irish Academy of Engineering,</a:t>
            </a:r>
          </a:p>
          <a:p>
            <a:pPr marL="1028700" lvl="1" indent="-571500">
              <a:buFont typeface="+mj-lt"/>
              <a:buAutoNum type="arabicPeriod"/>
            </a:pPr>
            <a:r>
              <a:rPr lang="en-GB" dirty="0">
                <a:latin typeface="Arial" panose="020B0604020202020204" pitchFamily="34" charset="0"/>
                <a:cs typeface="Arial" panose="020B0604020202020204" pitchFamily="34" charset="0"/>
              </a:rPr>
              <a:t>The Republic of Ireland and Northern Ireland,</a:t>
            </a:r>
          </a:p>
          <a:p>
            <a:pPr marL="1028700" lvl="1" indent="-571500">
              <a:buFont typeface="+mj-lt"/>
              <a:buAutoNum type="arabicPeriod"/>
            </a:pPr>
            <a:r>
              <a:rPr lang="en-GB" dirty="0">
                <a:latin typeface="Arial" panose="020B0604020202020204" pitchFamily="34" charset="0"/>
                <a:cs typeface="Arial" panose="020B0604020202020204" pitchFamily="34" charset="0"/>
              </a:rPr>
              <a:t>Researchers,</a:t>
            </a:r>
          </a:p>
          <a:p>
            <a:pPr marL="1028700" lvl="1" indent="-571500">
              <a:buFont typeface="+mj-lt"/>
              <a:buAutoNum type="arabicPeriod"/>
            </a:pPr>
            <a:r>
              <a:rPr lang="en-GB" dirty="0">
                <a:latin typeface="Arial" panose="020B0604020202020204" pitchFamily="34" charset="0"/>
                <a:cs typeface="Arial" panose="020B0604020202020204" pitchFamily="34" charset="0"/>
              </a:rPr>
              <a:t>Engineers,</a:t>
            </a:r>
          </a:p>
          <a:p>
            <a:pPr marL="1028700" lvl="1" indent="-571500">
              <a:buFont typeface="+mj-lt"/>
              <a:buAutoNum type="arabicPeriod"/>
            </a:pPr>
            <a:r>
              <a:rPr lang="en-GB" dirty="0">
                <a:latin typeface="Arial" panose="020B0604020202020204" pitchFamily="34" charset="0"/>
                <a:cs typeface="Arial" panose="020B0604020202020204" pitchFamily="34" charset="0"/>
              </a:rPr>
              <a:t>Scientist,</a:t>
            </a:r>
          </a:p>
          <a:p>
            <a:pPr marL="1028700" lvl="1" indent="-571500">
              <a:buFont typeface="+mj-lt"/>
              <a:buAutoNum type="arabicPeriod"/>
            </a:pPr>
            <a:r>
              <a:rPr lang="en-GB" dirty="0">
                <a:latin typeface="Arial" panose="020B0604020202020204" pitchFamily="34" charset="0"/>
                <a:cs typeface="Arial" panose="020B0604020202020204" pitchFamily="34" charset="0"/>
              </a:rPr>
              <a:t>Policy experts</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5192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ENERGY SUPPLY</a:t>
            </a:r>
          </a:p>
        </p:txBody>
      </p:sp>
      <p:sp>
        <p:nvSpPr>
          <p:cNvPr id="4" name="Content Placeholder 3"/>
          <p:cNvSpPr>
            <a:spLocks noGrp="1"/>
          </p:cNvSpPr>
          <p:nvPr>
            <p:ph idx="1"/>
          </p:nvPr>
        </p:nvSpPr>
        <p:spPr/>
        <p:txBody>
          <a:bodyPr/>
          <a:lstStyle/>
          <a:p>
            <a:pPr marL="0" indent="0">
              <a:buNone/>
            </a:pPr>
            <a:endParaRPr lang="en-GB" dirty="0"/>
          </a:p>
          <a:p>
            <a:pPr marL="0" indent="0">
              <a:buNone/>
            </a:pPr>
            <a:r>
              <a:rPr lang="en-GB" dirty="0"/>
              <a:t>The integrity of our power plants, distribution grids, gas supply lines and oil depots are fundamental to society and the economy. Other services, such as water supplies, hospitals, transportation, etc., all depend critically on an adequate and reliable energy supply</a:t>
            </a:r>
          </a:p>
        </p:txBody>
      </p:sp>
    </p:spTree>
    <p:extLst>
      <p:ext uri="{BB962C8B-B14F-4D97-AF65-F5344CB8AC3E}">
        <p14:creationId xmlns:p14="http://schemas.microsoft.com/office/powerpoint/2010/main" val="3312987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               FLOOD PROTECTION</a:t>
            </a:r>
          </a:p>
        </p:txBody>
      </p:sp>
      <p:sp>
        <p:nvSpPr>
          <p:cNvPr id="3" name="Content Placeholder 2"/>
          <p:cNvSpPr>
            <a:spLocks noGrp="1"/>
          </p:cNvSpPr>
          <p:nvPr>
            <p:ph idx="1"/>
          </p:nvPr>
        </p:nvSpPr>
        <p:spPr/>
        <p:txBody>
          <a:bodyPr/>
          <a:lstStyle/>
          <a:p>
            <a:r>
              <a:rPr lang="en-GB" dirty="0"/>
              <a:t>The cities and towns of Ireland are nearly all located on the coast, from Belfast and Dublin on the east, to Waterford and Cork on the south, past Limerick and Galway on the west, to Derry on the north. </a:t>
            </a:r>
          </a:p>
          <a:p>
            <a:r>
              <a:rPr lang="en-GB" dirty="0"/>
              <a:t>Most are also located on large rivers. Likewise, much of our industry and general infrastructure is coastal, notably power stations, communications and transport hubs. </a:t>
            </a:r>
          </a:p>
          <a:p>
            <a:r>
              <a:rPr lang="en-GB" dirty="0"/>
              <a:t>All are therefore at risk from floods and storm surges and, in the long-term, from rising sea levels and coastal erosion. The potential economic consequences of these climatic changes, and the misery inflicted on people in these areas.</a:t>
            </a:r>
          </a:p>
        </p:txBody>
      </p:sp>
    </p:spTree>
    <p:extLst>
      <p:ext uri="{BB962C8B-B14F-4D97-AF65-F5344CB8AC3E}">
        <p14:creationId xmlns:p14="http://schemas.microsoft.com/office/powerpoint/2010/main" val="2042916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707885"/>
            <a:ext cx="10515600" cy="982803"/>
          </a:xfrm>
        </p:spPr>
        <p:txBody>
          <a:bodyPr/>
          <a:lstStyle/>
          <a:p>
            <a:r>
              <a:rPr lang="en-GB" dirty="0"/>
              <a:t>WATER SUPPLIES</a:t>
            </a:r>
          </a:p>
        </p:txBody>
      </p:sp>
      <p:sp>
        <p:nvSpPr>
          <p:cNvPr id="8" name="Content Placeholder 7"/>
          <p:cNvSpPr>
            <a:spLocks noGrp="1"/>
          </p:cNvSpPr>
          <p:nvPr>
            <p:ph idx="1"/>
          </p:nvPr>
        </p:nvSpPr>
        <p:spPr/>
        <p:txBody>
          <a:bodyPr/>
          <a:lstStyle/>
          <a:p>
            <a:r>
              <a:rPr lang="en-GB" dirty="0"/>
              <a:t> Water is essential for the survival of all life on Earth, and fundamental to industry, business and farming. An adequate and reliable water supply is already a key factor in locating new manufacturing industry, especially pharmaceutical plants. This is likely to become even more of an issue as water supplies become strained in the future</a:t>
            </a:r>
          </a:p>
        </p:txBody>
      </p:sp>
    </p:spTree>
    <p:extLst>
      <p:ext uri="{BB962C8B-B14F-4D97-AF65-F5344CB8AC3E}">
        <p14:creationId xmlns:p14="http://schemas.microsoft.com/office/powerpoint/2010/main" val="115466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RESULTS</a:t>
            </a:r>
          </a:p>
        </p:txBody>
      </p:sp>
      <p:sp>
        <p:nvSpPr>
          <p:cNvPr id="3" name="Content Placeholder 2"/>
          <p:cNvSpPr>
            <a:spLocks noGrp="1"/>
          </p:cNvSpPr>
          <p:nvPr>
            <p:ph idx="1"/>
          </p:nvPr>
        </p:nvSpPr>
        <p:spPr/>
        <p:txBody>
          <a:bodyPr/>
          <a:lstStyle/>
          <a:p>
            <a:r>
              <a:rPr lang="en-GB" dirty="0"/>
              <a:t>Water supply</a:t>
            </a:r>
          </a:p>
          <a:p>
            <a:pPr marL="514350" indent="-514350">
              <a:buFont typeface="+mj-lt"/>
              <a:buAutoNum type="arabicPeriod"/>
            </a:pPr>
            <a:r>
              <a:rPr lang="en-GB" dirty="0"/>
              <a:t>Establish Water Resource Authorities</a:t>
            </a:r>
          </a:p>
          <a:p>
            <a:pPr marL="514350" indent="-514350">
              <a:buFont typeface="+mj-lt"/>
              <a:buAutoNum type="arabicPeriod"/>
            </a:pPr>
            <a:r>
              <a:rPr lang="en-GB" dirty="0"/>
              <a:t>Plan for future water supplies:</a:t>
            </a:r>
          </a:p>
          <a:p>
            <a:pPr marL="514350" indent="-514350">
              <a:buFont typeface="+mj-lt"/>
              <a:buAutoNum type="arabicPeriod"/>
            </a:pPr>
            <a:r>
              <a:rPr lang="en-GB" dirty="0"/>
              <a:t>Investigate future water sources:</a:t>
            </a:r>
          </a:p>
          <a:p>
            <a:pPr marL="514350" indent="-514350">
              <a:buFont typeface="+mj-lt"/>
              <a:buAutoNum type="arabicPeriod"/>
            </a:pPr>
            <a:r>
              <a:rPr lang="en-GB" dirty="0"/>
              <a:t>Plan for competing </a:t>
            </a:r>
            <a:r>
              <a:rPr lang="en-GB" dirty="0" err="1"/>
              <a:t>demands:Review</a:t>
            </a:r>
            <a:r>
              <a:rPr lang="en-GB" dirty="0"/>
              <a:t> the desalination option:</a:t>
            </a:r>
          </a:p>
        </p:txBody>
      </p:sp>
    </p:spTree>
    <p:extLst>
      <p:ext uri="{BB962C8B-B14F-4D97-AF65-F5344CB8AC3E}">
        <p14:creationId xmlns:p14="http://schemas.microsoft.com/office/powerpoint/2010/main" val="4071925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RESULTS</a:t>
            </a:r>
          </a:p>
        </p:txBody>
      </p:sp>
      <p:sp>
        <p:nvSpPr>
          <p:cNvPr id="3" name="Content Placeholder 2"/>
          <p:cNvSpPr>
            <a:spLocks noGrp="1"/>
          </p:cNvSpPr>
          <p:nvPr>
            <p:ph idx="1"/>
          </p:nvPr>
        </p:nvSpPr>
        <p:spPr/>
        <p:txBody>
          <a:bodyPr/>
          <a:lstStyle/>
          <a:p>
            <a:r>
              <a:rPr lang="en-GB" dirty="0"/>
              <a:t>Energy supply</a:t>
            </a:r>
          </a:p>
          <a:p>
            <a:pPr marL="514350" indent="-514350">
              <a:buFont typeface="+mj-lt"/>
              <a:buAutoNum type="arabicPeriod"/>
            </a:pPr>
            <a:r>
              <a:rPr lang="en-GB" dirty="0"/>
              <a:t>Produce asset risk registers: </a:t>
            </a:r>
          </a:p>
          <a:p>
            <a:pPr marL="514350" indent="-514350">
              <a:buFont typeface="+mj-lt"/>
              <a:buAutoNum type="arabicPeriod"/>
            </a:pPr>
            <a:r>
              <a:rPr lang="en-GB" dirty="0"/>
              <a:t>Review wave energy issues: </a:t>
            </a:r>
          </a:p>
          <a:p>
            <a:pPr marL="514350" indent="-514350">
              <a:buFont typeface="+mj-lt"/>
              <a:buAutoNum type="arabicPeriod"/>
            </a:pPr>
            <a:r>
              <a:rPr lang="en-GB" dirty="0"/>
              <a:t>Implement coastal protection measures</a:t>
            </a:r>
          </a:p>
        </p:txBody>
      </p:sp>
    </p:spTree>
    <p:extLst>
      <p:ext uri="{BB962C8B-B14F-4D97-AF65-F5344CB8AC3E}">
        <p14:creationId xmlns:p14="http://schemas.microsoft.com/office/powerpoint/2010/main" val="226105059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1230</TotalTime>
  <Words>551</Words>
  <Application>Microsoft Office PowerPoint</Application>
  <PresentationFormat>Widescreen</PresentationFormat>
  <Paragraphs>59</Paragraphs>
  <Slides>11</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Tema de Office</vt:lpstr>
      <vt:lpstr>COLLABORATION IN CLIMATE POLICY ASSESSMENT:IRELAND AT RISK(Homework 6)</vt:lpstr>
      <vt:lpstr>   INTRODUCTION </vt:lpstr>
      <vt:lpstr>      INTRODUCTION</vt:lpstr>
      <vt:lpstr>     INTRODUCTION</vt:lpstr>
      <vt:lpstr>ENERGY SUPPLY</vt:lpstr>
      <vt:lpstr>               FLOOD PROTECTION</vt:lpstr>
      <vt:lpstr>WATER SUPPLIES</vt:lpstr>
      <vt:lpstr>RESULTS</vt:lpstr>
      <vt:lpstr>RESULTS</vt:lpstr>
      <vt:lpstr>                      RESULTS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SO2 exposure affect Scots pine shoot length and sugar concentration</dc:title>
  <cp:lastModifiedBy>edem agbenowu</cp:lastModifiedBy>
  <cp:revision>16</cp:revision>
  <dcterms:modified xsi:type="dcterms:W3CDTF">2017-06-01T19:08:50Z</dcterms:modified>
</cp:coreProperties>
</file>