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0279975" cy="42808525"/>
  <p:notesSz cx="6735763" cy="9866313"/>
  <p:defaultTextStyle>
    <a:defPPr>
      <a:defRPr lang="fi-FI"/>
    </a:defPPr>
    <a:lvl1pPr algn="l" rtl="0" fontAlgn="base">
      <a:spcBef>
        <a:spcPct val="0"/>
      </a:spcBef>
      <a:spcAft>
        <a:spcPct val="0"/>
      </a:spcAft>
      <a:defRPr sz="3600" kern="1200">
        <a:solidFill>
          <a:schemeClr val="tx1"/>
        </a:solidFill>
        <a:latin typeface="Arial" charset="0"/>
        <a:ea typeface="+mn-ea"/>
        <a:cs typeface="+mn-cs"/>
      </a:defRPr>
    </a:lvl1pPr>
    <a:lvl2pPr marL="457200" algn="l" rtl="0" fontAlgn="base">
      <a:spcBef>
        <a:spcPct val="0"/>
      </a:spcBef>
      <a:spcAft>
        <a:spcPct val="0"/>
      </a:spcAft>
      <a:defRPr sz="3600" kern="1200">
        <a:solidFill>
          <a:schemeClr val="tx1"/>
        </a:solidFill>
        <a:latin typeface="Arial" charset="0"/>
        <a:ea typeface="+mn-ea"/>
        <a:cs typeface="+mn-cs"/>
      </a:defRPr>
    </a:lvl2pPr>
    <a:lvl3pPr marL="914400" algn="l" rtl="0" fontAlgn="base">
      <a:spcBef>
        <a:spcPct val="0"/>
      </a:spcBef>
      <a:spcAft>
        <a:spcPct val="0"/>
      </a:spcAft>
      <a:defRPr sz="3600" kern="1200">
        <a:solidFill>
          <a:schemeClr val="tx1"/>
        </a:solidFill>
        <a:latin typeface="Arial" charset="0"/>
        <a:ea typeface="+mn-ea"/>
        <a:cs typeface="+mn-cs"/>
      </a:defRPr>
    </a:lvl3pPr>
    <a:lvl4pPr marL="1371600" algn="l" rtl="0" fontAlgn="base">
      <a:spcBef>
        <a:spcPct val="0"/>
      </a:spcBef>
      <a:spcAft>
        <a:spcPct val="0"/>
      </a:spcAft>
      <a:defRPr sz="3600" kern="1200">
        <a:solidFill>
          <a:schemeClr val="tx1"/>
        </a:solidFill>
        <a:latin typeface="Arial" charset="0"/>
        <a:ea typeface="+mn-ea"/>
        <a:cs typeface="+mn-cs"/>
      </a:defRPr>
    </a:lvl4pPr>
    <a:lvl5pPr marL="1828800" algn="l" rtl="0" fontAlgn="base">
      <a:spcBef>
        <a:spcPct val="0"/>
      </a:spcBef>
      <a:spcAft>
        <a:spcPct val="0"/>
      </a:spcAft>
      <a:defRPr sz="3600" kern="1200">
        <a:solidFill>
          <a:schemeClr val="tx1"/>
        </a:solidFill>
        <a:latin typeface="Arial" charset="0"/>
        <a:ea typeface="+mn-ea"/>
        <a:cs typeface="+mn-cs"/>
      </a:defRPr>
    </a:lvl5pPr>
    <a:lvl6pPr marL="2286000" algn="l" defTabSz="914400" rtl="0" eaLnBrk="1" latinLnBrk="0" hangingPunct="1">
      <a:defRPr sz="3600" kern="1200">
        <a:solidFill>
          <a:schemeClr val="tx1"/>
        </a:solidFill>
        <a:latin typeface="Arial" charset="0"/>
        <a:ea typeface="+mn-ea"/>
        <a:cs typeface="+mn-cs"/>
      </a:defRPr>
    </a:lvl6pPr>
    <a:lvl7pPr marL="2743200" algn="l" defTabSz="914400" rtl="0" eaLnBrk="1" latinLnBrk="0" hangingPunct="1">
      <a:defRPr sz="3600" kern="1200">
        <a:solidFill>
          <a:schemeClr val="tx1"/>
        </a:solidFill>
        <a:latin typeface="Arial" charset="0"/>
        <a:ea typeface="+mn-ea"/>
        <a:cs typeface="+mn-cs"/>
      </a:defRPr>
    </a:lvl7pPr>
    <a:lvl8pPr marL="3200400" algn="l" defTabSz="914400" rtl="0" eaLnBrk="1" latinLnBrk="0" hangingPunct="1">
      <a:defRPr sz="3600" kern="1200">
        <a:solidFill>
          <a:schemeClr val="tx1"/>
        </a:solidFill>
        <a:latin typeface="Arial" charset="0"/>
        <a:ea typeface="+mn-ea"/>
        <a:cs typeface="+mn-cs"/>
      </a:defRPr>
    </a:lvl8pPr>
    <a:lvl9pPr marL="3657600" algn="l" defTabSz="914400" rtl="0" eaLnBrk="1" latinLnBrk="0" hangingPunct="1">
      <a:defRPr sz="3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FB9"/>
    <a:srgbClr val="A8C8E6"/>
    <a:srgbClr val="85B2DC"/>
    <a:srgbClr val="C0BFC1"/>
    <a:srgbClr val="A6A6A8"/>
    <a:srgbClr val="CAE7B4"/>
    <a:srgbClr val="A3D47B"/>
    <a:srgbClr val="B19ACA"/>
    <a:srgbClr val="E200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p:restoredTop sz="94600"/>
  </p:normalViewPr>
  <p:slideViewPr>
    <p:cSldViewPr>
      <p:cViewPr>
        <p:scale>
          <a:sx n="30" d="100"/>
          <a:sy n="30" d="100"/>
        </p:scale>
        <p:origin x="-210" y="3996"/>
      </p:cViewPr>
      <p:guideLst>
        <p:guide orient="horz" pos="5953"/>
        <p:guide orient="horz" pos="22192"/>
        <p:guide orient="horz" pos="22918"/>
        <p:guide orient="horz" pos="24460"/>
        <p:guide pos="12259"/>
        <p:guide pos="1100"/>
        <p:guide pos="6543"/>
        <p:guide pos="6815"/>
        <p:guide pos="17974"/>
        <p:guide pos="12531"/>
        <p:guide pos="9537"/>
      </p:guideLst>
    </p:cSldViewPr>
  </p:slideViewPr>
  <p:notesTextViewPr>
    <p:cViewPr>
      <p:scale>
        <a:sx n="100" d="100"/>
        <a:sy n="100" d="100"/>
      </p:scale>
      <p:origin x="0" y="0"/>
    </p:cViewPr>
  </p:notesText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0"/>
            <a:ext cx="2919031" cy="492780"/>
          </a:xfrm>
          <a:prstGeom prst="rect">
            <a:avLst/>
          </a:prstGeom>
          <a:noFill/>
          <a:ln w="9525">
            <a:noFill/>
            <a:miter lim="800000"/>
            <a:headEnd/>
            <a:tailEnd/>
          </a:ln>
          <a:effectLst/>
        </p:spPr>
        <p:txBody>
          <a:bodyPr vert="horz" wrap="square" lIns="94858" tIns="47430" rIns="94858" bIns="47430" numCol="1" anchor="t" anchorCtr="0" compatLnSpc="1">
            <a:prstTxWarp prst="textNoShape">
              <a:avLst/>
            </a:prstTxWarp>
          </a:bodyPr>
          <a:lstStyle>
            <a:lvl1pPr defTabSz="948698">
              <a:defRPr sz="900"/>
            </a:lvl1pPr>
          </a:lstStyle>
          <a:p>
            <a:endParaRPr lang="fi-FI"/>
          </a:p>
        </p:txBody>
      </p:sp>
      <p:sp>
        <p:nvSpPr>
          <p:cNvPr id="7171" name="Rectangle 3"/>
          <p:cNvSpPr>
            <a:spLocks noGrp="1" noChangeArrowheads="1"/>
          </p:cNvSpPr>
          <p:nvPr>
            <p:ph type="dt" sz="quarter" idx="1"/>
          </p:nvPr>
        </p:nvSpPr>
        <p:spPr bwMode="auto">
          <a:xfrm>
            <a:off x="3815227" y="0"/>
            <a:ext cx="2919031" cy="492780"/>
          </a:xfrm>
          <a:prstGeom prst="rect">
            <a:avLst/>
          </a:prstGeom>
          <a:noFill/>
          <a:ln w="9525">
            <a:noFill/>
            <a:miter lim="800000"/>
            <a:headEnd/>
            <a:tailEnd/>
          </a:ln>
          <a:effectLst/>
        </p:spPr>
        <p:txBody>
          <a:bodyPr vert="horz" wrap="square" lIns="94858" tIns="47430" rIns="94858" bIns="47430" numCol="1" anchor="t" anchorCtr="0" compatLnSpc="1">
            <a:prstTxWarp prst="textNoShape">
              <a:avLst/>
            </a:prstTxWarp>
          </a:bodyPr>
          <a:lstStyle>
            <a:lvl1pPr algn="r" defTabSz="948698">
              <a:defRPr sz="900"/>
            </a:lvl1pPr>
          </a:lstStyle>
          <a:p>
            <a:endParaRPr lang="fi-FI"/>
          </a:p>
        </p:txBody>
      </p:sp>
      <p:sp>
        <p:nvSpPr>
          <p:cNvPr id="7172" name="Rectangle 4"/>
          <p:cNvSpPr>
            <a:spLocks noGrp="1" noChangeArrowheads="1"/>
          </p:cNvSpPr>
          <p:nvPr>
            <p:ph type="ftr" sz="quarter" idx="2"/>
          </p:nvPr>
        </p:nvSpPr>
        <p:spPr bwMode="auto">
          <a:xfrm>
            <a:off x="1" y="9372003"/>
            <a:ext cx="2919031" cy="492780"/>
          </a:xfrm>
          <a:prstGeom prst="rect">
            <a:avLst/>
          </a:prstGeom>
          <a:noFill/>
          <a:ln w="9525">
            <a:noFill/>
            <a:miter lim="800000"/>
            <a:headEnd/>
            <a:tailEnd/>
          </a:ln>
          <a:effectLst/>
        </p:spPr>
        <p:txBody>
          <a:bodyPr vert="horz" wrap="square" lIns="94858" tIns="47430" rIns="94858" bIns="47430" numCol="1" anchor="b" anchorCtr="0" compatLnSpc="1">
            <a:prstTxWarp prst="textNoShape">
              <a:avLst/>
            </a:prstTxWarp>
          </a:bodyPr>
          <a:lstStyle>
            <a:lvl1pPr defTabSz="948698">
              <a:defRPr sz="900"/>
            </a:lvl1pPr>
          </a:lstStyle>
          <a:p>
            <a:endParaRPr lang="fi-FI"/>
          </a:p>
        </p:txBody>
      </p:sp>
      <p:sp>
        <p:nvSpPr>
          <p:cNvPr id="7173" name="Rectangle 5"/>
          <p:cNvSpPr>
            <a:spLocks noGrp="1" noChangeArrowheads="1"/>
          </p:cNvSpPr>
          <p:nvPr>
            <p:ph type="sldNum" sz="quarter" idx="3"/>
          </p:nvPr>
        </p:nvSpPr>
        <p:spPr bwMode="auto">
          <a:xfrm>
            <a:off x="3815227" y="9372003"/>
            <a:ext cx="2919031" cy="492780"/>
          </a:xfrm>
          <a:prstGeom prst="rect">
            <a:avLst/>
          </a:prstGeom>
          <a:noFill/>
          <a:ln w="9525">
            <a:noFill/>
            <a:miter lim="800000"/>
            <a:headEnd/>
            <a:tailEnd/>
          </a:ln>
          <a:effectLst/>
        </p:spPr>
        <p:txBody>
          <a:bodyPr vert="horz" wrap="square" lIns="94858" tIns="47430" rIns="94858" bIns="47430" numCol="1" anchor="b" anchorCtr="0" compatLnSpc="1">
            <a:prstTxWarp prst="textNoShape">
              <a:avLst/>
            </a:prstTxWarp>
          </a:bodyPr>
          <a:lstStyle>
            <a:lvl1pPr algn="r" defTabSz="948698">
              <a:defRPr sz="900"/>
            </a:lvl1pPr>
          </a:lstStyle>
          <a:p>
            <a:fld id="{0417A274-4311-4C6F-99FE-95C7EA4B785A}" type="slidenum">
              <a:rPr lang="fi-FI"/>
              <a:pPr/>
              <a:t>‹#›</a:t>
            </a:fld>
            <a:endParaRPr lang="fi-FI"/>
          </a:p>
        </p:txBody>
      </p:sp>
    </p:spTree>
    <p:extLst>
      <p:ext uri="{BB962C8B-B14F-4D97-AF65-F5344CB8AC3E}">
        <p14:creationId xmlns:p14="http://schemas.microsoft.com/office/powerpoint/2010/main" val="32429251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19031" cy="492780"/>
          </a:xfrm>
          <a:prstGeom prst="rect">
            <a:avLst/>
          </a:prstGeom>
          <a:noFill/>
          <a:ln w="9525">
            <a:noFill/>
            <a:miter lim="800000"/>
            <a:headEnd/>
            <a:tailEnd/>
          </a:ln>
          <a:effectLst/>
        </p:spPr>
        <p:txBody>
          <a:bodyPr vert="horz" wrap="square" lIns="94858" tIns="47430" rIns="94858" bIns="47430" numCol="1" anchor="t" anchorCtr="0" compatLnSpc="1">
            <a:prstTxWarp prst="textNoShape">
              <a:avLst/>
            </a:prstTxWarp>
          </a:bodyPr>
          <a:lstStyle>
            <a:lvl1pPr defTabSz="948698">
              <a:defRPr sz="900"/>
            </a:lvl1pPr>
          </a:lstStyle>
          <a:p>
            <a:endParaRPr lang="fi-FI"/>
          </a:p>
        </p:txBody>
      </p:sp>
      <p:sp>
        <p:nvSpPr>
          <p:cNvPr id="4099" name="Rectangle 3"/>
          <p:cNvSpPr>
            <a:spLocks noGrp="1" noChangeArrowheads="1"/>
          </p:cNvSpPr>
          <p:nvPr>
            <p:ph type="dt" idx="1"/>
          </p:nvPr>
        </p:nvSpPr>
        <p:spPr bwMode="auto">
          <a:xfrm>
            <a:off x="3815227" y="0"/>
            <a:ext cx="2919031" cy="492780"/>
          </a:xfrm>
          <a:prstGeom prst="rect">
            <a:avLst/>
          </a:prstGeom>
          <a:noFill/>
          <a:ln w="9525">
            <a:noFill/>
            <a:miter lim="800000"/>
            <a:headEnd/>
            <a:tailEnd/>
          </a:ln>
          <a:effectLst/>
        </p:spPr>
        <p:txBody>
          <a:bodyPr vert="horz" wrap="square" lIns="94858" tIns="47430" rIns="94858" bIns="47430" numCol="1" anchor="t" anchorCtr="0" compatLnSpc="1">
            <a:prstTxWarp prst="textNoShape">
              <a:avLst/>
            </a:prstTxWarp>
          </a:bodyPr>
          <a:lstStyle>
            <a:lvl1pPr algn="r" defTabSz="948698">
              <a:defRPr sz="900"/>
            </a:lvl1pPr>
          </a:lstStyle>
          <a:p>
            <a:endParaRPr lang="fi-FI"/>
          </a:p>
        </p:txBody>
      </p:sp>
      <p:sp>
        <p:nvSpPr>
          <p:cNvPr id="4100" name="Rectangle 4"/>
          <p:cNvSpPr>
            <a:spLocks noGrp="1" noRot="1" noChangeAspect="1" noChangeArrowheads="1" noTextEdit="1"/>
          </p:cNvSpPr>
          <p:nvPr>
            <p:ph type="sldImg" idx="2"/>
          </p:nvPr>
        </p:nvSpPr>
        <p:spPr bwMode="auto">
          <a:xfrm>
            <a:off x="2060575" y="741363"/>
            <a:ext cx="2614613" cy="3698875"/>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73276" y="4686001"/>
            <a:ext cx="5389213" cy="4439612"/>
          </a:xfrm>
          <a:prstGeom prst="rect">
            <a:avLst/>
          </a:prstGeom>
          <a:noFill/>
          <a:ln w="9525">
            <a:noFill/>
            <a:miter lim="800000"/>
            <a:headEnd/>
            <a:tailEnd/>
          </a:ln>
          <a:effectLst/>
        </p:spPr>
        <p:txBody>
          <a:bodyPr vert="horz" wrap="square" lIns="94858" tIns="47430" rIns="94858" bIns="47430" numCol="1" anchor="t" anchorCtr="0" compatLnSpc="1">
            <a:prstTxWarp prst="textNoShape">
              <a:avLst/>
            </a:prstTxWarp>
          </a:bodyPr>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p>
        </p:txBody>
      </p:sp>
      <p:sp>
        <p:nvSpPr>
          <p:cNvPr id="4102" name="Rectangle 6"/>
          <p:cNvSpPr>
            <a:spLocks noGrp="1" noChangeArrowheads="1"/>
          </p:cNvSpPr>
          <p:nvPr>
            <p:ph type="ftr" sz="quarter" idx="4"/>
          </p:nvPr>
        </p:nvSpPr>
        <p:spPr bwMode="auto">
          <a:xfrm>
            <a:off x="1" y="9372003"/>
            <a:ext cx="2919031" cy="492780"/>
          </a:xfrm>
          <a:prstGeom prst="rect">
            <a:avLst/>
          </a:prstGeom>
          <a:noFill/>
          <a:ln w="9525">
            <a:noFill/>
            <a:miter lim="800000"/>
            <a:headEnd/>
            <a:tailEnd/>
          </a:ln>
          <a:effectLst/>
        </p:spPr>
        <p:txBody>
          <a:bodyPr vert="horz" wrap="square" lIns="94858" tIns="47430" rIns="94858" bIns="47430" numCol="1" anchor="b" anchorCtr="0" compatLnSpc="1">
            <a:prstTxWarp prst="textNoShape">
              <a:avLst/>
            </a:prstTxWarp>
          </a:bodyPr>
          <a:lstStyle>
            <a:lvl1pPr defTabSz="948698">
              <a:defRPr sz="900"/>
            </a:lvl1pPr>
          </a:lstStyle>
          <a:p>
            <a:endParaRPr lang="fi-FI"/>
          </a:p>
        </p:txBody>
      </p:sp>
      <p:sp>
        <p:nvSpPr>
          <p:cNvPr id="4103" name="Rectangle 7"/>
          <p:cNvSpPr>
            <a:spLocks noGrp="1" noChangeArrowheads="1"/>
          </p:cNvSpPr>
          <p:nvPr>
            <p:ph type="sldNum" sz="quarter" idx="5"/>
          </p:nvPr>
        </p:nvSpPr>
        <p:spPr bwMode="auto">
          <a:xfrm>
            <a:off x="3815227" y="9372003"/>
            <a:ext cx="2919031" cy="492780"/>
          </a:xfrm>
          <a:prstGeom prst="rect">
            <a:avLst/>
          </a:prstGeom>
          <a:noFill/>
          <a:ln w="9525">
            <a:noFill/>
            <a:miter lim="800000"/>
            <a:headEnd/>
            <a:tailEnd/>
          </a:ln>
          <a:effectLst/>
        </p:spPr>
        <p:txBody>
          <a:bodyPr vert="horz" wrap="square" lIns="94858" tIns="47430" rIns="94858" bIns="47430" numCol="1" anchor="b" anchorCtr="0" compatLnSpc="1">
            <a:prstTxWarp prst="textNoShape">
              <a:avLst/>
            </a:prstTxWarp>
          </a:bodyPr>
          <a:lstStyle>
            <a:lvl1pPr algn="r" defTabSz="948698">
              <a:defRPr sz="900"/>
            </a:lvl1pPr>
          </a:lstStyle>
          <a:p>
            <a:fld id="{35F58038-BDA5-42A0-928B-B5A89C8509D0}" type="slidenum">
              <a:rPr lang="fi-FI"/>
              <a:pPr/>
              <a:t>‹#›</a:t>
            </a:fld>
            <a:endParaRPr lang="fi-FI"/>
          </a:p>
        </p:txBody>
      </p:sp>
    </p:spTree>
    <p:extLst>
      <p:ext uri="{BB962C8B-B14F-4D97-AF65-F5344CB8AC3E}">
        <p14:creationId xmlns:p14="http://schemas.microsoft.com/office/powerpoint/2010/main" val="119694270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Alatunnisteen paikkamerkki 2"/>
          <p:cNvSpPr>
            <a:spLocks noGrp="1"/>
          </p:cNvSpPr>
          <p:nvPr>
            <p:ph type="ftr" sz="quarter" idx="10"/>
          </p:nvPr>
        </p:nvSpPr>
        <p:spPr/>
        <p:txBody>
          <a:bodyPr/>
          <a:lstStyle>
            <a:lvl1pPr>
              <a:defRPr/>
            </a:lvl1pPr>
          </a:lstStyle>
          <a:p>
            <a:r>
              <a:rPr lang="fi-FI"/>
              <a:t>Tekijän nimi</a:t>
            </a:r>
          </a:p>
        </p:txBody>
      </p:sp>
      <p:sp>
        <p:nvSpPr>
          <p:cNvPr id="4" name="Päivämäärän paikkamerkki 3"/>
          <p:cNvSpPr>
            <a:spLocks noGrp="1"/>
          </p:cNvSpPr>
          <p:nvPr>
            <p:ph type="dt" sz="half" idx="11"/>
          </p:nvPr>
        </p:nvSpPr>
        <p:spPr/>
        <p:txBody>
          <a:bodyPr/>
          <a:lstStyle>
            <a:lvl1pPr>
              <a:defRPr/>
            </a:lvl1pPr>
          </a:lstStyle>
          <a:p>
            <a:fld id="{005AA7D4-6AF2-4D8A-A8A3-B21340875F77}" type="datetime1">
              <a:rPr lang="fi-FI"/>
              <a:pPr/>
              <a:t>22.8.2016</a:t>
            </a:fld>
            <a:endParaRPr lang="fi-FI"/>
          </a:p>
        </p:txBody>
      </p:sp>
      <p:sp>
        <p:nvSpPr>
          <p:cNvPr id="5" name="Dian numeron paikkamerkki 4"/>
          <p:cNvSpPr>
            <a:spLocks noGrp="1"/>
          </p:cNvSpPr>
          <p:nvPr>
            <p:ph type="sldNum" sz="quarter" idx="12"/>
          </p:nvPr>
        </p:nvSpPr>
        <p:spPr/>
        <p:txBody>
          <a:bodyPr/>
          <a:lstStyle>
            <a:lvl1pPr>
              <a:defRPr/>
            </a:lvl1pPr>
          </a:lstStyle>
          <a:p>
            <a:fld id="{7616589D-D1D3-41A2-A8CB-0E5ED63D466F}" type="slidenum">
              <a:rPr lang="fi-FI"/>
              <a:pPr/>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1" name="Kuva 50" descr="SHORT_THL_LOGO_RGB_large.jpg"/>
          <p:cNvPicPr>
            <a:picLocks noChangeAspect="1"/>
          </p:cNvPicPr>
          <p:nvPr userDrawn="1"/>
        </p:nvPicPr>
        <p:blipFill>
          <a:blip r:embed="rId3" cstate="print"/>
          <a:stretch>
            <a:fillRect/>
          </a:stretch>
        </p:blipFill>
        <p:spPr>
          <a:xfrm>
            <a:off x="421200" y="39022000"/>
            <a:ext cx="8015391" cy="3276000"/>
          </a:xfrm>
          <a:prstGeom prst="rect">
            <a:avLst/>
          </a:prstGeom>
        </p:spPr>
      </p:pic>
      <p:sp>
        <p:nvSpPr>
          <p:cNvPr id="1155" name="Rectangle 131"/>
          <p:cNvSpPr>
            <a:spLocks noChangeArrowheads="1"/>
          </p:cNvSpPr>
          <p:nvPr userDrawn="1"/>
        </p:nvSpPr>
        <p:spPr bwMode="auto">
          <a:xfrm>
            <a:off x="449263" y="881063"/>
            <a:ext cx="29381450" cy="1296987"/>
          </a:xfrm>
          <a:prstGeom prst="rect">
            <a:avLst/>
          </a:prstGeom>
          <a:solidFill>
            <a:schemeClr val="accent1"/>
          </a:solidFill>
          <a:ln w="38100">
            <a:solidFill>
              <a:schemeClr val="accent1"/>
            </a:solidFill>
            <a:miter lim="800000"/>
            <a:headEnd/>
            <a:tailEnd/>
          </a:ln>
          <a:effectLst/>
        </p:spPr>
        <p:txBody>
          <a:bodyPr wrap="none" anchor="ctr"/>
          <a:lstStyle/>
          <a:p>
            <a:endParaRPr lang="fi-FI"/>
          </a:p>
        </p:txBody>
      </p:sp>
      <p:sp>
        <p:nvSpPr>
          <p:cNvPr id="1058" name="Rectangle 34"/>
          <p:cNvSpPr>
            <a:spLocks noGrp="1" noChangeArrowheads="1"/>
          </p:cNvSpPr>
          <p:nvPr>
            <p:ph type="title"/>
          </p:nvPr>
        </p:nvSpPr>
        <p:spPr bwMode="auto">
          <a:xfrm>
            <a:off x="449263" y="2105025"/>
            <a:ext cx="29381450" cy="3082925"/>
          </a:xfrm>
          <a:prstGeom prst="rect">
            <a:avLst/>
          </a:prstGeom>
          <a:solidFill>
            <a:schemeClr val="accent1"/>
          </a:solidFill>
          <a:ln w="38100">
            <a:solidFill>
              <a:schemeClr val="accent1"/>
            </a:solidFill>
            <a:miter lim="800000"/>
            <a:headEnd/>
            <a:tailEnd/>
          </a:ln>
          <a:effectLst/>
        </p:spPr>
        <p:txBody>
          <a:bodyPr vert="horz" wrap="square" lIns="900000" tIns="900000" rIns="900000" bIns="900000" numCol="1" anchor="t" anchorCtr="0" compatLnSpc="1">
            <a:prstTxWarp prst="textNoShape">
              <a:avLst/>
            </a:prstTxWarp>
            <a:spAutoFit/>
          </a:bodyPr>
          <a:lstStyle/>
          <a:p>
            <a:pPr lvl="0"/>
            <a:r>
              <a:rPr lang="fi-FI" smtClean="0"/>
              <a:t>Click to edit Master title style</a:t>
            </a:r>
          </a:p>
        </p:txBody>
      </p:sp>
      <p:sp>
        <p:nvSpPr>
          <p:cNvPr id="1059" name="Rectangle 35"/>
          <p:cNvSpPr>
            <a:spLocks noGrp="1" noChangeArrowheads="1"/>
          </p:cNvSpPr>
          <p:nvPr>
            <p:ph type="ftr" sz="quarter" idx="3"/>
          </p:nvPr>
        </p:nvSpPr>
        <p:spPr bwMode="auto">
          <a:xfrm>
            <a:off x="917575" y="881063"/>
            <a:ext cx="28444825" cy="10810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4600">
                <a:solidFill>
                  <a:schemeClr val="bg1"/>
                </a:solidFill>
              </a:defRPr>
            </a:lvl1pPr>
          </a:lstStyle>
          <a:p>
            <a:r>
              <a:rPr lang="fi-FI"/>
              <a:t>Tekijän nimi</a:t>
            </a:r>
          </a:p>
        </p:txBody>
      </p:sp>
      <p:sp>
        <p:nvSpPr>
          <p:cNvPr id="1103" name="Line 79"/>
          <p:cNvSpPr>
            <a:spLocks noChangeShapeType="1"/>
          </p:cNvSpPr>
          <p:nvPr/>
        </p:nvSpPr>
        <p:spPr bwMode="auto">
          <a:xfrm>
            <a:off x="-720725" y="945038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04" name="Line 80"/>
          <p:cNvSpPr>
            <a:spLocks noChangeShapeType="1"/>
          </p:cNvSpPr>
          <p:nvPr/>
        </p:nvSpPr>
        <p:spPr bwMode="auto">
          <a:xfrm>
            <a:off x="-720725" y="35229800"/>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05" name="Line 81"/>
          <p:cNvSpPr>
            <a:spLocks noChangeShapeType="1"/>
          </p:cNvSpPr>
          <p:nvPr/>
        </p:nvSpPr>
        <p:spPr bwMode="auto">
          <a:xfrm>
            <a:off x="-720725" y="36382325"/>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06" name="Line 82"/>
          <p:cNvSpPr>
            <a:spLocks noChangeShapeType="1"/>
          </p:cNvSpPr>
          <p:nvPr/>
        </p:nvSpPr>
        <p:spPr bwMode="auto">
          <a:xfrm>
            <a:off x="-720725" y="38830250"/>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07" name="Line 83"/>
          <p:cNvSpPr>
            <a:spLocks noChangeShapeType="1"/>
          </p:cNvSpPr>
          <p:nvPr/>
        </p:nvSpPr>
        <p:spPr bwMode="auto">
          <a:xfrm flipH="1">
            <a:off x="30279975" y="3883183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08" name="Line 84"/>
          <p:cNvSpPr>
            <a:spLocks noChangeShapeType="1"/>
          </p:cNvSpPr>
          <p:nvPr/>
        </p:nvSpPr>
        <p:spPr bwMode="auto">
          <a:xfrm flipH="1">
            <a:off x="30279975" y="36382325"/>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09" name="Line 85"/>
          <p:cNvSpPr>
            <a:spLocks noChangeShapeType="1"/>
          </p:cNvSpPr>
          <p:nvPr/>
        </p:nvSpPr>
        <p:spPr bwMode="auto">
          <a:xfrm flipH="1">
            <a:off x="30279975" y="35229800"/>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11" name="Line 87"/>
          <p:cNvSpPr>
            <a:spLocks noChangeShapeType="1"/>
          </p:cNvSpPr>
          <p:nvPr/>
        </p:nvSpPr>
        <p:spPr bwMode="auto">
          <a:xfrm flipH="1">
            <a:off x="30279975" y="945038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12" name="Line 88"/>
          <p:cNvSpPr>
            <a:spLocks noChangeShapeType="1"/>
          </p:cNvSpPr>
          <p:nvPr/>
        </p:nvSpPr>
        <p:spPr bwMode="auto">
          <a:xfrm rot="5400000" flipH="1">
            <a:off x="28173362" y="4316888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13" name="Line 89"/>
          <p:cNvSpPr>
            <a:spLocks noChangeShapeType="1"/>
          </p:cNvSpPr>
          <p:nvPr/>
        </p:nvSpPr>
        <p:spPr bwMode="auto">
          <a:xfrm rot="5400000" flipH="1">
            <a:off x="19532600" y="4316888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14" name="Line 90"/>
          <p:cNvSpPr>
            <a:spLocks noChangeShapeType="1"/>
          </p:cNvSpPr>
          <p:nvPr/>
        </p:nvSpPr>
        <p:spPr bwMode="auto">
          <a:xfrm rot="5400000" flipH="1">
            <a:off x="19076987" y="4316888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15" name="Line 91"/>
          <p:cNvSpPr>
            <a:spLocks noChangeShapeType="1"/>
          </p:cNvSpPr>
          <p:nvPr/>
        </p:nvSpPr>
        <p:spPr bwMode="auto">
          <a:xfrm rot="5400000" flipH="1">
            <a:off x="10026650" y="4316888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16" name="Line 92"/>
          <p:cNvSpPr>
            <a:spLocks noChangeShapeType="1"/>
          </p:cNvSpPr>
          <p:nvPr/>
        </p:nvSpPr>
        <p:spPr bwMode="auto">
          <a:xfrm rot="5400000" flipH="1">
            <a:off x="10458450" y="4316888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17" name="Line 93"/>
          <p:cNvSpPr>
            <a:spLocks noChangeShapeType="1"/>
          </p:cNvSpPr>
          <p:nvPr/>
        </p:nvSpPr>
        <p:spPr bwMode="auto">
          <a:xfrm rot="5400000" flipH="1">
            <a:off x="1385887" y="4316888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18" name="Text Box 94"/>
          <p:cNvSpPr txBox="1">
            <a:spLocks noChangeArrowheads="1"/>
          </p:cNvSpPr>
          <p:nvPr/>
        </p:nvSpPr>
        <p:spPr bwMode="auto">
          <a:xfrm>
            <a:off x="1892300" y="43151425"/>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19" name="Text Box 95"/>
          <p:cNvSpPr txBox="1">
            <a:spLocks noChangeArrowheads="1"/>
          </p:cNvSpPr>
          <p:nvPr/>
        </p:nvSpPr>
        <p:spPr bwMode="auto">
          <a:xfrm>
            <a:off x="10963275" y="43151425"/>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0" name="Text Box 96"/>
          <p:cNvSpPr txBox="1">
            <a:spLocks noChangeArrowheads="1"/>
          </p:cNvSpPr>
          <p:nvPr/>
        </p:nvSpPr>
        <p:spPr bwMode="auto">
          <a:xfrm>
            <a:off x="20039013" y="43151425"/>
            <a:ext cx="862012"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1" name="Text Box 97"/>
          <p:cNvSpPr txBox="1">
            <a:spLocks noChangeArrowheads="1"/>
          </p:cNvSpPr>
          <p:nvPr/>
        </p:nvSpPr>
        <p:spPr bwMode="auto">
          <a:xfrm>
            <a:off x="28678188" y="43151425"/>
            <a:ext cx="862012"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2" name="Text Box 98"/>
          <p:cNvSpPr txBox="1">
            <a:spLocks noChangeArrowheads="1"/>
          </p:cNvSpPr>
          <p:nvPr/>
        </p:nvSpPr>
        <p:spPr bwMode="auto">
          <a:xfrm rot="5400000">
            <a:off x="-789782" y="39208869"/>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3" name="Text Box 99"/>
          <p:cNvSpPr txBox="1">
            <a:spLocks noChangeArrowheads="1"/>
          </p:cNvSpPr>
          <p:nvPr/>
        </p:nvSpPr>
        <p:spPr bwMode="auto">
          <a:xfrm rot="5400000">
            <a:off x="-789782" y="36760944"/>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4" name="Text Box 100"/>
          <p:cNvSpPr txBox="1">
            <a:spLocks noChangeArrowheads="1"/>
          </p:cNvSpPr>
          <p:nvPr/>
        </p:nvSpPr>
        <p:spPr bwMode="auto">
          <a:xfrm rot="5400000">
            <a:off x="-789782" y="34309844"/>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5" name="Text Box 101"/>
          <p:cNvSpPr txBox="1">
            <a:spLocks noChangeArrowheads="1"/>
          </p:cNvSpPr>
          <p:nvPr/>
        </p:nvSpPr>
        <p:spPr bwMode="auto">
          <a:xfrm rot="-5400000">
            <a:off x="30317281" y="39208869"/>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6" name="Text Box 102"/>
          <p:cNvSpPr txBox="1">
            <a:spLocks noChangeArrowheads="1"/>
          </p:cNvSpPr>
          <p:nvPr/>
        </p:nvSpPr>
        <p:spPr bwMode="auto">
          <a:xfrm rot="-5400000">
            <a:off x="30317281" y="36760944"/>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7" name="Text Box 103"/>
          <p:cNvSpPr txBox="1">
            <a:spLocks noChangeArrowheads="1"/>
          </p:cNvSpPr>
          <p:nvPr/>
        </p:nvSpPr>
        <p:spPr bwMode="auto">
          <a:xfrm rot="-5400000">
            <a:off x="30317281" y="34309844"/>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8" name="Text Box 104"/>
          <p:cNvSpPr txBox="1">
            <a:spLocks noChangeArrowheads="1"/>
          </p:cNvSpPr>
          <p:nvPr/>
        </p:nvSpPr>
        <p:spPr bwMode="auto">
          <a:xfrm>
            <a:off x="9321800" y="43151425"/>
            <a:ext cx="862013" cy="396875"/>
          </a:xfrm>
          <a:prstGeom prst="rect">
            <a:avLst/>
          </a:prstGeom>
          <a:noFill/>
          <a:ln w="9525">
            <a:noFill/>
            <a:miter lim="800000"/>
            <a:headEnd/>
            <a:tailEnd/>
          </a:ln>
          <a:effectLst/>
        </p:spPr>
        <p:txBody>
          <a:bodyPr wrap="none">
            <a:spAutoFit/>
          </a:bodyPr>
          <a:lstStyle/>
          <a:p>
            <a:pPr algn="r" defTabSz="4176713"/>
            <a:r>
              <a:rPr lang="fi-FI" sz="2000">
                <a:solidFill>
                  <a:schemeClr val="bg1"/>
                </a:solidFill>
              </a:rPr>
              <a:t>Guide</a:t>
            </a:r>
          </a:p>
        </p:txBody>
      </p:sp>
      <p:sp>
        <p:nvSpPr>
          <p:cNvPr id="1129" name="Text Box 105"/>
          <p:cNvSpPr txBox="1">
            <a:spLocks noChangeArrowheads="1"/>
          </p:cNvSpPr>
          <p:nvPr/>
        </p:nvSpPr>
        <p:spPr bwMode="auto">
          <a:xfrm>
            <a:off x="18367375" y="43151425"/>
            <a:ext cx="862013" cy="396875"/>
          </a:xfrm>
          <a:prstGeom prst="rect">
            <a:avLst/>
          </a:prstGeom>
          <a:noFill/>
          <a:ln w="9525">
            <a:noFill/>
            <a:miter lim="800000"/>
            <a:headEnd/>
            <a:tailEnd/>
          </a:ln>
          <a:effectLst/>
        </p:spPr>
        <p:txBody>
          <a:bodyPr wrap="none">
            <a:spAutoFit/>
          </a:bodyPr>
          <a:lstStyle/>
          <a:p>
            <a:pPr algn="r" defTabSz="4176713"/>
            <a:r>
              <a:rPr lang="fi-FI" sz="2000">
                <a:solidFill>
                  <a:schemeClr val="bg1"/>
                </a:solidFill>
              </a:rPr>
              <a:t>Guide</a:t>
            </a:r>
          </a:p>
        </p:txBody>
      </p:sp>
      <p:sp>
        <p:nvSpPr>
          <p:cNvPr id="1130" name="Line 106"/>
          <p:cNvSpPr>
            <a:spLocks noChangeShapeType="1"/>
          </p:cNvSpPr>
          <p:nvPr/>
        </p:nvSpPr>
        <p:spPr bwMode="auto">
          <a:xfrm rot="-5400000" flipH="1" flipV="1">
            <a:off x="28173362" y="-379412"/>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31" name="Line 107"/>
          <p:cNvSpPr>
            <a:spLocks noChangeShapeType="1"/>
          </p:cNvSpPr>
          <p:nvPr/>
        </p:nvSpPr>
        <p:spPr bwMode="auto">
          <a:xfrm rot="-5400000" flipH="1" flipV="1">
            <a:off x="19532600" y="-379412"/>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32" name="Line 108"/>
          <p:cNvSpPr>
            <a:spLocks noChangeShapeType="1"/>
          </p:cNvSpPr>
          <p:nvPr/>
        </p:nvSpPr>
        <p:spPr bwMode="auto">
          <a:xfrm rot="-5400000" flipH="1" flipV="1">
            <a:off x="19100800" y="-379412"/>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33" name="Line 109"/>
          <p:cNvSpPr>
            <a:spLocks noChangeShapeType="1"/>
          </p:cNvSpPr>
          <p:nvPr/>
        </p:nvSpPr>
        <p:spPr bwMode="auto">
          <a:xfrm rot="-5400000" flipH="1" flipV="1">
            <a:off x="10026650" y="-379412"/>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34" name="Line 110"/>
          <p:cNvSpPr>
            <a:spLocks noChangeShapeType="1"/>
          </p:cNvSpPr>
          <p:nvPr/>
        </p:nvSpPr>
        <p:spPr bwMode="auto">
          <a:xfrm rot="-5400000" flipH="1" flipV="1">
            <a:off x="10458450" y="-379412"/>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35" name="Line 111"/>
          <p:cNvSpPr>
            <a:spLocks noChangeShapeType="1"/>
          </p:cNvSpPr>
          <p:nvPr/>
        </p:nvSpPr>
        <p:spPr bwMode="auto">
          <a:xfrm rot="-5400000" flipH="1" flipV="1">
            <a:off x="1385887" y="-379412"/>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36" name="Text Box 112"/>
          <p:cNvSpPr txBox="1">
            <a:spLocks noChangeArrowheads="1"/>
          </p:cNvSpPr>
          <p:nvPr/>
        </p:nvSpPr>
        <p:spPr bwMode="auto">
          <a:xfrm>
            <a:off x="1892300" y="-630238"/>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37" name="Text Box 113"/>
          <p:cNvSpPr txBox="1">
            <a:spLocks noChangeArrowheads="1"/>
          </p:cNvSpPr>
          <p:nvPr/>
        </p:nvSpPr>
        <p:spPr bwMode="auto">
          <a:xfrm>
            <a:off x="10963275" y="-630238"/>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38" name="Text Box 114"/>
          <p:cNvSpPr txBox="1">
            <a:spLocks noChangeArrowheads="1"/>
          </p:cNvSpPr>
          <p:nvPr/>
        </p:nvSpPr>
        <p:spPr bwMode="auto">
          <a:xfrm>
            <a:off x="20039013" y="-630238"/>
            <a:ext cx="862012"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39" name="Text Box 115"/>
          <p:cNvSpPr txBox="1">
            <a:spLocks noChangeArrowheads="1"/>
          </p:cNvSpPr>
          <p:nvPr/>
        </p:nvSpPr>
        <p:spPr bwMode="auto">
          <a:xfrm>
            <a:off x="28678188" y="-630238"/>
            <a:ext cx="862012"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40" name="Text Box 116"/>
          <p:cNvSpPr txBox="1">
            <a:spLocks noChangeArrowheads="1"/>
          </p:cNvSpPr>
          <p:nvPr/>
        </p:nvSpPr>
        <p:spPr bwMode="auto">
          <a:xfrm>
            <a:off x="9321800" y="-630238"/>
            <a:ext cx="862013" cy="396875"/>
          </a:xfrm>
          <a:prstGeom prst="rect">
            <a:avLst/>
          </a:prstGeom>
          <a:noFill/>
          <a:ln w="9525">
            <a:noFill/>
            <a:miter lim="800000"/>
            <a:headEnd/>
            <a:tailEnd/>
          </a:ln>
          <a:effectLst/>
        </p:spPr>
        <p:txBody>
          <a:bodyPr wrap="none">
            <a:spAutoFit/>
          </a:bodyPr>
          <a:lstStyle/>
          <a:p>
            <a:pPr algn="r" defTabSz="4176713"/>
            <a:r>
              <a:rPr lang="fi-FI" sz="2000">
                <a:solidFill>
                  <a:schemeClr val="bg1"/>
                </a:solidFill>
              </a:rPr>
              <a:t>Guide</a:t>
            </a:r>
          </a:p>
        </p:txBody>
      </p:sp>
      <p:sp>
        <p:nvSpPr>
          <p:cNvPr id="1141" name="Text Box 117"/>
          <p:cNvSpPr txBox="1">
            <a:spLocks noChangeArrowheads="1"/>
          </p:cNvSpPr>
          <p:nvPr/>
        </p:nvSpPr>
        <p:spPr bwMode="auto">
          <a:xfrm>
            <a:off x="18367375" y="-630238"/>
            <a:ext cx="862013" cy="396875"/>
          </a:xfrm>
          <a:prstGeom prst="rect">
            <a:avLst/>
          </a:prstGeom>
          <a:noFill/>
          <a:ln w="9525">
            <a:noFill/>
            <a:miter lim="800000"/>
            <a:headEnd/>
            <a:tailEnd/>
          </a:ln>
          <a:effectLst/>
        </p:spPr>
        <p:txBody>
          <a:bodyPr wrap="none">
            <a:spAutoFit/>
          </a:bodyPr>
          <a:lstStyle/>
          <a:p>
            <a:pPr algn="r" defTabSz="4176713"/>
            <a:r>
              <a:rPr lang="fi-FI" sz="2000">
                <a:solidFill>
                  <a:schemeClr val="bg1"/>
                </a:solidFill>
              </a:rPr>
              <a:t>Guide</a:t>
            </a:r>
          </a:p>
        </p:txBody>
      </p:sp>
      <p:sp>
        <p:nvSpPr>
          <p:cNvPr id="1142" name="Text Box 118"/>
          <p:cNvSpPr txBox="1">
            <a:spLocks noChangeArrowheads="1"/>
          </p:cNvSpPr>
          <p:nvPr/>
        </p:nvSpPr>
        <p:spPr bwMode="auto">
          <a:xfrm rot="5400000">
            <a:off x="-789782" y="8532019"/>
            <a:ext cx="862013" cy="396875"/>
          </a:xfrm>
          <a:prstGeom prst="rect">
            <a:avLst/>
          </a:prstGeom>
          <a:noFill/>
          <a:ln w="9525">
            <a:noFill/>
            <a:miter lim="800000"/>
            <a:headEnd/>
            <a:tailEnd/>
          </a:ln>
          <a:effectLst/>
        </p:spPr>
        <p:txBody>
          <a:bodyPr wrap="none">
            <a:spAutoFit/>
          </a:bodyPr>
          <a:lstStyle/>
          <a:p>
            <a:pPr algn="r" defTabSz="4176713"/>
            <a:r>
              <a:rPr lang="fi-FI" sz="2000">
                <a:solidFill>
                  <a:schemeClr val="bg1"/>
                </a:solidFill>
              </a:rPr>
              <a:t>Guide</a:t>
            </a:r>
          </a:p>
        </p:txBody>
      </p:sp>
      <p:sp>
        <p:nvSpPr>
          <p:cNvPr id="1143" name="Text Box 119"/>
          <p:cNvSpPr txBox="1">
            <a:spLocks noChangeArrowheads="1"/>
          </p:cNvSpPr>
          <p:nvPr/>
        </p:nvSpPr>
        <p:spPr bwMode="auto">
          <a:xfrm rot="-5400000">
            <a:off x="30317282" y="8533606"/>
            <a:ext cx="862012"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51" name="Rectangle 127"/>
          <p:cNvSpPr>
            <a:spLocks noGrp="1" noChangeArrowheads="1"/>
          </p:cNvSpPr>
          <p:nvPr>
            <p:ph type="body" idx="1"/>
          </p:nvPr>
        </p:nvSpPr>
        <p:spPr bwMode="auto">
          <a:xfrm>
            <a:off x="1746250" y="9450388"/>
            <a:ext cx="26787475" cy="257794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fi-FI" smtClean="0"/>
              <a:t>Click to edit Master text styles</a:t>
            </a:r>
          </a:p>
        </p:txBody>
      </p:sp>
      <p:sp>
        <p:nvSpPr>
          <p:cNvPr id="1152" name="Rectangle 128"/>
          <p:cNvSpPr>
            <a:spLocks noGrp="1" noChangeArrowheads="1"/>
          </p:cNvSpPr>
          <p:nvPr>
            <p:ph type="dt" sz="half" idx="2"/>
          </p:nvPr>
        </p:nvSpPr>
        <p:spPr bwMode="auto">
          <a:xfrm>
            <a:off x="27454225" y="42503725"/>
            <a:ext cx="2016125" cy="215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600">
                <a:solidFill>
                  <a:schemeClr val="tx2"/>
                </a:solidFill>
              </a:defRPr>
            </a:lvl1pPr>
          </a:lstStyle>
          <a:p>
            <a:fld id="{6D21AF77-7C70-4767-9943-F2F9221BCD16}" type="datetime1">
              <a:rPr lang="fi-FI"/>
              <a:pPr/>
              <a:t>22.8.2016</a:t>
            </a:fld>
            <a:endParaRPr lang="fi-FI"/>
          </a:p>
        </p:txBody>
      </p:sp>
      <p:sp>
        <p:nvSpPr>
          <p:cNvPr id="1153" name="Rectangle 129"/>
          <p:cNvSpPr>
            <a:spLocks noGrp="1" noChangeArrowheads="1"/>
          </p:cNvSpPr>
          <p:nvPr>
            <p:ph type="sldNum" sz="quarter" idx="4"/>
          </p:nvPr>
        </p:nvSpPr>
        <p:spPr bwMode="auto">
          <a:xfrm>
            <a:off x="29470350" y="42503725"/>
            <a:ext cx="395288" cy="215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600">
                <a:solidFill>
                  <a:schemeClr val="tx2"/>
                </a:solidFill>
              </a:defRPr>
            </a:lvl1pPr>
          </a:lstStyle>
          <a:p>
            <a:fld id="{2AF5E902-1E6B-41F2-9968-D94606218E3C}" type="slidenum">
              <a:rPr lang="fi-FI"/>
              <a:pPr/>
              <a:t>‹#›</a:t>
            </a:fld>
            <a:endParaRPr lang="fi-FI"/>
          </a:p>
        </p:txBody>
      </p:sp>
      <p:pic>
        <p:nvPicPr>
          <p:cNvPr id="1154" name="Picture 130" descr="poster_footer_RGB"/>
          <p:cNvPicPr>
            <a:picLocks noChangeAspect="1" noChangeArrowheads="1"/>
          </p:cNvPicPr>
          <p:nvPr/>
        </p:nvPicPr>
        <p:blipFill>
          <a:blip r:embed="rId4" cstate="print"/>
          <a:srcRect/>
          <a:stretch>
            <a:fillRect/>
          </a:stretch>
        </p:blipFill>
        <p:spPr bwMode="auto">
          <a:xfrm>
            <a:off x="8733847" y="40414575"/>
            <a:ext cx="19800000" cy="510644"/>
          </a:xfrm>
          <a:prstGeom prst="rect">
            <a:avLst/>
          </a:prstGeom>
          <a:noFill/>
        </p:spPr>
      </p:pic>
      <p:sp>
        <p:nvSpPr>
          <p:cNvPr id="1156" name="Freeform 132"/>
          <p:cNvSpPr>
            <a:spLocks/>
          </p:cNvSpPr>
          <p:nvPr userDrawn="1"/>
        </p:nvSpPr>
        <p:spPr bwMode="auto">
          <a:xfrm>
            <a:off x="474663" y="1096963"/>
            <a:ext cx="29330650" cy="41260712"/>
          </a:xfrm>
          <a:custGeom>
            <a:avLst/>
            <a:gdLst/>
            <a:ahLst/>
            <a:cxnLst>
              <a:cxn ang="0">
                <a:pos x="0" y="0"/>
              </a:cxn>
              <a:cxn ang="0">
                <a:pos x="0" y="8346"/>
              </a:cxn>
              <a:cxn ang="0">
                <a:pos x="18506" y="8346"/>
              </a:cxn>
              <a:cxn ang="0">
                <a:pos x="18506" y="0"/>
              </a:cxn>
            </a:cxnLst>
            <a:rect l="0" t="0" r="r" b="b"/>
            <a:pathLst>
              <a:path w="18506" h="8346">
                <a:moveTo>
                  <a:pt x="0" y="0"/>
                </a:moveTo>
                <a:lnTo>
                  <a:pt x="0" y="8346"/>
                </a:lnTo>
                <a:lnTo>
                  <a:pt x="18506" y="8346"/>
                </a:lnTo>
                <a:lnTo>
                  <a:pt x="18506" y="0"/>
                </a:lnTo>
              </a:path>
            </a:pathLst>
          </a:custGeom>
          <a:noFill/>
          <a:ln w="38100" cap="rnd" cmpd="sng">
            <a:solidFill>
              <a:schemeClr val="accent1"/>
            </a:solidFill>
            <a:prstDash val="sysDot"/>
            <a:round/>
            <a:headEnd/>
            <a:tailEnd/>
          </a:ln>
          <a:effectLst/>
        </p:spPr>
        <p:txBody>
          <a:bodyPr/>
          <a:lstStyle/>
          <a:p>
            <a:endParaRPr lang="fi-FI"/>
          </a:p>
        </p:txBody>
      </p:sp>
    </p:spTree>
  </p:cSld>
  <p:clrMap bg1="lt1" tx1="dk1" bg2="lt2" tx2="dk2" accent1="accent1" accent2="accent2" accent3="accent3" accent4="accent4" accent5="accent5" accent6="accent6" hlink="hlink" folHlink="folHlink"/>
  <p:sldLayoutIdLst>
    <p:sldLayoutId id="2147483654" r:id="rId1"/>
  </p:sldLayoutIdLst>
  <p:hf sldNum="0" hdr="0" dt="0"/>
  <p:txStyles>
    <p:titleStyle>
      <a:lvl1pPr algn="ctr" defTabSz="4176713" rtl="0" fontAlgn="base">
        <a:lnSpc>
          <a:spcPct val="85000"/>
        </a:lnSpc>
        <a:spcBef>
          <a:spcPct val="0"/>
        </a:spcBef>
        <a:spcAft>
          <a:spcPct val="0"/>
        </a:spcAft>
        <a:defRPr sz="9600" b="1">
          <a:solidFill>
            <a:schemeClr val="bg1"/>
          </a:solidFill>
          <a:latin typeface="+mj-lt"/>
          <a:ea typeface="+mj-ea"/>
          <a:cs typeface="+mj-cs"/>
        </a:defRPr>
      </a:lvl1pPr>
      <a:lvl2pPr algn="ctr" defTabSz="4176713" rtl="0" fontAlgn="base">
        <a:lnSpc>
          <a:spcPct val="85000"/>
        </a:lnSpc>
        <a:spcBef>
          <a:spcPct val="0"/>
        </a:spcBef>
        <a:spcAft>
          <a:spcPct val="0"/>
        </a:spcAft>
        <a:defRPr sz="9600" b="1">
          <a:solidFill>
            <a:schemeClr val="bg1"/>
          </a:solidFill>
          <a:latin typeface="Arial" charset="0"/>
        </a:defRPr>
      </a:lvl2pPr>
      <a:lvl3pPr algn="ctr" defTabSz="4176713" rtl="0" fontAlgn="base">
        <a:lnSpc>
          <a:spcPct val="85000"/>
        </a:lnSpc>
        <a:spcBef>
          <a:spcPct val="0"/>
        </a:spcBef>
        <a:spcAft>
          <a:spcPct val="0"/>
        </a:spcAft>
        <a:defRPr sz="9600" b="1">
          <a:solidFill>
            <a:schemeClr val="bg1"/>
          </a:solidFill>
          <a:latin typeface="Arial" charset="0"/>
        </a:defRPr>
      </a:lvl3pPr>
      <a:lvl4pPr algn="ctr" defTabSz="4176713" rtl="0" fontAlgn="base">
        <a:lnSpc>
          <a:spcPct val="85000"/>
        </a:lnSpc>
        <a:spcBef>
          <a:spcPct val="0"/>
        </a:spcBef>
        <a:spcAft>
          <a:spcPct val="0"/>
        </a:spcAft>
        <a:defRPr sz="9600" b="1">
          <a:solidFill>
            <a:schemeClr val="bg1"/>
          </a:solidFill>
          <a:latin typeface="Arial" charset="0"/>
        </a:defRPr>
      </a:lvl4pPr>
      <a:lvl5pPr algn="ctr" defTabSz="4176713" rtl="0" fontAlgn="base">
        <a:lnSpc>
          <a:spcPct val="85000"/>
        </a:lnSpc>
        <a:spcBef>
          <a:spcPct val="0"/>
        </a:spcBef>
        <a:spcAft>
          <a:spcPct val="0"/>
        </a:spcAft>
        <a:defRPr sz="9600" b="1">
          <a:solidFill>
            <a:schemeClr val="bg1"/>
          </a:solidFill>
          <a:latin typeface="Arial" charset="0"/>
        </a:defRPr>
      </a:lvl5pPr>
      <a:lvl6pPr marL="457200" algn="ctr" defTabSz="4176713" rtl="0" fontAlgn="base">
        <a:lnSpc>
          <a:spcPct val="85000"/>
        </a:lnSpc>
        <a:spcBef>
          <a:spcPct val="0"/>
        </a:spcBef>
        <a:spcAft>
          <a:spcPct val="0"/>
        </a:spcAft>
        <a:defRPr sz="9600" b="1">
          <a:solidFill>
            <a:schemeClr val="bg1"/>
          </a:solidFill>
          <a:latin typeface="Arial" charset="0"/>
        </a:defRPr>
      </a:lvl6pPr>
      <a:lvl7pPr marL="914400" algn="ctr" defTabSz="4176713" rtl="0" fontAlgn="base">
        <a:lnSpc>
          <a:spcPct val="85000"/>
        </a:lnSpc>
        <a:spcBef>
          <a:spcPct val="0"/>
        </a:spcBef>
        <a:spcAft>
          <a:spcPct val="0"/>
        </a:spcAft>
        <a:defRPr sz="9600" b="1">
          <a:solidFill>
            <a:schemeClr val="bg1"/>
          </a:solidFill>
          <a:latin typeface="Arial" charset="0"/>
        </a:defRPr>
      </a:lvl7pPr>
      <a:lvl8pPr marL="1371600" algn="ctr" defTabSz="4176713" rtl="0" fontAlgn="base">
        <a:lnSpc>
          <a:spcPct val="85000"/>
        </a:lnSpc>
        <a:spcBef>
          <a:spcPct val="0"/>
        </a:spcBef>
        <a:spcAft>
          <a:spcPct val="0"/>
        </a:spcAft>
        <a:defRPr sz="9600" b="1">
          <a:solidFill>
            <a:schemeClr val="bg1"/>
          </a:solidFill>
          <a:latin typeface="Arial" charset="0"/>
        </a:defRPr>
      </a:lvl8pPr>
      <a:lvl9pPr marL="1828800" algn="ctr" defTabSz="4176713" rtl="0" fontAlgn="base">
        <a:lnSpc>
          <a:spcPct val="85000"/>
        </a:lnSpc>
        <a:spcBef>
          <a:spcPct val="0"/>
        </a:spcBef>
        <a:spcAft>
          <a:spcPct val="0"/>
        </a:spcAft>
        <a:defRPr sz="9600" b="1">
          <a:solidFill>
            <a:schemeClr val="bg1"/>
          </a:solidFill>
          <a:latin typeface="Arial" charset="0"/>
        </a:defRPr>
      </a:lvl9pPr>
    </p:titleStyle>
    <p:bodyStyle>
      <a:lvl1pPr marL="1631950" indent="-1631950" algn="l" defTabSz="4176713" rtl="0" fontAlgn="base">
        <a:lnSpc>
          <a:spcPts val="4600"/>
        </a:lnSpc>
        <a:spcBef>
          <a:spcPct val="0"/>
        </a:spcBef>
        <a:spcAft>
          <a:spcPct val="0"/>
        </a:spcAft>
        <a:buClr>
          <a:schemeClr val="accent1"/>
        </a:buClr>
        <a:defRPr sz="3600">
          <a:solidFill>
            <a:schemeClr val="tx1"/>
          </a:solidFill>
          <a:latin typeface="+mn-lt"/>
          <a:ea typeface="+mn-ea"/>
          <a:cs typeface="+mn-cs"/>
        </a:defRPr>
      </a:lvl1pPr>
      <a:lvl2pPr marL="3697288" indent="-1246188" algn="l" defTabSz="4176713" rtl="0" fontAlgn="base">
        <a:lnSpc>
          <a:spcPct val="85000"/>
        </a:lnSpc>
        <a:spcBef>
          <a:spcPct val="25000"/>
        </a:spcBef>
        <a:spcAft>
          <a:spcPct val="0"/>
        </a:spcAft>
        <a:defRPr sz="3600">
          <a:solidFill>
            <a:schemeClr val="tx1"/>
          </a:solidFill>
          <a:latin typeface="+mn-lt"/>
        </a:defRPr>
      </a:lvl2pPr>
      <a:lvl3pPr marL="5727700" indent="-1211263" algn="l" defTabSz="4176713" rtl="0" fontAlgn="base">
        <a:lnSpc>
          <a:spcPct val="85000"/>
        </a:lnSpc>
        <a:spcBef>
          <a:spcPct val="25000"/>
        </a:spcBef>
        <a:spcAft>
          <a:spcPct val="0"/>
        </a:spcAft>
        <a:buClr>
          <a:schemeClr val="accent1"/>
        </a:buClr>
        <a:defRPr sz="3600">
          <a:solidFill>
            <a:schemeClr val="tx1"/>
          </a:solidFill>
          <a:latin typeface="+mn-lt"/>
        </a:defRPr>
      </a:lvl3pPr>
      <a:lvl4pPr marL="7794625" indent="-1247775" algn="l" defTabSz="4176713" rtl="0" fontAlgn="base">
        <a:lnSpc>
          <a:spcPct val="85000"/>
        </a:lnSpc>
        <a:spcBef>
          <a:spcPct val="25000"/>
        </a:spcBef>
        <a:spcAft>
          <a:spcPct val="0"/>
        </a:spcAft>
        <a:defRPr sz="3600">
          <a:solidFill>
            <a:schemeClr val="tx1"/>
          </a:solidFill>
          <a:latin typeface="+mn-lt"/>
        </a:defRPr>
      </a:lvl4pPr>
      <a:lvl5pPr marL="9825038" indent="-1211263" algn="l" defTabSz="4176713" rtl="0" fontAlgn="base">
        <a:lnSpc>
          <a:spcPct val="85000"/>
        </a:lnSpc>
        <a:spcBef>
          <a:spcPct val="25000"/>
        </a:spcBef>
        <a:spcAft>
          <a:spcPct val="0"/>
        </a:spcAft>
        <a:defRPr sz="3600">
          <a:solidFill>
            <a:schemeClr val="tx1"/>
          </a:solidFill>
          <a:latin typeface="+mn-lt"/>
        </a:defRPr>
      </a:lvl5pPr>
      <a:lvl6pPr marL="10282238" indent="-1211263" algn="l" defTabSz="4176713" rtl="0" fontAlgn="base">
        <a:lnSpc>
          <a:spcPct val="85000"/>
        </a:lnSpc>
        <a:spcBef>
          <a:spcPct val="25000"/>
        </a:spcBef>
        <a:spcAft>
          <a:spcPct val="0"/>
        </a:spcAft>
        <a:defRPr sz="3600">
          <a:solidFill>
            <a:schemeClr val="tx1"/>
          </a:solidFill>
          <a:latin typeface="+mn-lt"/>
        </a:defRPr>
      </a:lvl6pPr>
      <a:lvl7pPr marL="10739438" indent="-1211263" algn="l" defTabSz="4176713" rtl="0" fontAlgn="base">
        <a:lnSpc>
          <a:spcPct val="85000"/>
        </a:lnSpc>
        <a:spcBef>
          <a:spcPct val="25000"/>
        </a:spcBef>
        <a:spcAft>
          <a:spcPct val="0"/>
        </a:spcAft>
        <a:defRPr sz="3600">
          <a:solidFill>
            <a:schemeClr val="tx1"/>
          </a:solidFill>
          <a:latin typeface="+mn-lt"/>
        </a:defRPr>
      </a:lvl7pPr>
      <a:lvl8pPr marL="11196638" indent="-1211263" algn="l" defTabSz="4176713" rtl="0" fontAlgn="base">
        <a:lnSpc>
          <a:spcPct val="85000"/>
        </a:lnSpc>
        <a:spcBef>
          <a:spcPct val="25000"/>
        </a:spcBef>
        <a:spcAft>
          <a:spcPct val="0"/>
        </a:spcAft>
        <a:defRPr sz="3600">
          <a:solidFill>
            <a:schemeClr val="tx1"/>
          </a:solidFill>
          <a:latin typeface="+mn-lt"/>
        </a:defRPr>
      </a:lvl8pPr>
      <a:lvl9pPr marL="11653838" indent="-1211263" algn="l" defTabSz="4176713" rtl="0" fontAlgn="base">
        <a:lnSpc>
          <a:spcPct val="85000"/>
        </a:lnSpc>
        <a:spcBef>
          <a:spcPct val="25000"/>
        </a:spcBef>
        <a:spcAft>
          <a:spcPct val="0"/>
        </a:spcAft>
        <a:defRPr sz="36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heande.opasnet.org/wiki/Talk:Population_attributable_fraction#cite_note-mikkothesis-20" TargetMode="External"/><Relationship Id="rId13" Type="http://schemas.openxmlformats.org/officeDocument/2006/relationships/hyperlink" Target="http://heande.opasnet.org/wiki/Talk:Population_attributable_fraction#cite_note-wikigovernment-25" TargetMode="External"/><Relationship Id="rId3" Type="http://schemas.openxmlformats.org/officeDocument/2006/relationships/image" Target="../media/image4.png"/><Relationship Id="rId7" Type="http://schemas.openxmlformats.org/officeDocument/2006/relationships/hyperlink" Target="http://heande.opasnet.org/wiki/Talk:Population_attributable_fraction#cite_note-crowdsourcing-19" TargetMode="External"/><Relationship Id="rId12" Type="http://schemas.openxmlformats.org/officeDocument/2006/relationships/hyperlink" Target="http://heande.opasnet.org/wiki/Talk:Population_attributable_fraction#cite_note-linux-24"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hyperlink" Target="http://heande.opasnet.org/wiki/Talk:Population_attributable_fraction#cite_note-popper-18" TargetMode="External"/><Relationship Id="rId11" Type="http://schemas.openxmlformats.org/officeDocument/2006/relationships/hyperlink" Target="http://heande.opasnet.org/wiki/Talk:Population_attributable_fraction#cite_note-eemeren-23" TargetMode="External"/><Relationship Id="rId5" Type="http://schemas.openxmlformats.org/officeDocument/2006/relationships/hyperlink" Target="http://heande.opasnet.org/wiki/Talk:Population_attributable_fraction#cite_note-duodecim-17" TargetMode="External"/><Relationship Id="rId15" Type="http://schemas.openxmlformats.org/officeDocument/2006/relationships/image" Target="../media/image6.png"/><Relationship Id="rId10" Type="http://schemas.openxmlformats.org/officeDocument/2006/relationships/hyperlink" Target="http://heande.opasnet.org/wiki/Talk:Population_attributable_fraction#cite_note-rdf-22" TargetMode="External"/><Relationship Id="rId4" Type="http://schemas.openxmlformats.org/officeDocument/2006/relationships/image" Target="../media/image5.png"/><Relationship Id="rId9" Type="http://schemas.openxmlformats.org/officeDocument/2006/relationships/hyperlink" Target="http://heande.opasnet.org/wiki/Talk:Population_attributable_fraction#cite_note-aptk-21" TargetMode="External"/><Relationship Id="rId14" Type="http://schemas.openxmlformats.org/officeDocument/2006/relationships/hyperlink" Target="http://en.opasnet.org/w/Attributable_ris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Alatunnisteen paikkamerkki 2"/>
          <p:cNvSpPr>
            <a:spLocks noGrp="1"/>
          </p:cNvSpPr>
          <p:nvPr>
            <p:ph type="ftr" sz="quarter" idx="10"/>
          </p:nvPr>
        </p:nvSpPr>
        <p:spPr/>
        <p:txBody>
          <a:bodyPr/>
          <a:lstStyle/>
          <a:p>
            <a:r>
              <a:rPr lang="fi-FI" dirty="0"/>
              <a:t>Jouni T. </a:t>
            </a:r>
            <a:r>
              <a:rPr lang="fi-FI" dirty="0" smtClean="0"/>
              <a:t>Tuomisto</a:t>
            </a:r>
            <a:r>
              <a:rPr lang="fi-FI" baseline="30000" dirty="0" smtClean="0"/>
              <a:t>1</a:t>
            </a:r>
            <a:r>
              <a:rPr lang="fi-FI" dirty="0" smtClean="0"/>
              <a:t>, </a:t>
            </a:r>
            <a:r>
              <a:rPr lang="fi-FI" dirty="0"/>
              <a:t>John S. </a:t>
            </a:r>
            <a:r>
              <a:rPr lang="fi-FI" dirty="0" smtClean="0"/>
              <a:t>Evans</a:t>
            </a:r>
            <a:r>
              <a:rPr lang="fi-FI" baseline="30000" dirty="0" smtClean="0"/>
              <a:t>2</a:t>
            </a:r>
            <a:r>
              <a:rPr lang="fi-FI" dirty="0" smtClean="0"/>
              <a:t>, </a:t>
            </a:r>
            <a:r>
              <a:rPr lang="fi-FI" dirty="0"/>
              <a:t>Arja </a:t>
            </a:r>
            <a:r>
              <a:rPr lang="fi-FI" dirty="0" smtClean="0"/>
              <a:t>Asikainen</a:t>
            </a:r>
            <a:r>
              <a:rPr lang="fi-FI" baseline="30000" dirty="0"/>
              <a:t>1</a:t>
            </a:r>
            <a:r>
              <a:rPr lang="fi-FI" dirty="0" smtClean="0"/>
              <a:t>, </a:t>
            </a:r>
            <a:r>
              <a:rPr lang="fi-FI" dirty="0"/>
              <a:t>Pauli </a:t>
            </a:r>
            <a:r>
              <a:rPr lang="fi-FI" dirty="0" smtClean="0"/>
              <a:t>Ordén</a:t>
            </a:r>
            <a:r>
              <a:rPr lang="fi-FI" baseline="30000" dirty="0"/>
              <a:t>1</a:t>
            </a:r>
            <a:endParaRPr lang="fi-FI" dirty="0"/>
          </a:p>
        </p:txBody>
      </p:sp>
      <p:sp>
        <p:nvSpPr>
          <p:cNvPr id="43015" name="Text Box 7"/>
          <p:cNvSpPr txBox="1">
            <a:spLocks noChangeArrowheads="1"/>
          </p:cNvSpPr>
          <p:nvPr/>
        </p:nvSpPr>
        <p:spPr bwMode="auto">
          <a:xfrm>
            <a:off x="1746250" y="9450388"/>
            <a:ext cx="8640763" cy="20594637"/>
          </a:xfrm>
          <a:prstGeom prst="rect">
            <a:avLst/>
          </a:prstGeom>
          <a:noFill/>
          <a:ln w="9525">
            <a:noFill/>
            <a:miter lim="800000"/>
            <a:headEnd/>
            <a:tailEnd/>
          </a:ln>
          <a:effectLst/>
        </p:spPr>
        <p:txBody>
          <a:bodyPr lIns="0" tIns="0" rIns="0" bIns="0">
            <a:noAutofit/>
          </a:bodyPr>
          <a:lstStyle/>
          <a:p>
            <a:pPr defTabSz="4176713">
              <a:lnSpc>
                <a:spcPts val="4600"/>
              </a:lnSpc>
            </a:pPr>
            <a:r>
              <a:rPr lang="fi-FI" b="1" dirty="0" err="1" smtClean="0">
                <a:solidFill>
                  <a:schemeClr val="accent1"/>
                </a:solidFill>
              </a:rPr>
              <a:t>Introduction</a:t>
            </a:r>
            <a:endParaRPr lang="fi-FI" b="1" dirty="0">
              <a:solidFill>
                <a:schemeClr val="accent1"/>
              </a:solidFill>
            </a:endParaRPr>
          </a:p>
          <a:p>
            <a:pPr defTabSz="4176713">
              <a:lnSpc>
                <a:spcPts val="4600"/>
              </a:lnSpc>
            </a:pPr>
            <a:endParaRPr lang="fi-FI" b="1" dirty="0">
              <a:solidFill>
                <a:schemeClr val="accent1"/>
              </a:solidFill>
            </a:endParaRPr>
          </a:p>
          <a:p>
            <a:pPr defTabSz="4176713">
              <a:lnSpc>
                <a:spcPts val="4600"/>
              </a:lnSpc>
            </a:pPr>
            <a:r>
              <a:rPr lang="en-US" dirty="0"/>
              <a:t>In the science-policy interface, we need better tools to </a:t>
            </a:r>
            <a:r>
              <a:rPr lang="en-US" dirty="0" smtClean="0"/>
              <a:t>document and resolve scientific disputes. </a:t>
            </a:r>
            <a:r>
              <a:rPr lang="en-US" dirty="0"/>
              <a:t>We tested whether </a:t>
            </a:r>
            <a:r>
              <a:rPr lang="en-US" dirty="0" smtClean="0"/>
              <a:t>a set of participation rules and information structures can help. </a:t>
            </a:r>
            <a:r>
              <a:rPr lang="en-US" dirty="0"/>
              <a:t>We aimed at </a:t>
            </a:r>
            <a:r>
              <a:rPr lang="en-US" dirty="0" smtClean="0"/>
              <a:t>understanding of </a:t>
            </a:r>
            <a:r>
              <a:rPr lang="en-US" dirty="0"/>
              <a:t>key issues, not at mutual agreement of participants. </a:t>
            </a:r>
            <a:endParaRPr lang="en-US" dirty="0" smtClean="0"/>
          </a:p>
          <a:p>
            <a:pPr defTabSz="4176713">
              <a:lnSpc>
                <a:spcPts val="4600"/>
              </a:lnSpc>
            </a:pPr>
            <a:endParaRPr lang="fi-FI" dirty="0" smtClean="0"/>
          </a:p>
          <a:p>
            <a:pPr defTabSz="4176713">
              <a:lnSpc>
                <a:spcPts val="4600"/>
              </a:lnSpc>
            </a:pPr>
            <a:r>
              <a:rPr lang="fi-FI" b="1" dirty="0" err="1" smtClean="0">
                <a:solidFill>
                  <a:schemeClr val="accent1"/>
                </a:solidFill>
              </a:rPr>
              <a:t>Methods</a:t>
            </a:r>
            <a:endParaRPr lang="fi-FI" b="1" dirty="0" smtClean="0">
              <a:solidFill>
                <a:schemeClr val="accent1"/>
              </a:solidFill>
            </a:endParaRPr>
          </a:p>
          <a:p>
            <a:pPr defTabSz="4176713">
              <a:lnSpc>
                <a:spcPts val="4600"/>
              </a:lnSpc>
            </a:pPr>
            <a:endParaRPr lang="fi-FI" dirty="0"/>
          </a:p>
          <a:p>
            <a:pPr defTabSz="4176713">
              <a:lnSpc>
                <a:spcPts val="4600"/>
              </a:lnSpc>
            </a:pPr>
            <a:r>
              <a:rPr lang="en-US" dirty="0" smtClean="0"/>
              <a:t>The </a:t>
            </a:r>
            <a:r>
              <a:rPr lang="en-US" dirty="0"/>
              <a:t>information produced by </a:t>
            </a:r>
            <a:r>
              <a:rPr lang="en-US" dirty="0" smtClean="0"/>
              <a:t>participants is developed into web-based information objects. Topic is </a:t>
            </a:r>
            <a:r>
              <a:rPr lang="en-US" dirty="0"/>
              <a:t>defined as research questions, and all content </a:t>
            </a:r>
            <a:r>
              <a:rPr lang="en-US" dirty="0" smtClean="0"/>
              <a:t>is </a:t>
            </a:r>
            <a:r>
              <a:rPr lang="en-US" dirty="0"/>
              <a:t>evaluated against capability to answer the questions. </a:t>
            </a:r>
            <a:r>
              <a:rPr lang="en-US" dirty="0" smtClean="0"/>
              <a:t>With disputes, content is </a:t>
            </a:r>
            <a:r>
              <a:rPr lang="en-US" dirty="0" err="1"/>
              <a:t>summarised</a:t>
            </a:r>
            <a:r>
              <a:rPr lang="en-US" dirty="0"/>
              <a:t> into </a:t>
            </a:r>
            <a:r>
              <a:rPr lang="en-US" dirty="0" smtClean="0"/>
              <a:t>statements and </a:t>
            </a:r>
            <a:r>
              <a:rPr lang="en-US" dirty="0" err="1" smtClean="0"/>
              <a:t>organised</a:t>
            </a:r>
            <a:r>
              <a:rPr lang="en-US" dirty="0" smtClean="0"/>
              <a:t> hierarchically into a tree of attacking </a:t>
            </a:r>
            <a:r>
              <a:rPr lang="en-US" dirty="0"/>
              <a:t>or </a:t>
            </a:r>
            <a:r>
              <a:rPr lang="en-US" dirty="0" smtClean="0"/>
              <a:t>defending arguments. Successfully attacked arguments are invalidated. </a:t>
            </a:r>
            <a:endParaRPr lang="fi-FI" dirty="0"/>
          </a:p>
          <a:p>
            <a:pPr defTabSz="4176713">
              <a:lnSpc>
                <a:spcPts val="4600"/>
              </a:lnSpc>
            </a:pPr>
            <a:r>
              <a:rPr lang="fi-FI" b="1" dirty="0" err="1" smtClean="0"/>
              <a:t>Materials</a:t>
            </a:r>
            <a:endParaRPr lang="fi-FI" b="1" dirty="0"/>
          </a:p>
          <a:p>
            <a:pPr defTabSz="4176713">
              <a:lnSpc>
                <a:spcPts val="4600"/>
              </a:lnSpc>
            </a:pPr>
            <a:r>
              <a:rPr lang="en-US" dirty="0"/>
              <a:t>The </a:t>
            </a:r>
            <a:r>
              <a:rPr lang="en-US" dirty="0" smtClean="0"/>
              <a:t>case </a:t>
            </a:r>
            <a:r>
              <a:rPr lang="en-US" dirty="0"/>
              <a:t>was a scientific dispute about how to estimate attributable deaths of air pollution in </a:t>
            </a:r>
            <a:r>
              <a:rPr lang="en-US" dirty="0" err="1"/>
              <a:t>Lelieveld</a:t>
            </a:r>
            <a:r>
              <a:rPr lang="en-US" dirty="0"/>
              <a:t> et al., Nature 2015: 525(7569):367-71. Discussion between the authors and </a:t>
            </a:r>
            <a:r>
              <a:rPr lang="en-US" dirty="0" smtClean="0"/>
              <a:t>critics, supplemented by scientific literature, </a:t>
            </a:r>
            <a:r>
              <a:rPr lang="en-US" dirty="0"/>
              <a:t>was </a:t>
            </a:r>
            <a:r>
              <a:rPr lang="en-US" dirty="0" err="1" smtClean="0"/>
              <a:t>organised</a:t>
            </a:r>
            <a:r>
              <a:rPr lang="en-US" dirty="0" smtClean="0"/>
              <a:t> </a:t>
            </a:r>
            <a:r>
              <a:rPr lang="en-US" dirty="0"/>
              <a:t>to identify and clarify the essence of the dispute. </a:t>
            </a:r>
            <a:r>
              <a:rPr lang="en-US" dirty="0" smtClean="0"/>
              <a:t>Several issues highlighted by the information structure were taken to further scrutiny. The work produced a method web page about the resolution. </a:t>
            </a:r>
            <a:endParaRPr lang="fi-FI" dirty="0"/>
          </a:p>
        </p:txBody>
      </p:sp>
      <p:sp>
        <p:nvSpPr>
          <p:cNvPr id="43018" name="Text Box 10"/>
          <p:cNvSpPr txBox="1">
            <a:spLocks noChangeArrowheads="1"/>
          </p:cNvSpPr>
          <p:nvPr/>
        </p:nvSpPr>
        <p:spPr bwMode="auto">
          <a:xfrm>
            <a:off x="10818813" y="9450389"/>
            <a:ext cx="8640762" cy="10331644"/>
          </a:xfrm>
          <a:prstGeom prst="rect">
            <a:avLst/>
          </a:prstGeom>
          <a:noFill/>
          <a:ln w="9525">
            <a:noFill/>
            <a:miter lim="800000"/>
            <a:headEnd/>
            <a:tailEnd/>
          </a:ln>
          <a:effectLst/>
        </p:spPr>
        <p:txBody>
          <a:bodyPr lIns="0" tIns="0" rIns="0" bIns="0"/>
          <a:lstStyle/>
          <a:p>
            <a:pPr defTabSz="4176713">
              <a:lnSpc>
                <a:spcPts val="4600"/>
              </a:lnSpc>
            </a:pPr>
            <a:r>
              <a:rPr lang="fi-FI" b="1" dirty="0" err="1" smtClean="0">
                <a:solidFill>
                  <a:schemeClr val="accent1"/>
                </a:solidFill>
              </a:rPr>
              <a:t>Results</a:t>
            </a:r>
            <a:endParaRPr lang="fi-FI" b="1" dirty="0">
              <a:solidFill>
                <a:schemeClr val="accent1"/>
              </a:solidFill>
            </a:endParaRPr>
          </a:p>
          <a:p>
            <a:pPr defTabSz="4176713">
              <a:lnSpc>
                <a:spcPts val="4600"/>
              </a:lnSpc>
            </a:pPr>
            <a:endParaRPr lang="fi-FI" dirty="0" smtClean="0"/>
          </a:p>
          <a:p>
            <a:pPr defTabSz="4176713">
              <a:lnSpc>
                <a:spcPts val="4600"/>
              </a:lnSpc>
            </a:pPr>
            <a:r>
              <a:rPr lang="fi-FI" b="1" dirty="0" err="1" smtClean="0"/>
              <a:t>Dispute</a:t>
            </a:r>
            <a:r>
              <a:rPr lang="fi-FI" b="1" dirty="0" smtClean="0"/>
              <a:t>: </a:t>
            </a:r>
            <a:r>
              <a:rPr lang="fi-FI" b="1" dirty="0" err="1" smtClean="0"/>
              <a:t>what</a:t>
            </a:r>
            <a:r>
              <a:rPr lang="fi-FI" b="1" dirty="0" smtClean="0"/>
              <a:t> </a:t>
            </a:r>
            <a:r>
              <a:rPr lang="fi-FI" b="1" dirty="0" err="1" smtClean="0"/>
              <a:t>fraction</a:t>
            </a:r>
            <a:r>
              <a:rPr lang="fi-FI" b="1" dirty="0" smtClean="0"/>
              <a:t> to </a:t>
            </a:r>
            <a:r>
              <a:rPr lang="fi-FI" b="1" dirty="0" err="1" smtClean="0"/>
              <a:t>use</a:t>
            </a:r>
            <a:endParaRPr lang="fi-FI" b="1" dirty="0"/>
          </a:p>
          <a:p>
            <a:pPr defTabSz="4176713">
              <a:lnSpc>
                <a:spcPts val="4600"/>
              </a:lnSpc>
            </a:pPr>
            <a:r>
              <a:rPr lang="fi-FI" dirty="0" err="1" smtClean="0"/>
              <a:t>Based</a:t>
            </a:r>
            <a:r>
              <a:rPr lang="fi-FI" dirty="0" smtClean="0"/>
              <a:t> on the </a:t>
            </a:r>
            <a:r>
              <a:rPr lang="fi-FI" dirty="0" err="1" smtClean="0"/>
              <a:t>resolution</a:t>
            </a:r>
            <a:r>
              <a:rPr lang="fi-FI" dirty="0" smtClean="0"/>
              <a:t> of the </a:t>
            </a:r>
            <a:r>
              <a:rPr lang="fi-FI" dirty="0" err="1" smtClean="0"/>
              <a:t>structured</a:t>
            </a:r>
            <a:r>
              <a:rPr lang="fi-FI" dirty="0" smtClean="0"/>
              <a:t> </a:t>
            </a:r>
            <a:r>
              <a:rPr lang="fi-FI" dirty="0" err="1" smtClean="0"/>
              <a:t>discussion</a:t>
            </a:r>
            <a:r>
              <a:rPr lang="fi-FI" dirty="0" smtClean="0"/>
              <a:t>, </a:t>
            </a:r>
            <a:r>
              <a:rPr lang="fi-FI" dirty="0" err="1" smtClean="0"/>
              <a:t>we</a:t>
            </a:r>
            <a:r>
              <a:rPr lang="fi-FI" dirty="0" smtClean="0"/>
              <a:t> </a:t>
            </a:r>
            <a:r>
              <a:rPr lang="fi-FI" dirty="0" err="1" smtClean="0"/>
              <a:t>found</a:t>
            </a:r>
            <a:r>
              <a:rPr lang="fi-FI" dirty="0" smtClean="0"/>
              <a:t> out </a:t>
            </a:r>
            <a:r>
              <a:rPr lang="fi-FI" dirty="0" err="1" smtClean="0"/>
              <a:t>that</a:t>
            </a:r>
            <a:r>
              <a:rPr lang="fi-FI" dirty="0" smtClean="0"/>
              <a:t> </a:t>
            </a:r>
            <a:r>
              <a:rPr lang="fi-FI" dirty="0" err="1" smtClean="0"/>
              <a:t>Lelieveld</a:t>
            </a:r>
            <a:r>
              <a:rPr lang="fi-FI" dirty="0" smtClean="0"/>
              <a:t> et </a:t>
            </a:r>
            <a:r>
              <a:rPr lang="fi-FI" dirty="0" err="1" smtClean="0"/>
              <a:t>al</a:t>
            </a:r>
            <a:r>
              <a:rPr lang="fi-FI" dirty="0" smtClean="0"/>
              <a:t> made a common </a:t>
            </a:r>
            <a:r>
              <a:rPr lang="fi-FI" dirty="0" err="1" smtClean="0"/>
              <a:t>mistake</a:t>
            </a:r>
            <a:r>
              <a:rPr lang="fi-FI" dirty="0" smtClean="0"/>
              <a:t> </a:t>
            </a:r>
            <a:r>
              <a:rPr lang="fi-FI" dirty="0" err="1" smtClean="0"/>
              <a:t>about</a:t>
            </a:r>
            <a:r>
              <a:rPr lang="fi-FI" dirty="0" smtClean="0"/>
              <a:t> </a:t>
            </a:r>
            <a:r>
              <a:rPr lang="fi-FI" dirty="0" err="1" smtClean="0"/>
              <a:t>terms</a:t>
            </a:r>
            <a:r>
              <a:rPr lang="fi-FI" dirty="0" smtClean="0"/>
              <a:t> </a:t>
            </a:r>
            <a:r>
              <a:rPr lang="fi-FI" dirty="0" err="1" smtClean="0"/>
              <a:t>assuming</a:t>
            </a:r>
            <a:r>
              <a:rPr lang="fi-FI" dirty="0" smtClean="0"/>
              <a:t> </a:t>
            </a:r>
            <a:r>
              <a:rPr lang="fi-FI" dirty="0" err="1" smtClean="0"/>
              <a:t>that</a:t>
            </a:r>
            <a:r>
              <a:rPr lang="fi-FI" dirty="0" smtClean="0"/>
              <a:t> </a:t>
            </a:r>
            <a:r>
              <a:rPr lang="fi-FI" dirty="0" smtClean="0"/>
              <a:t>the </a:t>
            </a:r>
            <a:r>
              <a:rPr lang="fi-FI" dirty="0" err="1" smtClean="0"/>
              <a:t>two</a:t>
            </a:r>
            <a:r>
              <a:rPr lang="fi-FI" dirty="0" smtClean="0"/>
              <a:t> </a:t>
            </a:r>
            <a:r>
              <a:rPr lang="fi-FI" dirty="0" err="1" smtClean="0"/>
              <a:t>are</a:t>
            </a:r>
            <a:r>
              <a:rPr lang="fi-FI" dirty="0" smtClean="0"/>
              <a:t> the </a:t>
            </a:r>
            <a:r>
              <a:rPr lang="fi-FI" dirty="0" err="1" smtClean="0"/>
              <a:t>same</a:t>
            </a:r>
            <a:r>
              <a:rPr lang="fi-FI" dirty="0" smtClean="0"/>
              <a:t>. </a:t>
            </a:r>
          </a:p>
          <a:p>
            <a:pPr defTabSz="4176713">
              <a:lnSpc>
                <a:spcPts val="4600"/>
              </a:lnSpc>
            </a:pPr>
            <a:r>
              <a:rPr lang="fi-FI" i="1" dirty="0" err="1" smtClean="0"/>
              <a:t>Premature</a:t>
            </a:r>
            <a:r>
              <a:rPr lang="fi-FI" i="1" dirty="0" smtClean="0"/>
              <a:t> </a:t>
            </a:r>
            <a:r>
              <a:rPr lang="fi-FI" i="1" dirty="0" err="1" smtClean="0"/>
              <a:t>mortality</a:t>
            </a:r>
            <a:r>
              <a:rPr lang="fi-FI" dirty="0" smtClean="0"/>
              <a:t> </a:t>
            </a:r>
            <a:r>
              <a:rPr lang="fi-FI" dirty="0" err="1" smtClean="0"/>
              <a:t>refers</a:t>
            </a:r>
            <a:r>
              <a:rPr lang="fi-FI" dirty="0" smtClean="0"/>
              <a:t> to </a:t>
            </a:r>
            <a:r>
              <a:rPr lang="fi-FI" u="sng" dirty="0" err="1" smtClean="0"/>
              <a:t>individuals</a:t>
            </a:r>
            <a:r>
              <a:rPr lang="fi-FI" dirty="0" smtClean="0"/>
              <a:t> </a:t>
            </a:r>
            <a:r>
              <a:rPr lang="fi-FI" dirty="0" err="1" smtClean="0"/>
              <a:t>who</a:t>
            </a:r>
            <a:r>
              <a:rPr lang="fi-FI" dirty="0" smtClean="0"/>
              <a:t> </a:t>
            </a:r>
            <a:r>
              <a:rPr lang="fi-FI" dirty="0" err="1" smtClean="0"/>
              <a:t>died</a:t>
            </a:r>
            <a:r>
              <a:rPr lang="fi-FI" dirty="0" smtClean="0"/>
              <a:t> </a:t>
            </a:r>
            <a:r>
              <a:rPr lang="fi-FI" dirty="0" err="1" smtClean="0"/>
              <a:t>earlier</a:t>
            </a:r>
            <a:r>
              <a:rPr lang="fi-FI" dirty="0" smtClean="0"/>
              <a:t> </a:t>
            </a:r>
            <a:r>
              <a:rPr lang="fi-FI" dirty="0" err="1" smtClean="0"/>
              <a:t>because</a:t>
            </a:r>
            <a:r>
              <a:rPr lang="fi-FI" dirty="0" smtClean="0"/>
              <a:t> of </a:t>
            </a:r>
            <a:r>
              <a:rPr lang="fi-FI" dirty="0" err="1" smtClean="0"/>
              <a:t>exposure</a:t>
            </a:r>
            <a:r>
              <a:rPr lang="fi-FI" dirty="0" smtClean="0"/>
              <a:t> to a </a:t>
            </a:r>
            <a:r>
              <a:rPr lang="fi-FI" dirty="0" err="1" smtClean="0"/>
              <a:t>pollutant</a:t>
            </a:r>
            <a:r>
              <a:rPr lang="fi-FI" dirty="0" smtClean="0"/>
              <a:t> and is </a:t>
            </a:r>
            <a:r>
              <a:rPr lang="fi-FI" dirty="0" err="1" smtClean="0"/>
              <a:t>estimated</a:t>
            </a:r>
            <a:r>
              <a:rPr lang="fi-FI" dirty="0" smtClean="0"/>
              <a:t> with </a:t>
            </a:r>
            <a:r>
              <a:rPr lang="fi-FI" dirty="0" err="1" smtClean="0"/>
              <a:t>etiologic</a:t>
            </a:r>
            <a:r>
              <a:rPr lang="fi-FI" dirty="0" smtClean="0"/>
              <a:t> </a:t>
            </a:r>
            <a:r>
              <a:rPr lang="fi-FI" dirty="0" err="1" smtClean="0"/>
              <a:t>fraction</a:t>
            </a:r>
            <a:r>
              <a:rPr lang="fi-FI" dirty="0" smtClean="0"/>
              <a:t>. </a:t>
            </a:r>
            <a:r>
              <a:rPr lang="fi-FI" i="1" dirty="0" err="1" smtClean="0"/>
              <a:t>Excess</a:t>
            </a:r>
            <a:r>
              <a:rPr lang="fi-FI" i="1" dirty="0" smtClean="0"/>
              <a:t> </a:t>
            </a:r>
            <a:r>
              <a:rPr lang="fi-FI" i="1" dirty="0" err="1" smtClean="0"/>
              <a:t>fraction</a:t>
            </a:r>
            <a:r>
              <a:rPr lang="fi-FI" dirty="0" smtClean="0"/>
              <a:t> is the proportion of </a:t>
            </a:r>
            <a:r>
              <a:rPr lang="fi-FI" dirty="0" err="1" smtClean="0"/>
              <a:t>exposed</a:t>
            </a:r>
            <a:r>
              <a:rPr lang="fi-FI" dirty="0" smtClean="0"/>
              <a:t> </a:t>
            </a:r>
            <a:r>
              <a:rPr lang="fi-FI" dirty="0" err="1" smtClean="0"/>
              <a:t>cases</a:t>
            </a:r>
            <a:r>
              <a:rPr lang="fi-FI" dirty="0" smtClean="0"/>
              <a:t> </a:t>
            </a:r>
            <a:r>
              <a:rPr lang="fi-FI" dirty="0" err="1" smtClean="0"/>
              <a:t>that</a:t>
            </a:r>
            <a:r>
              <a:rPr lang="fi-FI" dirty="0" smtClean="0"/>
              <a:t> </a:t>
            </a:r>
            <a:r>
              <a:rPr lang="fi-FI" dirty="0" err="1" smtClean="0"/>
              <a:t>would</a:t>
            </a:r>
            <a:r>
              <a:rPr lang="fi-FI" dirty="0" smtClean="0"/>
              <a:t> </a:t>
            </a:r>
            <a:r>
              <a:rPr lang="fi-FI" dirty="0" err="1" smtClean="0"/>
              <a:t>not</a:t>
            </a:r>
            <a:r>
              <a:rPr lang="fi-FI" dirty="0" smtClean="0"/>
              <a:t> </a:t>
            </a:r>
            <a:r>
              <a:rPr lang="fi-FI" dirty="0" err="1" smtClean="0"/>
              <a:t>have</a:t>
            </a:r>
            <a:r>
              <a:rPr lang="fi-FI" dirty="0" smtClean="0"/>
              <a:t> </a:t>
            </a:r>
            <a:r>
              <a:rPr lang="fi-FI" dirty="0" err="1" smtClean="0"/>
              <a:t>got</a:t>
            </a:r>
            <a:r>
              <a:rPr lang="fi-FI" dirty="0" smtClean="0"/>
              <a:t> </a:t>
            </a:r>
            <a:r>
              <a:rPr lang="fi-FI" dirty="0"/>
              <a:t>the </a:t>
            </a:r>
            <a:r>
              <a:rPr lang="fi-FI" dirty="0" err="1"/>
              <a:t>disease</a:t>
            </a:r>
            <a:r>
              <a:rPr lang="fi-FI" dirty="0"/>
              <a:t> </a:t>
            </a:r>
            <a:r>
              <a:rPr lang="fi-FI" dirty="0" err="1"/>
              <a:t>during</a:t>
            </a:r>
            <a:r>
              <a:rPr lang="fi-FI" dirty="0"/>
              <a:t> a </a:t>
            </a:r>
            <a:r>
              <a:rPr lang="fi-FI" dirty="0" err="1"/>
              <a:t>defined</a:t>
            </a:r>
            <a:r>
              <a:rPr lang="fi-FI" dirty="0"/>
              <a:t> </a:t>
            </a:r>
            <a:r>
              <a:rPr lang="fi-FI" dirty="0" err="1"/>
              <a:t>time</a:t>
            </a:r>
            <a:r>
              <a:rPr lang="fi-FI" dirty="0"/>
              <a:t> </a:t>
            </a:r>
            <a:r>
              <a:rPr lang="fi-FI" dirty="0" err="1"/>
              <a:t>period</a:t>
            </a:r>
            <a:r>
              <a:rPr lang="fi-FI" dirty="0"/>
              <a:t> </a:t>
            </a:r>
            <a:r>
              <a:rPr lang="fi-FI" dirty="0" err="1" smtClean="0"/>
              <a:t>without</a:t>
            </a:r>
            <a:r>
              <a:rPr lang="fi-FI" dirty="0" smtClean="0"/>
              <a:t> </a:t>
            </a:r>
            <a:r>
              <a:rPr lang="fi-FI" dirty="0" err="1" smtClean="0"/>
              <a:t>exposure</a:t>
            </a:r>
            <a:r>
              <a:rPr lang="fi-FI" dirty="0" smtClean="0"/>
              <a:t> on </a:t>
            </a:r>
            <a:r>
              <a:rPr lang="fi-FI" u="sng" dirty="0" err="1" smtClean="0"/>
              <a:t>population</a:t>
            </a:r>
            <a:r>
              <a:rPr lang="fi-FI" dirty="0" smtClean="0"/>
              <a:t> </a:t>
            </a:r>
            <a:r>
              <a:rPr lang="fi-FI" dirty="0" err="1" smtClean="0"/>
              <a:t>level</a:t>
            </a:r>
            <a:r>
              <a:rPr lang="fi-FI" dirty="0" smtClean="0"/>
              <a:t>. </a:t>
            </a:r>
          </a:p>
          <a:p>
            <a:pPr defTabSz="4176713">
              <a:lnSpc>
                <a:spcPts val="4600"/>
              </a:lnSpc>
            </a:pPr>
            <a:r>
              <a:rPr lang="fi-FI" dirty="0" err="1" smtClean="0"/>
              <a:t>Premature</a:t>
            </a:r>
            <a:r>
              <a:rPr lang="fi-FI" dirty="0" smtClean="0"/>
              <a:t> </a:t>
            </a:r>
            <a:r>
              <a:rPr lang="fi-FI" dirty="0" err="1" smtClean="0"/>
              <a:t>mortality</a:t>
            </a:r>
            <a:r>
              <a:rPr lang="fi-FI" dirty="0" smtClean="0"/>
              <a:t> </a:t>
            </a:r>
            <a:r>
              <a:rPr lang="fi-FI" dirty="0" err="1"/>
              <a:t>cannot</a:t>
            </a:r>
            <a:r>
              <a:rPr lang="fi-FI" dirty="0"/>
              <a:t> </a:t>
            </a:r>
            <a:r>
              <a:rPr lang="fi-FI" dirty="0" err="1"/>
              <a:t>be</a:t>
            </a:r>
            <a:r>
              <a:rPr lang="fi-FI" dirty="0"/>
              <a:t> </a:t>
            </a:r>
            <a:r>
              <a:rPr lang="fi-FI" dirty="0" err="1"/>
              <a:t>estimated</a:t>
            </a:r>
            <a:r>
              <a:rPr lang="fi-FI" dirty="0"/>
              <a:t> </a:t>
            </a:r>
            <a:r>
              <a:rPr lang="fi-FI" dirty="0" err="1"/>
              <a:t>based</a:t>
            </a:r>
            <a:r>
              <a:rPr lang="fi-FI" dirty="0"/>
              <a:t> on RR </a:t>
            </a:r>
            <a:r>
              <a:rPr lang="fi-FI" dirty="0" err="1" smtClean="0"/>
              <a:t>only</a:t>
            </a:r>
            <a:r>
              <a:rPr lang="fi-FI" dirty="0" smtClean="0"/>
              <a:t>, </a:t>
            </a:r>
            <a:r>
              <a:rPr lang="fi-FI" dirty="0" err="1" smtClean="0"/>
              <a:t>while</a:t>
            </a:r>
            <a:r>
              <a:rPr lang="fi-FI" dirty="0" smtClean="0"/>
              <a:t> </a:t>
            </a:r>
            <a:r>
              <a:rPr lang="fi-FI" dirty="0" err="1" smtClean="0"/>
              <a:t>excess</a:t>
            </a:r>
            <a:r>
              <a:rPr lang="fi-FI" dirty="0" smtClean="0"/>
              <a:t> </a:t>
            </a:r>
            <a:r>
              <a:rPr lang="fi-FI" dirty="0" err="1" smtClean="0"/>
              <a:t>risk</a:t>
            </a:r>
            <a:r>
              <a:rPr lang="fi-FI" dirty="0" smtClean="0"/>
              <a:t> </a:t>
            </a:r>
            <a:r>
              <a:rPr lang="fi-FI" dirty="0" err="1" smtClean="0"/>
              <a:t>can</a:t>
            </a:r>
            <a:r>
              <a:rPr lang="fi-FI" dirty="0" smtClean="0"/>
              <a:t> </a:t>
            </a:r>
            <a:r>
              <a:rPr lang="fi-FI" dirty="0" err="1" smtClean="0"/>
              <a:t>be</a:t>
            </a:r>
            <a:r>
              <a:rPr lang="fi-FI" dirty="0" smtClean="0"/>
              <a:t> </a:t>
            </a:r>
            <a:r>
              <a:rPr lang="fi-FI" dirty="0" err="1" smtClean="0"/>
              <a:t>estimated</a:t>
            </a:r>
            <a:r>
              <a:rPr lang="fi-FI" dirty="0" smtClean="0"/>
              <a:t> with (RR–1)/RR, </a:t>
            </a:r>
            <a:r>
              <a:rPr lang="fi-FI" dirty="0" err="1" smtClean="0"/>
              <a:t>where</a:t>
            </a:r>
            <a:r>
              <a:rPr lang="fi-FI" dirty="0" smtClean="0"/>
              <a:t> RR is the </a:t>
            </a:r>
            <a:r>
              <a:rPr lang="fi-FI" dirty="0" err="1" smtClean="0"/>
              <a:t>risk</a:t>
            </a:r>
            <a:r>
              <a:rPr lang="fi-FI" dirty="0" smtClean="0"/>
              <a:t> </a:t>
            </a:r>
            <a:r>
              <a:rPr lang="fi-FI" dirty="0" err="1" smtClean="0"/>
              <a:t>ratio</a:t>
            </a:r>
            <a:r>
              <a:rPr lang="fi-FI" dirty="0" smtClean="0"/>
              <a:t>.</a:t>
            </a:r>
            <a:endParaRPr lang="fi-FI" dirty="0" smtClean="0"/>
          </a:p>
        </p:txBody>
      </p:sp>
      <p:sp>
        <p:nvSpPr>
          <p:cNvPr id="43019" name="Text Box 11"/>
          <p:cNvSpPr txBox="1">
            <a:spLocks noChangeArrowheads="1"/>
          </p:cNvSpPr>
          <p:nvPr/>
        </p:nvSpPr>
        <p:spPr bwMode="auto">
          <a:xfrm>
            <a:off x="19892963" y="30477522"/>
            <a:ext cx="8640762" cy="4752278"/>
          </a:xfrm>
          <a:prstGeom prst="rect">
            <a:avLst/>
          </a:prstGeom>
          <a:noFill/>
          <a:ln w="9525">
            <a:noFill/>
            <a:miter lim="800000"/>
            <a:headEnd/>
            <a:tailEnd/>
          </a:ln>
          <a:effectLst/>
        </p:spPr>
        <p:txBody>
          <a:bodyPr lIns="0" tIns="0" rIns="0" bIns="0"/>
          <a:lstStyle/>
          <a:p>
            <a:pPr defTabSz="4176713">
              <a:lnSpc>
                <a:spcPts val="4600"/>
              </a:lnSpc>
            </a:pPr>
            <a:r>
              <a:rPr lang="fi-FI" b="1" dirty="0" err="1" smtClean="0"/>
              <a:t>Affiliations</a:t>
            </a:r>
            <a:endParaRPr lang="fi-FI" b="1" dirty="0"/>
          </a:p>
          <a:p>
            <a:pPr defTabSz="4176713">
              <a:lnSpc>
                <a:spcPts val="4600"/>
              </a:lnSpc>
            </a:pPr>
            <a:endParaRPr lang="fi-FI" dirty="0"/>
          </a:p>
          <a:p>
            <a:pPr defTabSz="4176713">
              <a:lnSpc>
                <a:spcPts val="4600"/>
              </a:lnSpc>
            </a:pPr>
            <a:r>
              <a:rPr lang="en-US" i="1" dirty="0"/>
              <a:t>1. National Institute for Health and Welfare (</a:t>
            </a:r>
            <a:r>
              <a:rPr lang="en-US" i="1" dirty="0" err="1"/>
              <a:t>Depatrment</a:t>
            </a:r>
            <a:r>
              <a:rPr lang="en-US" i="1" dirty="0"/>
              <a:t> of Health Protection</a:t>
            </a:r>
            <a:r>
              <a:rPr lang="en-US" i="1" dirty="0" smtClean="0"/>
              <a:t>), Kuopio, Finland.</a:t>
            </a:r>
            <a:endParaRPr lang="en-US" i="1" dirty="0"/>
          </a:p>
          <a:p>
            <a:pPr defTabSz="4176713">
              <a:lnSpc>
                <a:spcPts val="4600"/>
              </a:lnSpc>
            </a:pPr>
            <a:r>
              <a:rPr lang="en-US" i="1" dirty="0"/>
              <a:t>2. Harvard School of Public </a:t>
            </a:r>
            <a:r>
              <a:rPr lang="en-US" i="1" dirty="0" smtClean="0"/>
              <a:t>Health, Boston, MA, USA; </a:t>
            </a:r>
            <a:r>
              <a:rPr lang="en-US" i="1" dirty="0"/>
              <a:t>Cyprus University of </a:t>
            </a:r>
            <a:r>
              <a:rPr lang="en-US" i="1" dirty="0" smtClean="0"/>
              <a:t>Technology, Limassol, Cyprus.</a:t>
            </a:r>
            <a:endParaRPr lang="en-US" i="1" dirty="0"/>
          </a:p>
        </p:txBody>
      </p:sp>
      <p:sp>
        <p:nvSpPr>
          <p:cNvPr id="43020" name="Text Box 12"/>
          <p:cNvSpPr txBox="1">
            <a:spLocks noChangeArrowheads="1"/>
          </p:cNvSpPr>
          <p:nvPr/>
        </p:nvSpPr>
        <p:spPr bwMode="auto">
          <a:xfrm>
            <a:off x="11011621" y="28831750"/>
            <a:ext cx="15469466" cy="1213275"/>
          </a:xfrm>
          <a:prstGeom prst="rect">
            <a:avLst/>
          </a:prstGeom>
          <a:noFill/>
          <a:ln w="9525">
            <a:noFill/>
            <a:miter lim="800000"/>
            <a:headEnd/>
            <a:tailEnd/>
          </a:ln>
          <a:effectLst/>
        </p:spPr>
        <p:txBody>
          <a:bodyPr lIns="0" tIns="0" rIns="0" bIns="0"/>
          <a:lstStyle/>
          <a:p>
            <a:pPr defTabSz="4176713">
              <a:lnSpc>
                <a:spcPts val="3600"/>
              </a:lnSpc>
            </a:pPr>
            <a:r>
              <a:rPr lang="fi-FI" sz="2600" dirty="0" err="1" smtClean="0"/>
              <a:t>Diagram</a:t>
            </a:r>
            <a:r>
              <a:rPr lang="fi-FI" sz="2600" dirty="0" smtClean="0"/>
              <a:t> of a </a:t>
            </a:r>
            <a:r>
              <a:rPr lang="fi-FI" sz="2600" dirty="0" err="1" smtClean="0"/>
              <a:t>few</a:t>
            </a:r>
            <a:r>
              <a:rPr lang="fi-FI" sz="2600" dirty="0" smtClean="0"/>
              <a:t> </a:t>
            </a:r>
            <a:r>
              <a:rPr lang="fi-FI" sz="2600" dirty="0" err="1" smtClean="0"/>
              <a:t>key</a:t>
            </a:r>
            <a:r>
              <a:rPr lang="fi-FI" sz="2600" dirty="0" smtClean="0"/>
              <a:t> </a:t>
            </a:r>
            <a:r>
              <a:rPr lang="fi-FI" sz="2600" dirty="0" err="1" smtClean="0"/>
              <a:t>arguments</a:t>
            </a:r>
            <a:r>
              <a:rPr lang="fi-FI" sz="2600" dirty="0" smtClean="0"/>
              <a:t> </a:t>
            </a:r>
            <a:r>
              <a:rPr lang="fi-FI" sz="2600" dirty="0" err="1" smtClean="0"/>
              <a:t>related</a:t>
            </a:r>
            <a:r>
              <a:rPr lang="fi-FI" sz="2600" dirty="0" smtClean="0"/>
              <a:t> to the </a:t>
            </a:r>
            <a:r>
              <a:rPr lang="fi-FI" sz="2600" dirty="0" err="1" smtClean="0"/>
              <a:t>use</a:t>
            </a:r>
            <a:r>
              <a:rPr lang="fi-FI" sz="2600" dirty="0" smtClean="0"/>
              <a:t> and </a:t>
            </a:r>
            <a:r>
              <a:rPr lang="fi-FI" sz="2600" dirty="0" err="1" smtClean="0"/>
              <a:t>interpretation</a:t>
            </a:r>
            <a:r>
              <a:rPr lang="fi-FI" sz="2600" dirty="0" smtClean="0"/>
              <a:t> of </a:t>
            </a:r>
            <a:r>
              <a:rPr lang="fi-FI" sz="2600" dirty="0" err="1" smtClean="0"/>
              <a:t>excess</a:t>
            </a:r>
            <a:r>
              <a:rPr lang="fi-FI" sz="2600" dirty="0" smtClean="0"/>
              <a:t> </a:t>
            </a:r>
            <a:r>
              <a:rPr lang="fi-FI" sz="2600" dirty="0" err="1" smtClean="0"/>
              <a:t>fraction</a:t>
            </a:r>
            <a:r>
              <a:rPr lang="fi-FI" sz="2600" dirty="0" smtClean="0"/>
              <a:t> (XF) and </a:t>
            </a:r>
            <a:r>
              <a:rPr lang="fi-FI" sz="2600" dirty="0" err="1" smtClean="0"/>
              <a:t>etiological</a:t>
            </a:r>
            <a:r>
              <a:rPr lang="fi-FI" sz="2600" dirty="0" smtClean="0"/>
              <a:t> </a:t>
            </a:r>
            <a:r>
              <a:rPr lang="fi-FI" sz="2600" dirty="0" err="1" smtClean="0"/>
              <a:t>fraction</a:t>
            </a:r>
            <a:r>
              <a:rPr lang="fi-FI" sz="2600" dirty="0" smtClean="0"/>
              <a:t> (EF). Attack </a:t>
            </a:r>
            <a:r>
              <a:rPr lang="fi-FI" sz="2600" dirty="0" err="1" smtClean="0"/>
              <a:t>invalidates</a:t>
            </a:r>
            <a:r>
              <a:rPr lang="fi-FI" sz="2600" dirty="0" smtClean="0"/>
              <a:t> an </a:t>
            </a:r>
            <a:r>
              <a:rPr lang="fi-FI" sz="2600" dirty="0" err="1" smtClean="0"/>
              <a:t>argument</a:t>
            </a:r>
            <a:r>
              <a:rPr lang="fi-FI" sz="2600" dirty="0" smtClean="0"/>
              <a:t>, </a:t>
            </a:r>
            <a:r>
              <a:rPr lang="fi-FI" sz="2600" dirty="0" err="1" smtClean="0"/>
              <a:t>which</a:t>
            </a:r>
            <a:r>
              <a:rPr lang="fi-FI" sz="2600" dirty="0" smtClean="0"/>
              <a:t> </a:t>
            </a:r>
            <a:r>
              <a:rPr lang="fi-FI" sz="2600" dirty="0" err="1" smtClean="0"/>
              <a:t>then</a:t>
            </a:r>
            <a:r>
              <a:rPr lang="fi-FI" sz="2600" dirty="0" smtClean="0"/>
              <a:t> </a:t>
            </a:r>
            <a:r>
              <a:rPr lang="fi-FI" sz="2600" dirty="0" err="1" smtClean="0"/>
              <a:t>does</a:t>
            </a:r>
            <a:r>
              <a:rPr lang="fi-FI" sz="2600" dirty="0" smtClean="0"/>
              <a:t> </a:t>
            </a:r>
            <a:r>
              <a:rPr lang="fi-FI" sz="2600" dirty="0" err="1" smtClean="0"/>
              <a:t>not</a:t>
            </a:r>
            <a:r>
              <a:rPr lang="fi-FI" sz="2600" dirty="0" smtClean="0"/>
              <a:t> </a:t>
            </a:r>
            <a:r>
              <a:rPr lang="fi-FI" sz="2600" dirty="0" err="1" smtClean="0"/>
              <a:t>affect</a:t>
            </a:r>
            <a:r>
              <a:rPr lang="fi-FI" sz="2600" dirty="0" smtClean="0"/>
              <a:t> the </a:t>
            </a:r>
            <a:r>
              <a:rPr lang="fi-FI" sz="2600" dirty="0" err="1" smtClean="0"/>
              <a:t>outcome</a:t>
            </a:r>
            <a:r>
              <a:rPr lang="fi-FI" sz="2600" dirty="0" smtClean="0"/>
              <a:t>.</a:t>
            </a:r>
            <a:endParaRPr lang="fi-FI" sz="2600" dirty="0"/>
          </a:p>
        </p:txBody>
      </p:sp>
      <p:grpSp>
        <p:nvGrpSpPr>
          <p:cNvPr id="4" name="Group 3"/>
          <p:cNvGrpSpPr/>
          <p:nvPr/>
        </p:nvGrpSpPr>
        <p:grpSpPr>
          <a:xfrm>
            <a:off x="1736004" y="36315648"/>
            <a:ext cx="4105275" cy="2447926"/>
            <a:chOff x="10818813" y="36382324"/>
            <a:chExt cx="4105275" cy="2447926"/>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92509" y="36382324"/>
              <a:ext cx="1631579" cy="24236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3024" name="Rectangle 16"/>
            <p:cNvSpPr>
              <a:spLocks noChangeArrowheads="1"/>
            </p:cNvSpPr>
            <p:nvPr/>
          </p:nvSpPr>
          <p:spPr bwMode="auto">
            <a:xfrm>
              <a:off x="10818813" y="36382325"/>
              <a:ext cx="4105275" cy="2447925"/>
            </a:xfrm>
            <a:prstGeom prst="rect">
              <a:avLst/>
            </a:prstGeom>
            <a:noFill/>
            <a:ln w="9525">
              <a:noFill/>
              <a:miter lim="800000"/>
              <a:headEnd/>
              <a:tailEnd/>
            </a:ln>
            <a:effectLst/>
          </p:spPr>
          <p:txBody>
            <a:bodyPr anchor="ctr"/>
            <a:lstStyle/>
            <a:p>
              <a:r>
                <a:rPr lang="fi-FI" sz="2800" dirty="0">
                  <a:solidFill>
                    <a:srgbClr val="006FB9"/>
                  </a:solidFill>
                </a:rPr>
                <a:t>VALTIONEUVOSTON</a:t>
              </a:r>
            </a:p>
            <a:p>
              <a:r>
                <a:rPr lang="fi-FI" sz="2800" dirty="0">
                  <a:solidFill>
                    <a:srgbClr val="006FB9"/>
                  </a:solidFill>
                </a:rPr>
                <a:t>SELVITYS- JA TUTKIMUSTOIMINTA</a:t>
              </a:r>
            </a:p>
            <a:p>
              <a:r>
                <a:rPr lang="fi-FI" sz="2800" dirty="0" err="1">
                  <a:solidFill>
                    <a:srgbClr val="006FB9"/>
                  </a:solidFill>
                </a:rPr>
                <a:t>www.tietokayttoon.fi</a:t>
              </a:r>
              <a:r>
                <a:rPr lang="fi-FI" sz="2800" dirty="0">
                  <a:solidFill>
                    <a:srgbClr val="006FB9"/>
                  </a:solidFill>
                </a:rPr>
                <a:t>.</a:t>
              </a:r>
            </a:p>
          </p:txBody>
        </p:sp>
      </p:grpSp>
      <p:sp>
        <p:nvSpPr>
          <p:cNvPr id="43034" name="Line 26"/>
          <p:cNvSpPr>
            <a:spLocks noChangeShapeType="1"/>
          </p:cNvSpPr>
          <p:nvPr/>
        </p:nvSpPr>
        <p:spPr bwMode="auto">
          <a:xfrm>
            <a:off x="1746250" y="35806063"/>
            <a:ext cx="26787475" cy="0"/>
          </a:xfrm>
          <a:prstGeom prst="line">
            <a:avLst/>
          </a:prstGeom>
          <a:noFill/>
          <a:ln w="38100" cap="rnd">
            <a:solidFill>
              <a:schemeClr val="accent1"/>
            </a:solidFill>
            <a:prstDash val="sysDot"/>
            <a:round/>
            <a:headEnd/>
            <a:tailEnd/>
          </a:ln>
          <a:effectLst/>
        </p:spPr>
        <p:txBody>
          <a:bodyPr/>
          <a:lstStyle/>
          <a:p>
            <a:endParaRPr lang="fi-FI"/>
          </a:p>
        </p:txBody>
      </p:sp>
      <p:sp>
        <p:nvSpPr>
          <p:cNvPr id="43036" name="Rectangle 28"/>
          <p:cNvSpPr>
            <a:spLocks noGrp="1" noChangeArrowheads="1"/>
          </p:cNvSpPr>
          <p:nvPr>
            <p:ph type="title"/>
          </p:nvPr>
        </p:nvSpPr>
        <p:spPr>
          <a:xfrm>
            <a:off x="449263" y="2105024"/>
            <a:ext cx="29381450" cy="5584763"/>
          </a:xfrm>
          <a:ln/>
        </p:spPr>
        <p:txBody>
          <a:bodyPr/>
          <a:lstStyle/>
          <a:p>
            <a:r>
              <a:rPr lang="en-US" dirty="0"/>
              <a:t>Discussion rules as a method to resolve scientific </a:t>
            </a:r>
            <a:r>
              <a:rPr lang="en-US" dirty="0" smtClean="0"/>
              <a:t>disputes: </a:t>
            </a:r>
            <a:br>
              <a:rPr lang="en-US" dirty="0" smtClean="0"/>
            </a:br>
            <a:r>
              <a:rPr lang="en-US" dirty="0" smtClean="0"/>
              <a:t>Case attributable risk of air pollution</a:t>
            </a:r>
            <a:endParaRPr lang="fi-FI" dirty="0"/>
          </a:p>
        </p:txBody>
      </p:sp>
      <p:sp>
        <p:nvSpPr>
          <p:cNvPr id="19" name="Alatunnisteen paikkamerkki 2"/>
          <p:cNvSpPr txBox="1">
            <a:spLocks/>
          </p:cNvSpPr>
          <p:nvPr/>
        </p:nvSpPr>
        <p:spPr bwMode="auto">
          <a:xfrm>
            <a:off x="1286637" y="6915392"/>
            <a:ext cx="27723850" cy="7635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sv-FI" sz="4600" dirty="0" smtClean="0">
                <a:solidFill>
                  <a:schemeClr val="bg1"/>
                </a:solidFill>
              </a:rPr>
              <a:t>ISEE, 1-4 September 2016, </a:t>
            </a:r>
            <a:r>
              <a:rPr lang="sv-FI" sz="4600" dirty="0" err="1" smtClean="0">
                <a:solidFill>
                  <a:schemeClr val="bg1"/>
                </a:solidFill>
              </a:rPr>
              <a:t>Rome</a:t>
            </a:r>
            <a:r>
              <a:rPr lang="sv-FI" sz="4600" dirty="0" smtClean="0">
                <a:solidFill>
                  <a:schemeClr val="bg1"/>
                </a:solidFill>
              </a:rPr>
              <a:t>, </a:t>
            </a:r>
            <a:r>
              <a:rPr lang="sv-FI" sz="4600" dirty="0" err="1" smtClean="0">
                <a:solidFill>
                  <a:schemeClr val="bg1"/>
                </a:solidFill>
              </a:rPr>
              <a:t>Italy</a:t>
            </a:r>
            <a:endParaRPr kumimoji="0" lang="fi-FI" sz="4600" b="0" i="0" u="none" strike="noStrike" kern="1200" cap="none" spc="0" normalizeH="0" baseline="0" noProof="0" dirty="0" smtClean="0">
              <a:ln>
                <a:noFill/>
              </a:ln>
              <a:solidFill>
                <a:schemeClr val="bg1"/>
              </a:solidFill>
              <a:effectLst/>
              <a:uLnTx/>
              <a:uFillTx/>
              <a:latin typeface="Arial" charset="0"/>
              <a:ea typeface="+mn-ea"/>
              <a:cs typeface="+mn-cs"/>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11621" y="37091034"/>
            <a:ext cx="7656856" cy="1421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18987" y="36382324"/>
            <a:ext cx="3124200" cy="2381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2" name="Table 1"/>
          <p:cNvGraphicFramePr>
            <a:graphicFrameLocks noGrp="1"/>
          </p:cNvGraphicFramePr>
          <p:nvPr>
            <p:extLst>
              <p:ext uri="{D42A27DB-BD31-4B8C-83A1-F6EECF244321}">
                <p14:modId xmlns:p14="http://schemas.microsoft.com/office/powerpoint/2010/main" val="2963032087"/>
              </p:ext>
            </p:extLst>
          </p:nvPr>
        </p:nvGraphicFramePr>
        <p:xfrm>
          <a:off x="1545418" y="30045026"/>
          <a:ext cx="17914158" cy="5814060"/>
        </p:xfrm>
        <a:graphic>
          <a:graphicData uri="http://schemas.openxmlformats.org/drawingml/2006/table">
            <a:tbl>
              <a:tblPr/>
              <a:tblGrid>
                <a:gridCol w="6829129"/>
                <a:gridCol w="6260382"/>
                <a:gridCol w="4824647"/>
              </a:tblGrid>
              <a:tr h="392461">
                <a:tc gridSpan="3">
                  <a:txBody>
                    <a:bodyPr/>
                    <a:lstStyle/>
                    <a:p>
                      <a:r>
                        <a:rPr lang="en-US" sz="2400" b="1" dirty="0" smtClean="0"/>
                        <a:t>Rules used in organizing scientific information in a collaborative workspace. </a:t>
                      </a:r>
                      <a:endParaRPr lang="en-US" sz="2400" b="1" dirty="0"/>
                    </a:p>
                  </a:txBody>
                  <a:tcPr marL="28575" marR="28575" marT="28575" marB="28575" anchor="ctr">
                    <a:solidFill>
                      <a:schemeClr val="accent1">
                        <a:lumMod val="20000"/>
                        <a:lumOff val="80000"/>
                      </a:schemeClr>
                    </a:solidFill>
                  </a:tcPr>
                </a:tc>
                <a:tc hMerge="1">
                  <a:txBody>
                    <a:bodyPr/>
                    <a:lstStyle/>
                    <a:p>
                      <a:endParaRPr lang="en-US" dirty="0"/>
                    </a:p>
                  </a:txBody>
                  <a:tcPr marL="28575" marR="28575" marT="28575" marB="28575" anchor="ctr">
                    <a:solidFill>
                      <a:srgbClr val="F9F9F9"/>
                    </a:solidFill>
                  </a:tcPr>
                </a:tc>
                <a:tc hMerge="1">
                  <a:txBody>
                    <a:bodyPr/>
                    <a:lstStyle/>
                    <a:p>
                      <a:endParaRPr lang="en-US" dirty="0"/>
                    </a:p>
                  </a:txBody>
                  <a:tcPr marL="28575" marR="28575" marT="28575" marB="28575" anchor="ctr">
                    <a:solidFill>
                      <a:srgbClr val="F9F9F9"/>
                    </a:solidFill>
                  </a:tcPr>
                </a:tc>
              </a:tr>
              <a:tr h="5368577">
                <a:tc>
                  <a:txBody>
                    <a:bodyPr/>
                    <a:lstStyle/>
                    <a:p>
                      <a:pPr>
                        <a:buFont typeface="Arial"/>
                        <a:buNone/>
                      </a:pPr>
                      <a:r>
                        <a:rPr lang="en-US" sz="1400" b="1" dirty="0"/>
                        <a:t>Shared understanding </a:t>
                      </a:r>
                      <a:r>
                        <a:rPr lang="en-US" sz="1400" dirty="0"/>
                        <a:t>An important objective is to produce shared </a:t>
                      </a:r>
                      <a:r>
                        <a:rPr lang="en-US" sz="1400" dirty="0" err="1"/>
                        <a:t>understangins</a:t>
                      </a:r>
                      <a:r>
                        <a:rPr lang="en-US" sz="1400" dirty="0"/>
                        <a:t> among participants. It is a situation, where participants' views have been described thoroughly enough to know which facts, opinions, and values relate to the topic at hand; and where there are agreements and where disagreements and why.</a:t>
                      </a:r>
                      <a:r>
                        <a:rPr lang="en-US" sz="1400" baseline="30000" dirty="0">
                          <a:hlinkClick r:id="rId5"/>
                        </a:rPr>
                        <a:t>[1]</a:t>
                      </a:r>
                      <a:r>
                        <a:rPr lang="en-US" sz="1400" dirty="0"/>
                        <a:t> </a:t>
                      </a:r>
                      <a:endParaRPr lang="en-US" sz="1400" dirty="0" smtClean="0"/>
                    </a:p>
                    <a:p>
                      <a:pPr>
                        <a:buFont typeface="Arial"/>
                        <a:buNone/>
                      </a:pPr>
                      <a:r>
                        <a:rPr lang="en-US" sz="1400" b="1" dirty="0" smtClean="0"/>
                        <a:t>Openness</a:t>
                      </a:r>
                      <a:r>
                        <a:rPr lang="en-US" sz="1400" dirty="0" smtClean="0"/>
                        <a:t> </a:t>
                      </a:r>
                      <a:r>
                        <a:rPr lang="en-US" sz="1400" dirty="0"/>
                        <a:t>All information about the topic is available all the time.</a:t>
                      </a:r>
                      <a:r>
                        <a:rPr lang="en-US" sz="1400" baseline="30000" dirty="0">
                          <a:hlinkClick r:id="rId6"/>
                        </a:rPr>
                        <a:t>[2]</a:t>
                      </a:r>
                      <a:r>
                        <a:rPr lang="en-US" sz="1400" dirty="0"/>
                        <a:t> Anyone can participate in the work at any time and affect the outcome.</a:t>
                      </a:r>
                      <a:r>
                        <a:rPr lang="en-US" sz="1400" baseline="30000" dirty="0">
                          <a:hlinkClick r:id="rId7"/>
                        </a:rPr>
                        <a:t>[3]</a:t>
                      </a:r>
                      <a:r>
                        <a:rPr lang="en-US" sz="1400" dirty="0"/>
                        <a:t> Only the content and quality of contributions matter, not e.g. prestige of participants</a:t>
                      </a:r>
                      <a:r>
                        <a:rPr lang="en-US" sz="1400" dirty="0" smtClean="0"/>
                        <a:t>.</a:t>
                      </a:r>
                    </a:p>
                    <a:p>
                      <a:pPr>
                        <a:buFont typeface="Arial"/>
                        <a:buNone/>
                      </a:pPr>
                      <a:r>
                        <a:rPr lang="en-US" sz="1400" b="1" dirty="0" smtClean="0"/>
                        <a:t> </a:t>
                      </a:r>
                      <a:r>
                        <a:rPr lang="en-US" sz="1400" b="1" dirty="0"/>
                        <a:t>Shared information objects</a:t>
                      </a:r>
                      <a:r>
                        <a:rPr lang="en-US" sz="1400" dirty="0"/>
                        <a:t> All information is shared using a systematic structure and a common workspace where all participants can work. Also edits to the information are done in the workspace to maintain a master copy and reduce a need for duplicate versions.</a:t>
                      </a:r>
                      <a:r>
                        <a:rPr lang="en-US" sz="1400" baseline="30000" dirty="0">
                          <a:hlinkClick r:id="rId8"/>
                        </a:rPr>
                        <a:t>[4]</a:t>
                      </a:r>
                      <a:r>
                        <a:rPr lang="en-US" sz="1400" baseline="30000" dirty="0">
                          <a:hlinkClick r:id="rId9"/>
                        </a:rPr>
                        <a:t>[5]</a:t>
                      </a:r>
                      <a:r>
                        <a:rPr lang="en-US" sz="1400" dirty="0"/>
                        <a:t> </a:t>
                      </a:r>
                      <a:endParaRPr lang="en-US" sz="1400" dirty="0" smtClean="0"/>
                    </a:p>
                    <a:p>
                      <a:pPr>
                        <a:buFont typeface="Arial"/>
                        <a:buChar char="•"/>
                      </a:pPr>
                      <a:r>
                        <a:rPr lang="en-US" sz="1400" dirty="0" smtClean="0"/>
                        <a:t>The </a:t>
                      </a:r>
                      <a:r>
                        <a:rPr lang="en-US" sz="1400" dirty="0"/>
                        <a:t>structure of objects has three parts: question, answer and rationale. </a:t>
                      </a:r>
                      <a:r>
                        <a:rPr lang="en-US" sz="1400" dirty="0" smtClean="0"/>
                        <a:t>1) Objectives </a:t>
                      </a:r>
                      <a:r>
                        <a:rPr lang="en-US" sz="1400" dirty="0"/>
                        <a:t>determine the information needs, which are then used to formulate </a:t>
                      </a:r>
                      <a:r>
                        <a:rPr lang="en-US" sz="1400" b="1" dirty="0"/>
                        <a:t>research questions</a:t>
                      </a:r>
                      <a:r>
                        <a:rPr lang="en-US" sz="1400" dirty="0"/>
                        <a:t> to be answered. </a:t>
                      </a:r>
                      <a:r>
                        <a:rPr lang="en-US" sz="1400" dirty="0" smtClean="0"/>
                        <a:t>2) The </a:t>
                      </a:r>
                      <a:r>
                        <a:rPr lang="en-US" sz="1400" dirty="0"/>
                        <a:t>work is collaboration aiming to </a:t>
                      </a:r>
                      <a:r>
                        <a:rPr lang="en-US" sz="1400" b="1" dirty="0"/>
                        <a:t>answer</a:t>
                      </a:r>
                      <a:r>
                        <a:rPr lang="en-US" sz="1400" dirty="0"/>
                        <a:t> these questions in a way that holds against critique. </a:t>
                      </a:r>
                      <a:r>
                        <a:rPr lang="en-US" sz="1400" dirty="0" smtClean="0"/>
                        <a:t>3) </a:t>
                      </a:r>
                      <a:r>
                        <a:rPr lang="en-US" sz="1400" b="1" dirty="0" smtClean="0"/>
                        <a:t>Rationale</a:t>
                      </a:r>
                      <a:r>
                        <a:rPr lang="en-US" sz="1400" dirty="0" smtClean="0"/>
                        <a:t> </a:t>
                      </a:r>
                      <a:r>
                        <a:rPr lang="en-US" sz="1400" dirty="0"/>
                        <a:t>contains all information (e.g. data, analyses, and discussions) that is needed to convince a critical rational observer. </a:t>
                      </a:r>
                    </a:p>
                    <a:p>
                      <a:pPr>
                        <a:buFont typeface="Arial"/>
                        <a:buChar char="•"/>
                      </a:pPr>
                      <a:r>
                        <a:rPr lang="en-US" sz="1400" dirty="0"/>
                        <a:t>The information system consists of items and their relations. Items are typically knowledge crystals. There are a limited number of relations, and they are used as properties in an RDF semantic database.</a:t>
                      </a:r>
                      <a:r>
                        <a:rPr lang="en-US" sz="1400" baseline="30000" dirty="0">
                          <a:hlinkClick r:id="rId10"/>
                        </a:rPr>
                        <a:t>[6]</a:t>
                      </a:r>
                      <a:r>
                        <a:rPr lang="en-US" sz="1400" dirty="0"/>
                        <a:t> </a:t>
                      </a:r>
                    </a:p>
                    <a:p>
                      <a:pPr>
                        <a:buFont typeface="Arial"/>
                        <a:buChar char="•"/>
                      </a:pPr>
                      <a:r>
                        <a:rPr lang="en-US" sz="1400" dirty="0"/>
                        <a:t>Linux </a:t>
                      </a:r>
                      <a:r>
                        <a:rPr lang="en-US" sz="1400" dirty="0" smtClean="0"/>
                        <a:t>approach: Anyone can participate in developing </a:t>
                      </a:r>
                      <a:r>
                        <a:rPr lang="en-US" sz="1400" dirty="0" err="1" smtClean="0"/>
                        <a:t>developing</a:t>
                      </a:r>
                      <a:r>
                        <a:rPr lang="en-US" sz="1400" dirty="0" smtClean="0"/>
                        <a:t> information (just like code for Linux) using any tools. </a:t>
                      </a:r>
                      <a:r>
                        <a:rPr lang="en-US" sz="1400" dirty="0"/>
                        <a:t>However, the closer to the mainline we come, the stricter </a:t>
                      </a:r>
                      <a:r>
                        <a:rPr lang="en-US" sz="1400" dirty="0" smtClean="0"/>
                        <a:t>rules </a:t>
                      </a:r>
                      <a:r>
                        <a:rPr lang="en-US" sz="1400" dirty="0"/>
                        <a:t>will be implemented. </a:t>
                      </a:r>
                    </a:p>
                  </a:txBody>
                  <a:tcPr marL="28575" marR="28575" marT="28575" marB="28575"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B w="9525" cap="flat" cmpd="sng" algn="ctr">
                      <a:solidFill>
                        <a:srgbClr val="AAAAAA"/>
                      </a:solidFill>
                      <a:prstDash val="solid"/>
                      <a:round/>
                      <a:headEnd type="none" w="med" len="med"/>
                      <a:tailEnd type="none" w="med" len="med"/>
                    </a:lnB>
                    <a:solidFill>
                      <a:schemeClr val="accent1">
                        <a:lumMod val="20000"/>
                        <a:lumOff val="80000"/>
                      </a:schemeClr>
                    </a:solidFill>
                  </a:tcPr>
                </a:tc>
                <a:tc>
                  <a:txBody>
                    <a:bodyPr/>
                    <a:lstStyle/>
                    <a:p>
                      <a:pPr>
                        <a:buFont typeface="Arial"/>
                        <a:buNone/>
                      </a:pPr>
                      <a:r>
                        <a:rPr lang="en-US" sz="1400" b="1" dirty="0" smtClean="0"/>
                        <a:t>Critique</a:t>
                      </a:r>
                      <a:r>
                        <a:rPr lang="en-US" sz="1400" dirty="0" smtClean="0"/>
                        <a:t> All information presented can be </a:t>
                      </a:r>
                      <a:r>
                        <a:rPr lang="en-US" sz="1400" dirty="0" err="1" smtClean="0"/>
                        <a:t>criticised</a:t>
                      </a:r>
                      <a:r>
                        <a:rPr lang="en-US" sz="1400" dirty="0" smtClean="0"/>
                        <a:t> on scientific grounds. The aim is to reject ideas and hypotheses that do not hold against critique</a:t>
                      </a:r>
                      <a:r>
                        <a:rPr lang="en-US" sz="1400" baseline="30000" dirty="0" smtClean="0">
                          <a:hlinkClick r:id="rId6"/>
                        </a:rPr>
                        <a:t>[2]</a:t>
                      </a:r>
                      <a:r>
                        <a:rPr lang="en-US" sz="1400" dirty="0" smtClean="0"/>
                        <a:t>. In complex topics, critique is </a:t>
                      </a:r>
                      <a:r>
                        <a:rPr lang="en-US" sz="1400" dirty="0" err="1" smtClean="0"/>
                        <a:t>organised</a:t>
                      </a:r>
                      <a:r>
                        <a:rPr lang="en-US" sz="1400" dirty="0" smtClean="0"/>
                        <a:t> into a hierarchical argumentation structure following these rules.</a:t>
                      </a:r>
                      <a:r>
                        <a:rPr lang="en-US" sz="1400" baseline="30000" dirty="0" smtClean="0">
                          <a:hlinkClick r:id="rId11"/>
                        </a:rPr>
                        <a:t>[7]</a:t>
                      </a:r>
                      <a:r>
                        <a:rPr lang="en-US" sz="1400" dirty="0" smtClean="0"/>
                        <a:t> The purpose of argumentation is not to replicate all discussion that went on but describe the logic of arguments. Similar approach is used in Linux development when code improvement patches are described.</a:t>
                      </a:r>
                      <a:r>
                        <a:rPr lang="en-US" sz="1400" baseline="30000" dirty="0" smtClean="0">
                          <a:hlinkClick r:id="rId12"/>
                        </a:rPr>
                        <a:t>[8]</a:t>
                      </a:r>
                      <a:r>
                        <a:rPr lang="en-US" sz="1400" dirty="0" smtClean="0"/>
                        <a:t> A statement or a set of exclusive statements is identified. </a:t>
                      </a:r>
                    </a:p>
                    <a:p>
                      <a:pPr>
                        <a:buFont typeface="Arial"/>
                        <a:buChar char="•"/>
                      </a:pPr>
                      <a:r>
                        <a:rPr lang="en-US" sz="1400" dirty="0" smtClean="0"/>
                        <a:t>A statement can be attacked or defended with an argument. Also other arguments can be attacked and defended in a hierarchical manner. </a:t>
                      </a:r>
                    </a:p>
                    <a:p>
                      <a:pPr>
                        <a:buFont typeface="Arial"/>
                        <a:buChar char="•"/>
                      </a:pPr>
                      <a:r>
                        <a:rPr lang="en-US" sz="1400" dirty="0" smtClean="0"/>
                        <a:t>Attacks can only be made based on relevance or accordance with observations of the attacked argument. </a:t>
                      </a:r>
                    </a:p>
                    <a:p>
                      <a:pPr>
                        <a:buFont typeface="Arial"/>
                        <a:buChar char="•"/>
                      </a:pPr>
                      <a:r>
                        <a:rPr lang="en-US" sz="1400" dirty="0" smtClean="0"/>
                        <a:t>If successfully attacked, the argument becomes invalid and does not affect the resolution of the argumentation. However, the argument is kept visible in the structure to prevent repetition of the same mistake. </a:t>
                      </a:r>
                    </a:p>
                    <a:p>
                      <a:pPr>
                        <a:buFont typeface="Arial"/>
                        <a:buChar char="•"/>
                      </a:pPr>
                      <a:r>
                        <a:rPr lang="en-US" sz="1400" dirty="0" smtClean="0"/>
                        <a:t>The resolution of the structured argumentation is a synthesis of all valid statements. </a:t>
                      </a:r>
                    </a:p>
                    <a:p>
                      <a:r>
                        <a:rPr lang="en-US" sz="1400" b="1" dirty="0" smtClean="0"/>
                        <a:t>Knowledge crystal</a:t>
                      </a:r>
                      <a:r>
                        <a:rPr lang="en-US" sz="1400" dirty="0" smtClean="0"/>
                        <a:t> An objective is to produce knowledge crystals from the information. They are information objects that follow the rules mentioned above and aims at shared understanding about a topic.</a:t>
                      </a:r>
                      <a:r>
                        <a:rPr lang="en-US" sz="1400" baseline="30000" dirty="0" smtClean="0">
                          <a:hlinkClick r:id="rId5"/>
                        </a:rPr>
                        <a:t>[1]</a:t>
                      </a:r>
                      <a:r>
                        <a:rPr lang="en-US" sz="1400" dirty="0" smtClean="0"/>
                        <a:t> </a:t>
                      </a:r>
                      <a:r>
                        <a:rPr lang="en-US" sz="1400" b="1" dirty="0" smtClean="0"/>
                        <a:t>Intentionality</a:t>
                      </a:r>
                      <a:r>
                        <a:rPr lang="en-US" sz="1400" dirty="0" smtClean="0"/>
                        <a:t> The problem owner of the information object explicates their objectives related to the object. Often the objective is simply to answer a research question, but in many practical situations the information is needed to support a particular decision in the form of an assessment. Context may affect information needs.</a:t>
                      </a:r>
                      <a:r>
                        <a:rPr lang="en-US" sz="1400" baseline="30000" dirty="0" smtClean="0">
                          <a:hlinkClick r:id="rId9"/>
                        </a:rPr>
                        <a:t>[5]</a:t>
                      </a:r>
                      <a:endParaRPr lang="en-US" sz="1400" dirty="0" smtClean="0"/>
                    </a:p>
                    <a:p>
                      <a:endParaRPr lang="en-US" sz="1400" dirty="0"/>
                    </a:p>
                  </a:txBody>
                  <a:tcPr marL="28575" marR="28575" marT="28575" marB="28575"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B w="9525" cap="flat" cmpd="sng" algn="ctr">
                      <a:solidFill>
                        <a:srgbClr val="AAAAAA"/>
                      </a:solidFill>
                      <a:prstDash val="solid"/>
                      <a:round/>
                      <a:headEnd type="none" w="med" len="med"/>
                      <a:tailEnd type="none" w="med" len="med"/>
                    </a:lnB>
                    <a:solidFill>
                      <a:schemeClr val="accent1">
                        <a:lumMod val="20000"/>
                        <a:lumOff val="80000"/>
                      </a:schemeClr>
                    </a:solidFill>
                  </a:tcPr>
                </a:tc>
                <a:tc>
                  <a:txBody>
                    <a:bodyPr/>
                    <a:lstStyle/>
                    <a:p>
                      <a:r>
                        <a:rPr lang="en-US" sz="1400" b="1" dirty="0" smtClean="0"/>
                        <a:t>Causality</a:t>
                      </a:r>
                      <a:r>
                        <a:rPr lang="en-US" sz="1400" dirty="0" smtClean="0"/>
                        <a:t> The focus is on understanding and describing causal relations between the issues related to the topic.</a:t>
                      </a:r>
                      <a:r>
                        <a:rPr lang="en-US" sz="1400" baseline="30000" dirty="0" smtClean="0">
                          <a:hlinkClick r:id="rId9"/>
                        </a:rPr>
                        <a:t>[5]</a:t>
                      </a:r>
                      <a:r>
                        <a:rPr lang="en-US" sz="1400" dirty="0" smtClean="0"/>
                        <a:t> </a:t>
                      </a:r>
                    </a:p>
                    <a:p>
                      <a:r>
                        <a:rPr lang="en-US" sz="1400" b="1" dirty="0" smtClean="0"/>
                        <a:t>Reuse</a:t>
                      </a:r>
                      <a:r>
                        <a:rPr lang="en-US" sz="1400" dirty="0" smtClean="0"/>
                        <a:t> All information is produced in a way that can easily be used for other purposes by other people. For example, some file formats or copyright licenses hinder reuse.</a:t>
                      </a:r>
                      <a:r>
                        <a:rPr lang="en-US" sz="1400" baseline="30000" dirty="0" smtClean="0">
                          <a:hlinkClick r:id="rId9"/>
                        </a:rPr>
                        <a:t>[5]</a:t>
                      </a:r>
                      <a:r>
                        <a:rPr lang="en-US" sz="1400" dirty="0" smtClean="0"/>
                        <a:t> </a:t>
                      </a:r>
                    </a:p>
                    <a:p>
                      <a:r>
                        <a:rPr lang="en-US" sz="1400" b="1" dirty="0" smtClean="0"/>
                        <a:t>Co-creation skills and facilitation</a:t>
                      </a:r>
                      <a:r>
                        <a:rPr lang="en-US" sz="1400" dirty="0" smtClean="0"/>
                        <a:t> The problem owner invites enough people with expertise on both substance and co-creation to produce high-quality information in a high-quality format.</a:t>
                      </a:r>
                      <a:r>
                        <a:rPr lang="en-US" sz="1400" baseline="30000" dirty="0" smtClean="0">
                          <a:hlinkClick r:id="rId9"/>
                        </a:rPr>
                        <a:t>[5]</a:t>
                      </a:r>
                      <a:r>
                        <a:rPr lang="en-US" sz="1400" dirty="0" smtClean="0"/>
                        <a:t> </a:t>
                      </a:r>
                    </a:p>
                    <a:p>
                      <a:r>
                        <a:rPr lang="en-US" sz="1400" b="1" dirty="0" smtClean="0"/>
                        <a:t>Evaluation and managemen</a:t>
                      </a:r>
                      <a:r>
                        <a:rPr lang="en-US" sz="1400" dirty="0" smtClean="0"/>
                        <a:t>t Participants describe the progress of the work continually and clearly. The problem owner evaluates the situation against explicit objectives and manages the work with further guidance.</a:t>
                      </a:r>
                      <a:r>
                        <a:rPr lang="en-US" sz="1400" baseline="30000" dirty="0" smtClean="0">
                          <a:hlinkClick r:id="rId9"/>
                        </a:rPr>
                        <a:t>[5]</a:t>
                      </a:r>
                      <a:r>
                        <a:rPr lang="en-US" sz="1400" dirty="0" smtClean="0"/>
                        <a:t> </a:t>
                      </a:r>
                    </a:p>
                    <a:p>
                      <a:r>
                        <a:rPr lang="en-US" sz="1400" b="1" dirty="0" smtClean="0"/>
                        <a:t>Grouping</a:t>
                      </a:r>
                      <a:r>
                        <a:rPr lang="en-US" sz="1400" dirty="0" smtClean="0"/>
                        <a:t> During the work problem owner makes sure that the participants feel a part of such a group who cares about the participants' contribution and whose work has societal importance.</a:t>
                      </a:r>
                      <a:r>
                        <a:rPr lang="en-US" sz="1400" baseline="30000" dirty="0" smtClean="0">
                          <a:hlinkClick r:id="rId13"/>
                        </a:rPr>
                        <a:t>[9]</a:t>
                      </a:r>
                      <a:r>
                        <a:rPr lang="en-US" sz="1400" dirty="0" smtClean="0"/>
                        <a:t> </a:t>
                      </a:r>
                    </a:p>
                    <a:p>
                      <a:r>
                        <a:rPr lang="en-US" sz="1400" b="1" dirty="0" smtClean="0"/>
                        <a:t>Respect</a:t>
                      </a:r>
                      <a:r>
                        <a:rPr lang="en-US" sz="1400" dirty="0" smtClean="0"/>
                        <a:t> Problem owner gives public respect to participants based on the importance of their contributions. Contributions are evaluated by crowdsourcing.</a:t>
                      </a:r>
                      <a:r>
                        <a:rPr lang="en-US" sz="1400" baseline="30000" dirty="0" smtClean="0">
                          <a:hlinkClick r:id="rId13"/>
                        </a:rPr>
                        <a:t>[9]</a:t>
                      </a:r>
                      <a:r>
                        <a:rPr lang="en-US" sz="1400" dirty="0" smtClean="0"/>
                        <a:t> </a:t>
                      </a:r>
                    </a:p>
                    <a:p>
                      <a:endParaRPr lang="en-US" sz="1400" dirty="0"/>
                    </a:p>
                  </a:txBody>
                  <a:tcPr marL="28575" marR="28575" marT="28575" marB="28575"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B w="9525" cap="flat" cmpd="sng" algn="ctr">
                      <a:solidFill>
                        <a:srgbClr val="AAAAAA"/>
                      </a:solidFill>
                      <a:prstDash val="solid"/>
                      <a:round/>
                      <a:headEnd type="none" w="med" len="med"/>
                      <a:tailEnd type="none" w="med" len="med"/>
                    </a:lnB>
                    <a:solidFill>
                      <a:schemeClr val="accent1">
                        <a:lumMod val="20000"/>
                        <a:lumOff val="80000"/>
                      </a:schemeClr>
                    </a:solidFill>
                  </a:tcPr>
                </a:tc>
              </a:tr>
            </a:tbl>
          </a:graphicData>
        </a:graphic>
      </p:graphicFrame>
      <p:sp>
        <p:nvSpPr>
          <p:cNvPr id="3" name="Rectangle 5"/>
          <p:cNvSpPr>
            <a:spLocks noChangeArrowheads="1"/>
          </p:cNvSpPr>
          <p:nvPr/>
        </p:nvSpPr>
        <p:spPr bwMode="auto">
          <a:xfrm>
            <a:off x="1746250" y="18854738"/>
            <a:ext cx="30279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i-FI" altLang="fi-FI" sz="3400" b="1"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smtClean="0">
              <a:ln>
                <a:noFill/>
              </a:ln>
              <a:solidFill>
                <a:schemeClr val="tx1"/>
              </a:solidFill>
              <a:effectLst/>
              <a:latin typeface="Arial" charset="0"/>
              <a:cs typeface="Arial" charset="0"/>
            </a:endParaRPr>
          </a:p>
        </p:txBody>
      </p:sp>
      <p:sp>
        <p:nvSpPr>
          <p:cNvPr id="27" name="Text Box 10"/>
          <p:cNvSpPr txBox="1">
            <a:spLocks noChangeArrowheads="1"/>
          </p:cNvSpPr>
          <p:nvPr/>
        </p:nvSpPr>
        <p:spPr bwMode="auto">
          <a:xfrm>
            <a:off x="20337866" y="9484714"/>
            <a:ext cx="8640762" cy="10297318"/>
          </a:xfrm>
          <a:prstGeom prst="rect">
            <a:avLst/>
          </a:prstGeom>
          <a:noFill/>
          <a:ln w="9525">
            <a:noFill/>
            <a:miter lim="800000"/>
            <a:headEnd/>
            <a:tailEnd/>
          </a:ln>
          <a:effectLst/>
        </p:spPr>
        <p:txBody>
          <a:bodyPr lIns="0" tIns="0" rIns="0" bIns="0"/>
          <a:lstStyle/>
          <a:p>
            <a:pPr defTabSz="4176713">
              <a:lnSpc>
                <a:spcPts val="4600"/>
              </a:lnSpc>
            </a:pPr>
            <a:r>
              <a:rPr lang="fi-FI" b="1" dirty="0" err="1" smtClean="0">
                <a:solidFill>
                  <a:schemeClr val="accent1"/>
                </a:solidFill>
              </a:rPr>
              <a:t>Conclusions</a:t>
            </a:r>
            <a:endParaRPr lang="fi-FI" b="1" dirty="0">
              <a:solidFill>
                <a:schemeClr val="accent1"/>
              </a:solidFill>
            </a:endParaRPr>
          </a:p>
          <a:p>
            <a:pPr defTabSz="4176713">
              <a:lnSpc>
                <a:spcPts val="4600"/>
              </a:lnSpc>
            </a:pPr>
            <a:endParaRPr lang="fi-FI" dirty="0">
              <a:solidFill>
                <a:schemeClr val="accent1"/>
              </a:solidFill>
            </a:endParaRPr>
          </a:p>
          <a:p>
            <a:pPr defTabSz="4176713">
              <a:lnSpc>
                <a:spcPts val="4600"/>
              </a:lnSpc>
            </a:pPr>
            <a:r>
              <a:rPr lang="en-US" dirty="0"/>
              <a:t>Disputes about even heated and controversial topics can be clarified, understood or even resolved by using a set of rules for participation and information synthesis. </a:t>
            </a:r>
            <a:r>
              <a:rPr lang="en-US" dirty="0" smtClean="0"/>
              <a:t>Such systematic description of participants’ views is called </a:t>
            </a:r>
            <a:r>
              <a:rPr lang="en-US" b="1" dirty="0" smtClean="0"/>
              <a:t>shared understanding</a:t>
            </a:r>
            <a:r>
              <a:rPr lang="en-US" dirty="0" smtClean="0"/>
              <a:t>, and it seems a useful concept in communicating such processes.</a:t>
            </a:r>
          </a:p>
          <a:p>
            <a:pPr defTabSz="4176713">
              <a:lnSpc>
                <a:spcPts val="4600"/>
              </a:lnSpc>
            </a:pPr>
            <a:endParaRPr lang="en-US" dirty="0"/>
          </a:p>
          <a:p>
            <a:pPr defTabSz="4176713">
              <a:lnSpc>
                <a:spcPts val="4600"/>
              </a:lnSpc>
            </a:pPr>
            <a:r>
              <a:rPr lang="en-US" dirty="0" smtClean="0"/>
              <a:t>The </a:t>
            </a:r>
            <a:r>
              <a:rPr lang="en-US" dirty="0"/>
              <a:t>rules should be tested in resolving scientific disputes on a large scale. If successful, the use of science in the society could benefit from practices of open collaboration</a:t>
            </a:r>
            <a:r>
              <a:rPr lang="en-US" dirty="0" smtClean="0"/>
              <a:t>.</a:t>
            </a:r>
            <a:r>
              <a:rPr lang="fi-FI" dirty="0" smtClean="0"/>
              <a:t> </a:t>
            </a:r>
            <a:endParaRPr lang="fi-FI" dirty="0"/>
          </a:p>
        </p:txBody>
      </p:sp>
      <p:sp>
        <p:nvSpPr>
          <p:cNvPr id="5" name="TextBox 4"/>
          <p:cNvSpPr txBox="1"/>
          <p:nvPr/>
        </p:nvSpPr>
        <p:spPr>
          <a:xfrm>
            <a:off x="18020387" y="19632823"/>
            <a:ext cx="10990100" cy="830997"/>
          </a:xfrm>
          <a:prstGeom prst="rect">
            <a:avLst/>
          </a:prstGeom>
          <a:noFill/>
        </p:spPr>
        <p:txBody>
          <a:bodyPr wrap="square" rtlCol="0">
            <a:spAutoFit/>
          </a:bodyPr>
          <a:lstStyle/>
          <a:p>
            <a:r>
              <a:rPr lang="fi-FI" sz="4800" dirty="0" smtClean="0">
                <a:hlinkClick r:id="rId14"/>
              </a:rPr>
              <a:t>http://en.opasnet.org/w/Attributable_risk</a:t>
            </a:r>
            <a:r>
              <a:rPr lang="fi-FI" sz="4800" dirty="0" smtClean="0"/>
              <a:t> </a:t>
            </a:r>
            <a:endParaRPr lang="fi-FI" sz="4800" dirty="0"/>
          </a:p>
        </p:txBody>
      </p:sp>
      <p:pic>
        <p:nvPicPr>
          <p:cNvPr id="1031" name="Picture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1034713" y="20447002"/>
            <a:ext cx="14598202" cy="83152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L poster A0">
  <a:themeElements>
    <a:clrScheme name="THL poster A0 1">
      <a:dk1>
        <a:srgbClr val="000000"/>
      </a:dk1>
      <a:lt1>
        <a:srgbClr val="FFFFFF"/>
      </a:lt1>
      <a:dk2>
        <a:srgbClr val="807F83"/>
      </a:dk2>
      <a:lt2>
        <a:srgbClr val="EEECE1"/>
      </a:lt2>
      <a:accent1>
        <a:srgbClr val="7BC143"/>
      </a:accent1>
      <a:accent2>
        <a:srgbClr val="C1DF63"/>
      </a:accent2>
      <a:accent3>
        <a:srgbClr val="FFFFFF"/>
      </a:accent3>
      <a:accent4>
        <a:srgbClr val="000000"/>
      </a:accent4>
      <a:accent5>
        <a:srgbClr val="BFDDB0"/>
      </a:accent5>
      <a:accent6>
        <a:srgbClr val="AFCA59"/>
      </a:accent6>
      <a:hlink>
        <a:srgbClr val="6BC9C7"/>
      </a:hlink>
      <a:folHlink>
        <a:srgbClr val="5191CD"/>
      </a:folHlink>
    </a:clrScheme>
    <a:fontScheme name="THL poster A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176713" rtl="0" eaLnBrk="1" fontAlgn="base" latinLnBrk="0" hangingPunct="1">
          <a:lnSpc>
            <a:spcPct val="100000"/>
          </a:lnSpc>
          <a:spcBef>
            <a:spcPct val="0"/>
          </a:spcBef>
          <a:spcAft>
            <a:spcPct val="0"/>
          </a:spcAft>
          <a:buClrTx/>
          <a:buSzTx/>
          <a:buFontTx/>
          <a:buNone/>
          <a:tabLst/>
          <a:defRPr kumimoji="0" lang="fi-FI" sz="3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176713" rtl="0" eaLnBrk="1" fontAlgn="base" latinLnBrk="0" hangingPunct="1">
          <a:lnSpc>
            <a:spcPct val="100000"/>
          </a:lnSpc>
          <a:spcBef>
            <a:spcPct val="0"/>
          </a:spcBef>
          <a:spcAft>
            <a:spcPct val="0"/>
          </a:spcAft>
          <a:buClrTx/>
          <a:buSzTx/>
          <a:buFontTx/>
          <a:buNone/>
          <a:tabLst/>
          <a:defRPr kumimoji="0" lang="fi-FI" sz="3600" b="0" i="0" u="none" strike="noStrike" cap="none" normalizeH="0" baseline="0" smtClean="0">
            <a:ln>
              <a:noFill/>
            </a:ln>
            <a:solidFill>
              <a:schemeClr val="tx1"/>
            </a:solidFill>
            <a:effectLst/>
            <a:latin typeface="Arial" charset="0"/>
          </a:defRPr>
        </a:defPPr>
      </a:lstStyle>
    </a:lnDef>
  </a:objectDefaults>
  <a:extraClrSchemeLst>
    <a:extraClrScheme>
      <a:clrScheme name="THL poster A0 1">
        <a:dk1>
          <a:srgbClr val="000000"/>
        </a:dk1>
        <a:lt1>
          <a:srgbClr val="FFFFFF"/>
        </a:lt1>
        <a:dk2>
          <a:srgbClr val="807F83"/>
        </a:dk2>
        <a:lt2>
          <a:srgbClr val="EEECE1"/>
        </a:lt2>
        <a:accent1>
          <a:srgbClr val="7BC143"/>
        </a:accent1>
        <a:accent2>
          <a:srgbClr val="C1DF63"/>
        </a:accent2>
        <a:accent3>
          <a:srgbClr val="FFFFFF"/>
        </a:accent3>
        <a:accent4>
          <a:srgbClr val="000000"/>
        </a:accent4>
        <a:accent5>
          <a:srgbClr val="BFDDB0"/>
        </a:accent5>
        <a:accent6>
          <a:srgbClr val="AFCA59"/>
        </a:accent6>
        <a:hlink>
          <a:srgbClr val="6BC9C7"/>
        </a:hlink>
        <a:folHlink>
          <a:srgbClr val="5191C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ema">
  <a:themeElements>
    <a:clrScheme name="">
      <a:dk1>
        <a:srgbClr val="000000"/>
      </a:dk1>
      <a:lt1>
        <a:srgbClr val="FFFFFF"/>
      </a:lt1>
      <a:dk2>
        <a:srgbClr val="807F83"/>
      </a:dk2>
      <a:lt2>
        <a:srgbClr val="EEECE1"/>
      </a:lt2>
      <a:accent1>
        <a:srgbClr val="7BC143"/>
      </a:accent1>
      <a:accent2>
        <a:srgbClr val="6BC9C7"/>
      </a:accent2>
      <a:accent3>
        <a:srgbClr val="FFFFFF"/>
      </a:accent3>
      <a:accent4>
        <a:srgbClr val="000000"/>
      </a:accent4>
      <a:accent5>
        <a:srgbClr val="BFDDB0"/>
      </a:accent5>
      <a:accent6>
        <a:srgbClr val="60B6B4"/>
      </a:accent6>
      <a:hlink>
        <a:srgbClr val="C1DF63"/>
      </a:hlink>
      <a:folHlink>
        <a:srgbClr val="5191C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
      <a:dk1>
        <a:srgbClr val="000000"/>
      </a:dk1>
      <a:lt1>
        <a:srgbClr val="FFFFFF"/>
      </a:lt1>
      <a:dk2>
        <a:srgbClr val="807F83"/>
      </a:dk2>
      <a:lt2>
        <a:srgbClr val="EEECE1"/>
      </a:lt2>
      <a:accent1>
        <a:srgbClr val="7BC143"/>
      </a:accent1>
      <a:accent2>
        <a:srgbClr val="6BC9C7"/>
      </a:accent2>
      <a:accent3>
        <a:srgbClr val="FFFFFF"/>
      </a:accent3>
      <a:accent4>
        <a:srgbClr val="000000"/>
      </a:accent4>
      <a:accent5>
        <a:srgbClr val="BFDDB0"/>
      </a:accent5>
      <a:accent6>
        <a:srgbClr val="60B6B4"/>
      </a:accent6>
      <a:hlink>
        <a:srgbClr val="C1DF63"/>
      </a:hlink>
      <a:folHlink>
        <a:srgbClr val="5191C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724</TotalTime>
  <Words>1260</Words>
  <Application>Microsoft Office PowerPoint</Application>
  <PresentationFormat>Custom</PresentationFormat>
  <Paragraphs>51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THL poster A0</vt:lpstr>
      <vt:lpstr>Discussion rules as a method to resolve scientific disputes:  Case attributable risk of air pollution</vt:lpstr>
    </vt:vector>
  </TitlesOfParts>
  <Manager>Recommended Finland</Manager>
  <Company>grow.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THL poster A0</dc:title>
  <dc:creator>mika kontio / grow.</dc:creator>
  <cp:lastModifiedBy>Tuomisto Jouni</cp:lastModifiedBy>
  <cp:revision>57</cp:revision>
  <cp:lastPrinted>2016-08-22T14:00:07Z</cp:lastPrinted>
  <dcterms:created xsi:type="dcterms:W3CDTF">2008-12-11T09:15:23Z</dcterms:created>
  <dcterms:modified xsi:type="dcterms:W3CDTF">2016-08-22T14:13:27Z</dcterms:modified>
</cp:coreProperties>
</file>