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0279975" cy="42808525"/>
  <p:notesSz cx="7099300" cy="10234613"/>
  <p:defaultTextStyle>
    <a:defPPr>
      <a:defRPr lang="fi-FI"/>
    </a:defPPr>
    <a:lvl1pPr algn="l" rtl="0" fontAlgn="base">
      <a:spcBef>
        <a:spcPct val="0"/>
      </a:spcBef>
      <a:spcAft>
        <a:spcPct val="0"/>
      </a:spcAft>
      <a:defRPr sz="3600" kern="1200">
        <a:solidFill>
          <a:schemeClr val="tx1"/>
        </a:solidFill>
        <a:latin typeface="Arial" charset="0"/>
        <a:ea typeface="+mn-ea"/>
        <a:cs typeface="+mn-cs"/>
      </a:defRPr>
    </a:lvl1pPr>
    <a:lvl2pPr marL="457200" algn="l" rtl="0" fontAlgn="base">
      <a:spcBef>
        <a:spcPct val="0"/>
      </a:spcBef>
      <a:spcAft>
        <a:spcPct val="0"/>
      </a:spcAft>
      <a:defRPr sz="3600" kern="1200">
        <a:solidFill>
          <a:schemeClr val="tx1"/>
        </a:solidFill>
        <a:latin typeface="Arial" charset="0"/>
        <a:ea typeface="+mn-ea"/>
        <a:cs typeface="+mn-cs"/>
      </a:defRPr>
    </a:lvl2pPr>
    <a:lvl3pPr marL="914400" algn="l" rtl="0" fontAlgn="base">
      <a:spcBef>
        <a:spcPct val="0"/>
      </a:spcBef>
      <a:spcAft>
        <a:spcPct val="0"/>
      </a:spcAft>
      <a:defRPr sz="3600" kern="1200">
        <a:solidFill>
          <a:schemeClr val="tx1"/>
        </a:solidFill>
        <a:latin typeface="Arial" charset="0"/>
        <a:ea typeface="+mn-ea"/>
        <a:cs typeface="+mn-cs"/>
      </a:defRPr>
    </a:lvl3pPr>
    <a:lvl4pPr marL="1371600" algn="l" rtl="0" fontAlgn="base">
      <a:spcBef>
        <a:spcPct val="0"/>
      </a:spcBef>
      <a:spcAft>
        <a:spcPct val="0"/>
      </a:spcAft>
      <a:defRPr sz="3600" kern="1200">
        <a:solidFill>
          <a:schemeClr val="tx1"/>
        </a:solidFill>
        <a:latin typeface="Arial" charset="0"/>
        <a:ea typeface="+mn-ea"/>
        <a:cs typeface="+mn-cs"/>
      </a:defRPr>
    </a:lvl4pPr>
    <a:lvl5pPr marL="1828800" algn="l" rtl="0" fontAlgn="base">
      <a:spcBef>
        <a:spcPct val="0"/>
      </a:spcBef>
      <a:spcAft>
        <a:spcPct val="0"/>
      </a:spcAft>
      <a:defRPr sz="3600" kern="1200">
        <a:solidFill>
          <a:schemeClr val="tx1"/>
        </a:solidFill>
        <a:latin typeface="Arial" charset="0"/>
        <a:ea typeface="+mn-ea"/>
        <a:cs typeface="+mn-cs"/>
      </a:defRPr>
    </a:lvl5pPr>
    <a:lvl6pPr marL="2286000" algn="l" defTabSz="914400" rtl="0" eaLnBrk="1" latinLnBrk="0" hangingPunct="1">
      <a:defRPr sz="3600" kern="1200">
        <a:solidFill>
          <a:schemeClr val="tx1"/>
        </a:solidFill>
        <a:latin typeface="Arial" charset="0"/>
        <a:ea typeface="+mn-ea"/>
        <a:cs typeface="+mn-cs"/>
      </a:defRPr>
    </a:lvl6pPr>
    <a:lvl7pPr marL="2743200" algn="l" defTabSz="914400" rtl="0" eaLnBrk="1" latinLnBrk="0" hangingPunct="1">
      <a:defRPr sz="3600" kern="1200">
        <a:solidFill>
          <a:schemeClr val="tx1"/>
        </a:solidFill>
        <a:latin typeface="Arial" charset="0"/>
        <a:ea typeface="+mn-ea"/>
        <a:cs typeface="+mn-cs"/>
      </a:defRPr>
    </a:lvl7pPr>
    <a:lvl8pPr marL="3200400" algn="l" defTabSz="914400" rtl="0" eaLnBrk="1" latinLnBrk="0" hangingPunct="1">
      <a:defRPr sz="3600" kern="1200">
        <a:solidFill>
          <a:schemeClr val="tx1"/>
        </a:solidFill>
        <a:latin typeface="Arial" charset="0"/>
        <a:ea typeface="+mn-ea"/>
        <a:cs typeface="+mn-cs"/>
      </a:defRPr>
    </a:lvl8pPr>
    <a:lvl9pPr marL="3657600" algn="l" defTabSz="914400" rtl="0" eaLnBrk="1" latinLnBrk="0" hangingPunct="1">
      <a:defRPr sz="3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C8E6"/>
    <a:srgbClr val="85B2DC"/>
    <a:srgbClr val="C0BFC1"/>
    <a:srgbClr val="A6A6A8"/>
    <a:srgbClr val="CAE7B4"/>
    <a:srgbClr val="A3D47B"/>
    <a:srgbClr val="B19ACA"/>
    <a:srgbClr val="E200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00"/>
  </p:normalViewPr>
  <p:slideViewPr>
    <p:cSldViewPr>
      <p:cViewPr>
        <p:scale>
          <a:sx n="32" d="100"/>
          <a:sy n="32" d="100"/>
        </p:scale>
        <p:origin x="-120" y="4134"/>
      </p:cViewPr>
      <p:guideLst>
        <p:guide orient="horz" pos="5953"/>
        <p:guide orient="horz" pos="22192"/>
        <p:guide orient="horz" pos="22918"/>
        <p:guide orient="horz" pos="24460"/>
        <p:guide pos="12259"/>
        <p:guide pos="1100"/>
        <p:guide pos="6543"/>
        <p:guide pos="6815"/>
        <p:guide pos="17974"/>
        <p:guide pos="12531"/>
        <p:guide pos="9537"/>
      </p:guideLst>
    </p:cSldViewPr>
  </p:slid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5" rIns="99048" bIns="49525" numCol="1" anchor="t" anchorCtr="0" compatLnSpc="1">
            <a:prstTxWarp prst="textNoShape">
              <a:avLst/>
            </a:prstTxWarp>
          </a:bodyPr>
          <a:lstStyle>
            <a:lvl1pPr defTabSz="990600">
              <a:defRPr sz="900"/>
            </a:lvl1pPr>
          </a:lstStyle>
          <a:p>
            <a:endParaRPr lang="fi-FI"/>
          </a:p>
        </p:txBody>
      </p:sp>
      <p:sp>
        <p:nvSpPr>
          <p:cNvPr id="7171"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48" tIns="49525" rIns="99048" bIns="49525" numCol="1" anchor="t" anchorCtr="0" compatLnSpc="1">
            <a:prstTxWarp prst="textNoShape">
              <a:avLst/>
            </a:prstTxWarp>
          </a:bodyPr>
          <a:lstStyle>
            <a:lvl1pPr algn="r" defTabSz="990600">
              <a:defRPr sz="900"/>
            </a:lvl1pPr>
          </a:lstStyle>
          <a:p>
            <a:endParaRPr lang="fi-FI"/>
          </a:p>
        </p:txBody>
      </p:sp>
      <p:sp>
        <p:nvSpPr>
          <p:cNvPr id="7172"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48" tIns="49525" rIns="99048" bIns="49525" numCol="1" anchor="b" anchorCtr="0" compatLnSpc="1">
            <a:prstTxWarp prst="textNoShape">
              <a:avLst/>
            </a:prstTxWarp>
          </a:bodyPr>
          <a:lstStyle>
            <a:lvl1pPr defTabSz="990600">
              <a:defRPr sz="900"/>
            </a:lvl1pPr>
          </a:lstStyle>
          <a:p>
            <a:endParaRPr lang="fi-FI"/>
          </a:p>
        </p:txBody>
      </p:sp>
      <p:sp>
        <p:nvSpPr>
          <p:cNvPr id="7173"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48" tIns="49525" rIns="99048" bIns="49525" numCol="1" anchor="b" anchorCtr="0" compatLnSpc="1">
            <a:prstTxWarp prst="textNoShape">
              <a:avLst/>
            </a:prstTxWarp>
          </a:bodyPr>
          <a:lstStyle>
            <a:lvl1pPr algn="r" defTabSz="990600">
              <a:defRPr sz="900"/>
            </a:lvl1pPr>
          </a:lstStyle>
          <a:p>
            <a:fld id="{0417A274-4311-4C6F-99FE-95C7EA4B785A}" type="slidenum">
              <a:rPr lang="fi-FI"/>
              <a:pPr/>
              <a:t>‹#›</a:t>
            </a:fld>
            <a:endParaRPr lang="fi-FI"/>
          </a:p>
        </p:txBody>
      </p:sp>
    </p:spTree>
    <p:extLst>
      <p:ext uri="{BB962C8B-B14F-4D97-AF65-F5344CB8AC3E}">
        <p14:creationId xmlns:p14="http://schemas.microsoft.com/office/powerpoint/2010/main" val="32429251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5" rIns="99048" bIns="49525" numCol="1" anchor="t" anchorCtr="0" compatLnSpc="1">
            <a:prstTxWarp prst="textNoShape">
              <a:avLst/>
            </a:prstTxWarp>
          </a:bodyPr>
          <a:lstStyle>
            <a:lvl1pPr defTabSz="990600">
              <a:defRPr sz="900"/>
            </a:lvl1pPr>
          </a:lstStyle>
          <a:p>
            <a:endParaRPr lang="fi-FI"/>
          </a:p>
        </p:txBody>
      </p:sp>
      <p:sp>
        <p:nvSpPr>
          <p:cNvPr id="409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5" rIns="99048" bIns="49525" numCol="1" anchor="t" anchorCtr="0" compatLnSpc="1">
            <a:prstTxWarp prst="textNoShape">
              <a:avLst/>
            </a:prstTxWarp>
          </a:bodyPr>
          <a:lstStyle>
            <a:lvl1pPr algn="r" defTabSz="990600">
              <a:defRPr sz="900"/>
            </a:lvl1pPr>
          </a:lstStyle>
          <a:p>
            <a:endParaRPr lang="fi-FI"/>
          </a:p>
        </p:txBody>
      </p:sp>
      <p:sp>
        <p:nvSpPr>
          <p:cNvPr id="4100" name="Rectangle 4"/>
          <p:cNvSpPr>
            <a:spLocks noGrp="1" noRot="1" noChangeAspect="1" noChangeArrowheads="1" noTextEdit="1"/>
          </p:cNvSpPr>
          <p:nvPr>
            <p:ph type="sldImg" idx="2"/>
          </p:nvPr>
        </p:nvSpPr>
        <p:spPr bwMode="auto">
          <a:xfrm>
            <a:off x="2192338" y="768350"/>
            <a:ext cx="2714625" cy="3836988"/>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5" rIns="99048" bIns="49525" numCol="1" anchor="t" anchorCtr="0" compatLnSpc="1">
            <a:prstTxWarp prst="textNoShape">
              <a:avLst/>
            </a:prstTxWarp>
          </a:body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p>
        </p:txBody>
      </p:sp>
      <p:sp>
        <p:nvSpPr>
          <p:cNvPr id="410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48" tIns="49525" rIns="99048" bIns="49525" numCol="1" anchor="b" anchorCtr="0" compatLnSpc="1">
            <a:prstTxWarp prst="textNoShape">
              <a:avLst/>
            </a:prstTxWarp>
          </a:bodyPr>
          <a:lstStyle>
            <a:lvl1pPr defTabSz="990600">
              <a:defRPr sz="900"/>
            </a:lvl1pPr>
          </a:lstStyle>
          <a:p>
            <a:endParaRPr lang="fi-FI"/>
          </a:p>
        </p:txBody>
      </p:sp>
      <p:sp>
        <p:nvSpPr>
          <p:cNvPr id="410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48" tIns="49525" rIns="99048" bIns="49525" numCol="1" anchor="b" anchorCtr="0" compatLnSpc="1">
            <a:prstTxWarp prst="textNoShape">
              <a:avLst/>
            </a:prstTxWarp>
          </a:bodyPr>
          <a:lstStyle>
            <a:lvl1pPr algn="r" defTabSz="990600">
              <a:defRPr sz="900"/>
            </a:lvl1pPr>
          </a:lstStyle>
          <a:p>
            <a:fld id="{35F58038-BDA5-42A0-928B-B5A89C8509D0}" type="slidenum">
              <a:rPr lang="fi-FI"/>
              <a:pPr/>
              <a:t>‹#›</a:t>
            </a:fld>
            <a:endParaRPr lang="fi-FI"/>
          </a:p>
        </p:txBody>
      </p:sp>
    </p:spTree>
    <p:extLst>
      <p:ext uri="{BB962C8B-B14F-4D97-AF65-F5344CB8AC3E}">
        <p14:creationId xmlns:p14="http://schemas.microsoft.com/office/powerpoint/2010/main" val="11969427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Alatunnisteen paikkamerkki 2"/>
          <p:cNvSpPr>
            <a:spLocks noGrp="1"/>
          </p:cNvSpPr>
          <p:nvPr>
            <p:ph type="ftr" sz="quarter" idx="10"/>
          </p:nvPr>
        </p:nvSpPr>
        <p:spPr/>
        <p:txBody>
          <a:bodyPr/>
          <a:lstStyle>
            <a:lvl1pPr>
              <a:defRPr/>
            </a:lvl1pPr>
          </a:lstStyle>
          <a:p>
            <a:r>
              <a:rPr lang="fi-FI"/>
              <a:t>Tekijän nimi</a:t>
            </a:r>
          </a:p>
        </p:txBody>
      </p:sp>
      <p:sp>
        <p:nvSpPr>
          <p:cNvPr id="4" name="Päivämäärän paikkamerkki 3"/>
          <p:cNvSpPr>
            <a:spLocks noGrp="1"/>
          </p:cNvSpPr>
          <p:nvPr>
            <p:ph type="dt" sz="half" idx="11"/>
          </p:nvPr>
        </p:nvSpPr>
        <p:spPr/>
        <p:txBody>
          <a:bodyPr/>
          <a:lstStyle>
            <a:lvl1pPr>
              <a:defRPr/>
            </a:lvl1pPr>
          </a:lstStyle>
          <a:p>
            <a:fld id="{005AA7D4-6AF2-4D8A-A8A3-B21340875F77}" type="datetime1">
              <a:rPr lang="fi-FI"/>
              <a:pPr/>
              <a:t>22.8.2016</a:t>
            </a:fld>
            <a:endParaRPr lang="fi-FI"/>
          </a:p>
        </p:txBody>
      </p:sp>
      <p:sp>
        <p:nvSpPr>
          <p:cNvPr id="5" name="Dian numeron paikkamerkki 4"/>
          <p:cNvSpPr>
            <a:spLocks noGrp="1"/>
          </p:cNvSpPr>
          <p:nvPr>
            <p:ph type="sldNum" sz="quarter" idx="12"/>
          </p:nvPr>
        </p:nvSpPr>
        <p:spPr/>
        <p:txBody>
          <a:bodyPr/>
          <a:lstStyle>
            <a:lvl1pPr>
              <a:defRPr/>
            </a:lvl1pPr>
          </a:lstStyle>
          <a:p>
            <a:fld id="{7616589D-D1D3-41A2-A8CB-0E5ED63D466F}" type="slidenum">
              <a:rPr lang="fi-FI"/>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1" name="Kuva 50" descr="SHORT_THL_LOGO_RGB_large.jpg"/>
          <p:cNvPicPr>
            <a:picLocks noChangeAspect="1"/>
          </p:cNvPicPr>
          <p:nvPr userDrawn="1"/>
        </p:nvPicPr>
        <p:blipFill>
          <a:blip r:embed="rId3" cstate="print"/>
          <a:stretch>
            <a:fillRect/>
          </a:stretch>
        </p:blipFill>
        <p:spPr>
          <a:xfrm>
            <a:off x="421200" y="39022000"/>
            <a:ext cx="8015391" cy="3276000"/>
          </a:xfrm>
          <a:prstGeom prst="rect">
            <a:avLst/>
          </a:prstGeom>
        </p:spPr>
      </p:pic>
      <p:sp>
        <p:nvSpPr>
          <p:cNvPr id="1155" name="Rectangle 131"/>
          <p:cNvSpPr>
            <a:spLocks noChangeArrowheads="1"/>
          </p:cNvSpPr>
          <p:nvPr userDrawn="1"/>
        </p:nvSpPr>
        <p:spPr bwMode="auto">
          <a:xfrm>
            <a:off x="449263" y="881063"/>
            <a:ext cx="29381450" cy="1296987"/>
          </a:xfrm>
          <a:prstGeom prst="rect">
            <a:avLst/>
          </a:prstGeom>
          <a:solidFill>
            <a:schemeClr val="accent1"/>
          </a:solidFill>
          <a:ln w="38100">
            <a:solidFill>
              <a:schemeClr val="accent1"/>
            </a:solidFill>
            <a:miter lim="800000"/>
            <a:headEnd/>
            <a:tailEnd/>
          </a:ln>
          <a:effectLst/>
        </p:spPr>
        <p:txBody>
          <a:bodyPr wrap="none" anchor="ctr"/>
          <a:lstStyle/>
          <a:p>
            <a:endParaRPr lang="fi-FI"/>
          </a:p>
        </p:txBody>
      </p:sp>
      <p:sp>
        <p:nvSpPr>
          <p:cNvPr id="1058" name="Rectangle 34"/>
          <p:cNvSpPr>
            <a:spLocks noGrp="1" noChangeArrowheads="1"/>
          </p:cNvSpPr>
          <p:nvPr>
            <p:ph type="title"/>
          </p:nvPr>
        </p:nvSpPr>
        <p:spPr bwMode="auto">
          <a:xfrm>
            <a:off x="449263" y="2105025"/>
            <a:ext cx="29381450" cy="3082925"/>
          </a:xfrm>
          <a:prstGeom prst="rect">
            <a:avLst/>
          </a:prstGeom>
          <a:solidFill>
            <a:schemeClr val="accent1"/>
          </a:solidFill>
          <a:ln w="38100">
            <a:solidFill>
              <a:schemeClr val="accent1"/>
            </a:solidFill>
            <a:miter lim="800000"/>
            <a:headEnd/>
            <a:tailEnd/>
          </a:ln>
          <a:effectLst/>
        </p:spPr>
        <p:txBody>
          <a:bodyPr vert="horz" wrap="square" lIns="900000" tIns="900000" rIns="900000" bIns="900000" numCol="1" anchor="t" anchorCtr="0" compatLnSpc="1">
            <a:prstTxWarp prst="textNoShape">
              <a:avLst/>
            </a:prstTxWarp>
            <a:spAutoFit/>
          </a:bodyPr>
          <a:lstStyle/>
          <a:p>
            <a:pPr lvl="0"/>
            <a:r>
              <a:rPr lang="fi-FI" smtClean="0"/>
              <a:t>Click to edit Master title style</a:t>
            </a:r>
          </a:p>
        </p:txBody>
      </p:sp>
      <p:sp>
        <p:nvSpPr>
          <p:cNvPr id="1059" name="Rectangle 35"/>
          <p:cNvSpPr>
            <a:spLocks noGrp="1" noChangeArrowheads="1"/>
          </p:cNvSpPr>
          <p:nvPr>
            <p:ph type="ftr" sz="quarter" idx="3"/>
          </p:nvPr>
        </p:nvSpPr>
        <p:spPr bwMode="auto">
          <a:xfrm>
            <a:off x="917575" y="881063"/>
            <a:ext cx="28444825" cy="1081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4600">
                <a:solidFill>
                  <a:schemeClr val="bg1"/>
                </a:solidFill>
              </a:defRPr>
            </a:lvl1pPr>
          </a:lstStyle>
          <a:p>
            <a:r>
              <a:rPr lang="fi-FI"/>
              <a:t>Tekijän nimi</a:t>
            </a:r>
          </a:p>
        </p:txBody>
      </p:sp>
      <p:sp>
        <p:nvSpPr>
          <p:cNvPr id="1103" name="Line 79"/>
          <p:cNvSpPr>
            <a:spLocks noChangeShapeType="1"/>
          </p:cNvSpPr>
          <p:nvPr/>
        </p:nvSpPr>
        <p:spPr bwMode="auto">
          <a:xfrm>
            <a:off x="-720725" y="94503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04" name="Line 80"/>
          <p:cNvSpPr>
            <a:spLocks noChangeShapeType="1"/>
          </p:cNvSpPr>
          <p:nvPr/>
        </p:nvSpPr>
        <p:spPr bwMode="auto">
          <a:xfrm>
            <a:off x="-720725" y="35229800"/>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05" name="Line 81"/>
          <p:cNvSpPr>
            <a:spLocks noChangeShapeType="1"/>
          </p:cNvSpPr>
          <p:nvPr/>
        </p:nvSpPr>
        <p:spPr bwMode="auto">
          <a:xfrm>
            <a:off x="-720725" y="36382325"/>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06" name="Line 82"/>
          <p:cNvSpPr>
            <a:spLocks noChangeShapeType="1"/>
          </p:cNvSpPr>
          <p:nvPr/>
        </p:nvSpPr>
        <p:spPr bwMode="auto">
          <a:xfrm>
            <a:off x="-720725" y="38830250"/>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07" name="Line 83"/>
          <p:cNvSpPr>
            <a:spLocks noChangeShapeType="1"/>
          </p:cNvSpPr>
          <p:nvPr/>
        </p:nvSpPr>
        <p:spPr bwMode="auto">
          <a:xfrm flipH="1">
            <a:off x="30279975" y="3883183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08" name="Line 84"/>
          <p:cNvSpPr>
            <a:spLocks noChangeShapeType="1"/>
          </p:cNvSpPr>
          <p:nvPr/>
        </p:nvSpPr>
        <p:spPr bwMode="auto">
          <a:xfrm flipH="1">
            <a:off x="30279975" y="36382325"/>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09" name="Line 85"/>
          <p:cNvSpPr>
            <a:spLocks noChangeShapeType="1"/>
          </p:cNvSpPr>
          <p:nvPr/>
        </p:nvSpPr>
        <p:spPr bwMode="auto">
          <a:xfrm flipH="1">
            <a:off x="30279975" y="35229800"/>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1" name="Line 87"/>
          <p:cNvSpPr>
            <a:spLocks noChangeShapeType="1"/>
          </p:cNvSpPr>
          <p:nvPr/>
        </p:nvSpPr>
        <p:spPr bwMode="auto">
          <a:xfrm flipH="1">
            <a:off x="30279975" y="94503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2" name="Line 88"/>
          <p:cNvSpPr>
            <a:spLocks noChangeShapeType="1"/>
          </p:cNvSpPr>
          <p:nvPr/>
        </p:nvSpPr>
        <p:spPr bwMode="auto">
          <a:xfrm rot="5400000" flipH="1">
            <a:off x="28173362" y="431688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3" name="Line 89"/>
          <p:cNvSpPr>
            <a:spLocks noChangeShapeType="1"/>
          </p:cNvSpPr>
          <p:nvPr/>
        </p:nvSpPr>
        <p:spPr bwMode="auto">
          <a:xfrm rot="5400000" flipH="1">
            <a:off x="19532600" y="431688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4" name="Line 90"/>
          <p:cNvSpPr>
            <a:spLocks noChangeShapeType="1"/>
          </p:cNvSpPr>
          <p:nvPr/>
        </p:nvSpPr>
        <p:spPr bwMode="auto">
          <a:xfrm rot="5400000" flipH="1">
            <a:off x="19076987" y="431688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5" name="Line 91"/>
          <p:cNvSpPr>
            <a:spLocks noChangeShapeType="1"/>
          </p:cNvSpPr>
          <p:nvPr/>
        </p:nvSpPr>
        <p:spPr bwMode="auto">
          <a:xfrm rot="5400000" flipH="1">
            <a:off x="10026650" y="431688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6" name="Line 92"/>
          <p:cNvSpPr>
            <a:spLocks noChangeShapeType="1"/>
          </p:cNvSpPr>
          <p:nvPr/>
        </p:nvSpPr>
        <p:spPr bwMode="auto">
          <a:xfrm rot="5400000" flipH="1">
            <a:off x="10458450" y="431688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7" name="Line 93"/>
          <p:cNvSpPr>
            <a:spLocks noChangeShapeType="1"/>
          </p:cNvSpPr>
          <p:nvPr/>
        </p:nvSpPr>
        <p:spPr bwMode="auto">
          <a:xfrm rot="5400000" flipH="1">
            <a:off x="1385887" y="431688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8" name="Text Box 94"/>
          <p:cNvSpPr txBox="1">
            <a:spLocks noChangeArrowheads="1"/>
          </p:cNvSpPr>
          <p:nvPr/>
        </p:nvSpPr>
        <p:spPr bwMode="auto">
          <a:xfrm>
            <a:off x="1892300" y="43151425"/>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19" name="Text Box 95"/>
          <p:cNvSpPr txBox="1">
            <a:spLocks noChangeArrowheads="1"/>
          </p:cNvSpPr>
          <p:nvPr/>
        </p:nvSpPr>
        <p:spPr bwMode="auto">
          <a:xfrm>
            <a:off x="10963275" y="43151425"/>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0" name="Text Box 96"/>
          <p:cNvSpPr txBox="1">
            <a:spLocks noChangeArrowheads="1"/>
          </p:cNvSpPr>
          <p:nvPr/>
        </p:nvSpPr>
        <p:spPr bwMode="auto">
          <a:xfrm>
            <a:off x="20039013" y="43151425"/>
            <a:ext cx="862012"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1" name="Text Box 97"/>
          <p:cNvSpPr txBox="1">
            <a:spLocks noChangeArrowheads="1"/>
          </p:cNvSpPr>
          <p:nvPr/>
        </p:nvSpPr>
        <p:spPr bwMode="auto">
          <a:xfrm>
            <a:off x="28678188" y="43151425"/>
            <a:ext cx="862012"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2" name="Text Box 98"/>
          <p:cNvSpPr txBox="1">
            <a:spLocks noChangeArrowheads="1"/>
          </p:cNvSpPr>
          <p:nvPr/>
        </p:nvSpPr>
        <p:spPr bwMode="auto">
          <a:xfrm rot="5400000">
            <a:off x="-789782" y="39208869"/>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3" name="Text Box 99"/>
          <p:cNvSpPr txBox="1">
            <a:spLocks noChangeArrowheads="1"/>
          </p:cNvSpPr>
          <p:nvPr/>
        </p:nvSpPr>
        <p:spPr bwMode="auto">
          <a:xfrm rot="5400000">
            <a:off x="-789782" y="36760944"/>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4" name="Text Box 100"/>
          <p:cNvSpPr txBox="1">
            <a:spLocks noChangeArrowheads="1"/>
          </p:cNvSpPr>
          <p:nvPr/>
        </p:nvSpPr>
        <p:spPr bwMode="auto">
          <a:xfrm rot="5400000">
            <a:off x="-789782" y="34309844"/>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5" name="Text Box 101"/>
          <p:cNvSpPr txBox="1">
            <a:spLocks noChangeArrowheads="1"/>
          </p:cNvSpPr>
          <p:nvPr/>
        </p:nvSpPr>
        <p:spPr bwMode="auto">
          <a:xfrm rot="-5400000">
            <a:off x="30317281" y="39208869"/>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6" name="Text Box 102"/>
          <p:cNvSpPr txBox="1">
            <a:spLocks noChangeArrowheads="1"/>
          </p:cNvSpPr>
          <p:nvPr/>
        </p:nvSpPr>
        <p:spPr bwMode="auto">
          <a:xfrm rot="-5400000">
            <a:off x="30317281" y="36760944"/>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7" name="Text Box 103"/>
          <p:cNvSpPr txBox="1">
            <a:spLocks noChangeArrowheads="1"/>
          </p:cNvSpPr>
          <p:nvPr/>
        </p:nvSpPr>
        <p:spPr bwMode="auto">
          <a:xfrm rot="-5400000">
            <a:off x="30317281" y="34309844"/>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8" name="Text Box 104"/>
          <p:cNvSpPr txBox="1">
            <a:spLocks noChangeArrowheads="1"/>
          </p:cNvSpPr>
          <p:nvPr/>
        </p:nvSpPr>
        <p:spPr bwMode="auto">
          <a:xfrm>
            <a:off x="9321800" y="43151425"/>
            <a:ext cx="862013" cy="396875"/>
          </a:xfrm>
          <a:prstGeom prst="rect">
            <a:avLst/>
          </a:prstGeom>
          <a:noFill/>
          <a:ln w="9525">
            <a:noFill/>
            <a:miter lim="800000"/>
            <a:headEnd/>
            <a:tailEnd/>
          </a:ln>
          <a:effectLst/>
        </p:spPr>
        <p:txBody>
          <a:bodyPr wrap="none">
            <a:spAutoFit/>
          </a:bodyPr>
          <a:lstStyle/>
          <a:p>
            <a:pPr algn="r" defTabSz="4176713"/>
            <a:r>
              <a:rPr lang="fi-FI" sz="2000">
                <a:solidFill>
                  <a:schemeClr val="bg1"/>
                </a:solidFill>
              </a:rPr>
              <a:t>Guide</a:t>
            </a:r>
          </a:p>
        </p:txBody>
      </p:sp>
      <p:sp>
        <p:nvSpPr>
          <p:cNvPr id="1129" name="Text Box 105"/>
          <p:cNvSpPr txBox="1">
            <a:spLocks noChangeArrowheads="1"/>
          </p:cNvSpPr>
          <p:nvPr/>
        </p:nvSpPr>
        <p:spPr bwMode="auto">
          <a:xfrm>
            <a:off x="18367375" y="43151425"/>
            <a:ext cx="862013" cy="396875"/>
          </a:xfrm>
          <a:prstGeom prst="rect">
            <a:avLst/>
          </a:prstGeom>
          <a:noFill/>
          <a:ln w="9525">
            <a:noFill/>
            <a:miter lim="800000"/>
            <a:headEnd/>
            <a:tailEnd/>
          </a:ln>
          <a:effectLst/>
        </p:spPr>
        <p:txBody>
          <a:bodyPr wrap="none">
            <a:spAutoFit/>
          </a:bodyPr>
          <a:lstStyle/>
          <a:p>
            <a:pPr algn="r" defTabSz="4176713"/>
            <a:r>
              <a:rPr lang="fi-FI" sz="2000">
                <a:solidFill>
                  <a:schemeClr val="bg1"/>
                </a:solidFill>
              </a:rPr>
              <a:t>Guide</a:t>
            </a:r>
          </a:p>
        </p:txBody>
      </p:sp>
      <p:sp>
        <p:nvSpPr>
          <p:cNvPr id="1130" name="Line 106"/>
          <p:cNvSpPr>
            <a:spLocks noChangeShapeType="1"/>
          </p:cNvSpPr>
          <p:nvPr/>
        </p:nvSpPr>
        <p:spPr bwMode="auto">
          <a:xfrm rot="-5400000" flipH="1" flipV="1">
            <a:off x="28173362" y="-379412"/>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31" name="Line 107"/>
          <p:cNvSpPr>
            <a:spLocks noChangeShapeType="1"/>
          </p:cNvSpPr>
          <p:nvPr/>
        </p:nvSpPr>
        <p:spPr bwMode="auto">
          <a:xfrm rot="-5400000" flipH="1" flipV="1">
            <a:off x="19532600" y="-379412"/>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32" name="Line 108"/>
          <p:cNvSpPr>
            <a:spLocks noChangeShapeType="1"/>
          </p:cNvSpPr>
          <p:nvPr/>
        </p:nvSpPr>
        <p:spPr bwMode="auto">
          <a:xfrm rot="-5400000" flipH="1" flipV="1">
            <a:off x="19100800" y="-379412"/>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33" name="Line 109"/>
          <p:cNvSpPr>
            <a:spLocks noChangeShapeType="1"/>
          </p:cNvSpPr>
          <p:nvPr/>
        </p:nvSpPr>
        <p:spPr bwMode="auto">
          <a:xfrm rot="-5400000" flipH="1" flipV="1">
            <a:off x="10026650" y="-379412"/>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34" name="Line 110"/>
          <p:cNvSpPr>
            <a:spLocks noChangeShapeType="1"/>
          </p:cNvSpPr>
          <p:nvPr/>
        </p:nvSpPr>
        <p:spPr bwMode="auto">
          <a:xfrm rot="-5400000" flipH="1" flipV="1">
            <a:off x="10458450" y="-379412"/>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35" name="Line 111"/>
          <p:cNvSpPr>
            <a:spLocks noChangeShapeType="1"/>
          </p:cNvSpPr>
          <p:nvPr/>
        </p:nvSpPr>
        <p:spPr bwMode="auto">
          <a:xfrm rot="-5400000" flipH="1" flipV="1">
            <a:off x="1385887" y="-379412"/>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36" name="Text Box 112"/>
          <p:cNvSpPr txBox="1">
            <a:spLocks noChangeArrowheads="1"/>
          </p:cNvSpPr>
          <p:nvPr/>
        </p:nvSpPr>
        <p:spPr bwMode="auto">
          <a:xfrm>
            <a:off x="1892300" y="-630238"/>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37" name="Text Box 113"/>
          <p:cNvSpPr txBox="1">
            <a:spLocks noChangeArrowheads="1"/>
          </p:cNvSpPr>
          <p:nvPr/>
        </p:nvSpPr>
        <p:spPr bwMode="auto">
          <a:xfrm>
            <a:off x="10963275" y="-630238"/>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38" name="Text Box 114"/>
          <p:cNvSpPr txBox="1">
            <a:spLocks noChangeArrowheads="1"/>
          </p:cNvSpPr>
          <p:nvPr/>
        </p:nvSpPr>
        <p:spPr bwMode="auto">
          <a:xfrm>
            <a:off x="20039013" y="-630238"/>
            <a:ext cx="862012"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39" name="Text Box 115"/>
          <p:cNvSpPr txBox="1">
            <a:spLocks noChangeArrowheads="1"/>
          </p:cNvSpPr>
          <p:nvPr/>
        </p:nvSpPr>
        <p:spPr bwMode="auto">
          <a:xfrm>
            <a:off x="28678188" y="-630238"/>
            <a:ext cx="862012"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40" name="Text Box 116"/>
          <p:cNvSpPr txBox="1">
            <a:spLocks noChangeArrowheads="1"/>
          </p:cNvSpPr>
          <p:nvPr/>
        </p:nvSpPr>
        <p:spPr bwMode="auto">
          <a:xfrm>
            <a:off x="9321800" y="-630238"/>
            <a:ext cx="862013" cy="396875"/>
          </a:xfrm>
          <a:prstGeom prst="rect">
            <a:avLst/>
          </a:prstGeom>
          <a:noFill/>
          <a:ln w="9525">
            <a:noFill/>
            <a:miter lim="800000"/>
            <a:headEnd/>
            <a:tailEnd/>
          </a:ln>
          <a:effectLst/>
        </p:spPr>
        <p:txBody>
          <a:bodyPr wrap="none">
            <a:spAutoFit/>
          </a:bodyPr>
          <a:lstStyle/>
          <a:p>
            <a:pPr algn="r" defTabSz="4176713"/>
            <a:r>
              <a:rPr lang="fi-FI" sz="2000">
                <a:solidFill>
                  <a:schemeClr val="bg1"/>
                </a:solidFill>
              </a:rPr>
              <a:t>Guide</a:t>
            </a:r>
          </a:p>
        </p:txBody>
      </p:sp>
      <p:sp>
        <p:nvSpPr>
          <p:cNvPr id="1141" name="Text Box 117"/>
          <p:cNvSpPr txBox="1">
            <a:spLocks noChangeArrowheads="1"/>
          </p:cNvSpPr>
          <p:nvPr/>
        </p:nvSpPr>
        <p:spPr bwMode="auto">
          <a:xfrm>
            <a:off x="18367375" y="-630238"/>
            <a:ext cx="862013" cy="396875"/>
          </a:xfrm>
          <a:prstGeom prst="rect">
            <a:avLst/>
          </a:prstGeom>
          <a:noFill/>
          <a:ln w="9525">
            <a:noFill/>
            <a:miter lim="800000"/>
            <a:headEnd/>
            <a:tailEnd/>
          </a:ln>
          <a:effectLst/>
        </p:spPr>
        <p:txBody>
          <a:bodyPr wrap="none">
            <a:spAutoFit/>
          </a:bodyPr>
          <a:lstStyle/>
          <a:p>
            <a:pPr algn="r" defTabSz="4176713"/>
            <a:r>
              <a:rPr lang="fi-FI" sz="2000">
                <a:solidFill>
                  <a:schemeClr val="bg1"/>
                </a:solidFill>
              </a:rPr>
              <a:t>Guide</a:t>
            </a:r>
          </a:p>
        </p:txBody>
      </p:sp>
      <p:sp>
        <p:nvSpPr>
          <p:cNvPr id="1142" name="Text Box 118"/>
          <p:cNvSpPr txBox="1">
            <a:spLocks noChangeArrowheads="1"/>
          </p:cNvSpPr>
          <p:nvPr/>
        </p:nvSpPr>
        <p:spPr bwMode="auto">
          <a:xfrm rot="5400000">
            <a:off x="-789782" y="8532019"/>
            <a:ext cx="862013" cy="396875"/>
          </a:xfrm>
          <a:prstGeom prst="rect">
            <a:avLst/>
          </a:prstGeom>
          <a:noFill/>
          <a:ln w="9525">
            <a:noFill/>
            <a:miter lim="800000"/>
            <a:headEnd/>
            <a:tailEnd/>
          </a:ln>
          <a:effectLst/>
        </p:spPr>
        <p:txBody>
          <a:bodyPr wrap="none">
            <a:spAutoFit/>
          </a:bodyPr>
          <a:lstStyle/>
          <a:p>
            <a:pPr algn="r" defTabSz="4176713"/>
            <a:r>
              <a:rPr lang="fi-FI" sz="2000">
                <a:solidFill>
                  <a:schemeClr val="bg1"/>
                </a:solidFill>
              </a:rPr>
              <a:t>Guide</a:t>
            </a:r>
          </a:p>
        </p:txBody>
      </p:sp>
      <p:sp>
        <p:nvSpPr>
          <p:cNvPr id="1143" name="Text Box 119"/>
          <p:cNvSpPr txBox="1">
            <a:spLocks noChangeArrowheads="1"/>
          </p:cNvSpPr>
          <p:nvPr/>
        </p:nvSpPr>
        <p:spPr bwMode="auto">
          <a:xfrm rot="-5400000">
            <a:off x="30317282" y="8533606"/>
            <a:ext cx="862012"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51" name="Rectangle 127"/>
          <p:cNvSpPr>
            <a:spLocks noGrp="1" noChangeArrowheads="1"/>
          </p:cNvSpPr>
          <p:nvPr>
            <p:ph type="body" idx="1"/>
          </p:nvPr>
        </p:nvSpPr>
        <p:spPr bwMode="auto">
          <a:xfrm>
            <a:off x="1746250" y="9450388"/>
            <a:ext cx="26787475" cy="257794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fi-FI" smtClean="0"/>
              <a:t>Click to edit Master text styles</a:t>
            </a:r>
          </a:p>
        </p:txBody>
      </p:sp>
      <p:sp>
        <p:nvSpPr>
          <p:cNvPr id="1152" name="Rectangle 128"/>
          <p:cNvSpPr>
            <a:spLocks noGrp="1" noChangeArrowheads="1"/>
          </p:cNvSpPr>
          <p:nvPr>
            <p:ph type="dt" sz="half" idx="2"/>
          </p:nvPr>
        </p:nvSpPr>
        <p:spPr bwMode="auto">
          <a:xfrm>
            <a:off x="27454225" y="42503725"/>
            <a:ext cx="2016125" cy="215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600">
                <a:solidFill>
                  <a:schemeClr val="tx2"/>
                </a:solidFill>
              </a:defRPr>
            </a:lvl1pPr>
          </a:lstStyle>
          <a:p>
            <a:fld id="{6D21AF77-7C70-4767-9943-F2F9221BCD16}" type="datetime1">
              <a:rPr lang="fi-FI"/>
              <a:pPr/>
              <a:t>22.8.2016</a:t>
            </a:fld>
            <a:endParaRPr lang="fi-FI"/>
          </a:p>
        </p:txBody>
      </p:sp>
      <p:sp>
        <p:nvSpPr>
          <p:cNvPr id="1153" name="Rectangle 129"/>
          <p:cNvSpPr>
            <a:spLocks noGrp="1" noChangeArrowheads="1"/>
          </p:cNvSpPr>
          <p:nvPr>
            <p:ph type="sldNum" sz="quarter" idx="4"/>
          </p:nvPr>
        </p:nvSpPr>
        <p:spPr bwMode="auto">
          <a:xfrm>
            <a:off x="29470350" y="42503725"/>
            <a:ext cx="395288" cy="215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600">
                <a:solidFill>
                  <a:schemeClr val="tx2"/>
                </a:solidFill>
              </a:defRPr>
            </a:lvl1pPr>
          </a:lstStyle>
          <a:p>
            <a:fld id="{2AF5E902-1E6B-41F2-9968-D94606218E3C}" type="slidenum">
              <a:rPr lang="fi-FI"/>
              <a:pPr/>
              <a:t>‹#›</a:t>
            </a:fld>
            <a:endParaRPr lang="fi-FI"/>
          </a:p>
        </p:txBody>
      </p:sp>
      <p:pic>
        <p:nvPicPr>
          <p:cNvPr id="1154" name="Picture 130" descr="poster_footer_RGB"/>
          <p:cNvPicPr>
            <a:picLocks noChangeAspect="1" noChangeArrowheads="1"/>
          </p:cNvPicPr>
          <p:nvPr/>
        </p:nvPicPr>
        <p:blipFill>
          <a:blip r:embed="rId4" cstate="print"/>
          <a:srcRect/>
          <a:stretch>
            <a:fillRect/>
          </a:stretch>
        </p:blipFill>
        <p:spPr bwMode="auto">
          <a:xfrm>
            <a:off x="8733847" y="40414575"/>
            <a:ext cx="19800000" cy="510644"/>
          </a:xfrm>
          <a:prstGeom prst="rect">
            <a:avLst/>
          </a:prstGeom>
          <a:noFill/>
        </p:spPr>
      </p:pic>
      <p:sp>
        <p:nvSpPr>
          <p:cNvPr id="1156" name="Freeform 132"/>
          <p:cNvSpPr>
            <a:spLocks/>
          </p:cNvSpPr>
          <p:nvPr userDrawn="1"/>
        </p:nvSpPr>
        <p:spPr bwMode="auto">
          <a:xfrm>
            <a:off x="474663" y="1096963"/>
            <a:ext cx="29330650" cy="41260712"/>
          </a:xfrm>
          <a:custGeom>
            <a:avLst/>
            <a:gdLst/>
            <a:ahLst/>
            <a:cxnLst>
              <a:cxn ang="0">
                <a:pos x="0" y="0"/>
              </a:cxn>
              <a:cxn ang="0">
                <a:pos x="0" y="8346"/>
              </a:cxn>
              <a:cxn ang="0">
                <a:pos x="18506" y="8346"/>
              </a:cxn>
              <a:cxn ang="0">
                <a:pos x="18506" y="0"/>
              </a:cxn>
            </a:cxnLst>
            <a:rect l="0" t="0" r="r" b="b"/>
            <a:pathLst>
              <a:path w="18506" h="8346">
                <a:moveTo>
                  <a:pt x="0" y="0"/>
                </a:moveTo>
                <a:lnTo>
                  <a:pt x="0" y="8346"/>
                </a:lnTo>
                <a:lnTo>
                  <a:pt x="18506" y="8346"/>
                </a:lnTo>
                <a:lnTo>
                  <a:pt x="18506" y="0"/>
                </a:lnTo>
              </a:path>
            </a:pathLst>
          </a:custGeom>
          <a:noFill/>
          <a:ln w="38100" cap="rnd" cmpd="sng">
            <a:solidFill>
              <a:schemeClr val="accent1"/>
            </a:solidFill>
            <a:prstDash val="sysDot"/>
            <a:round/>
            <a:headEnd/>
            <a:tailEnd/>
          </a:ln>
          <a:effectLst/>
        </p:spPr>
        <p:txBody>
          <a:bodyPr/>
          <a:lstStyle/>
          <a:p>
            <a:endParaRPr lang="fi-FI"/>
          </a:p>
        </p:txBody>
      </p:sp>
    </p:spTree>
  </p:cSld>
  <p:clrMap bg1="lt1" tx1="dk1" bg2="lt2" tx2="dk2" accent1="accent1" accent2="accent2" accent3="accent3" accent4="accent4" accent5="accent5" accent6="accent6" hlink="hlink" folHlink="folHlink"/>
  <p:sldLayoutIdLst>
    <p:sldLayoutId id="2147483654" r:id="rId1"/>
  </p:sldLayoutIdLst>
  <p:hf sldNum="0" hdr="0" dt="0"/>
  <p:txStyles>
    <p:titleStyle>
      <a:lvl1pPr algn="ctr" defTabSz="4176713" rtl="0" fontAlgn="base">
        <a:lnSpc>
          <a:spcPct val="85000"/>
        </a:lnSpc>
        <a:spcBef>
          <a:spcPct val="0"/>
        </a:spcBef>
        <a:spcAft>
          <a:spcPct val="0"/>
        </a:spcAft>
        <a:defRPr sz="9600" b="1">
          <a:solidFill>
            <a:schemeClr val="bg1"/>
          </a:solidFill>
          <a:latin typeface="+mj-lt"/>
          <a:ea typeface="+mj-ea"/>
          <a:cs typeface="+mj-cs"/>
        </a:defRPr>
      </a:lvl1pPr>
      <a:lvl2pPr algn="ctr" defTabSz="4176713" rtl="0" fontAlgn="base">
        <a:lnSpc>
          <a:spcPct val="85000"/>
        </a:lnSpc>
        <a:spcBef>
          <a:spcPct val="0"/>
        </a:spcBef>
        <a:spcAft>
          <a:spcPct val="0"/>
        </a:spcAft>
        <a:defRPr sz="9600" b="1">
          <a:solidFill>
            <a:schemeClr val="bg1"/>
          </a:solidFill>
          <a:latin typeface="Arial" charset="0"/>
        </a:defRPr>
      </a:lvl2pPr>
      <a:lvl3pPr algn="ctr" defTabSz="4176713" rtl="0" fontAlgn="base">
        <a:lnSpc>
          <a:spcPct val="85000"/>
        </a:lnSpc>
        <a:spcBef>
          <a:spcPct val="0"/>
        </a:spcBef>
        <a:spcAft>
          <a:spcPct val="0"/>
        </a:spcAft>
        <a:defRPr sz="9600" b="1">
          <a:solidFill>
            <a:schemeClr val="bg1"/>
          </a:solidFill>
          <a:latin typeface="Arial" charset="0"/>
        </a:defRPr>
      </a:lvl3pPr>
      <a:lvl4pPr algn="ctr" defTabSz="4176713" rtl="0" fontAlgn="base">
        <a:lnSpc>
          <a:spcPct val="85000"/>
        </a:lnSpc>
        <a:spcBef>
          <a:spcPct val="0"/>
        </a:spcBef>
        <a:spcAft>
          <a:spcPct val="0"/>
        </a:spcAft>
        <a:defRPr sz="9600" b="1">
          <a:solidFill>
            <a:schemeClr val="bg1"/>
          </a:solidFill>
          <a:latin typeface="Arial" charset="0"/>
        </a:defRPr>
      </a:lvl4pPr>
      <a:lvl5pPr algn="ctr" defTabSz="4176713" rtl="0" fontAlgn="base">
        <a:lnSpc>
          <a:spcPct val="85000"/>
        </a:lnSpc>
        <a:spcBef>
          <a:spcPct val="0"/>
        </a:spcBef>
        <a:spcAft>
          <a:spcPct val="0"/>
        </a:spcAft>
        <a:defRPr sz="9600" b="1">
          <a:solidFill>
            <a:schemeClr val="bg1"/>
          </a:solidFill>
          <a:latin typeface="Arial" charset="0"/>
        </a:defRPr>
      </a:lvl5pPr>
      <a:lvl6pPr marL="457200" algn="ctr" defTabSz="4176713" rtl="0" fontAlgn="base">
        <a:lnSpc>
          <a:spcPct val="85000"/>
        </a:lnSpc>
        <a:spcBef>
          <a:spcPct val="0"/>
        </a:spcBef>
        <a:spcAft>
          <a:spcPct val="0"/>
        </a:spcAft>
        <a:defRPr sz="9600" b="1">
          <a:solidFill>
            <a:schemeClr val="bg1"/>
          </a:solidFill>
          <a:latin typeface="Arial" charset="0"/>
        </a:defRPr>
      </a:lvl6pPr>
      <a:lvl7pPr marL="914400" algn="ctr" defTabSz="4176713" rtl="0" fontAlgn="base">
        <a:lnSpc>
          <a:spcPct val="85000"/>
        </a:lnSpc>
        <a:spcBef>
          <a:spcPct val="0"/>
        </a:spcBef>
        <a:spcAft>
          <a:spcPct val="0"/>
        </a:spcAft>
        <a:defRPr sz="9600" b="1">
          <a:solidFill>
            <a:schemeClr val="bg1"/>
          </a:solidFill>
          <a:latin typeface="Arial" charset="0"/>
        </a:defRPr>
      </a:lvl7pPr>
      <a:lvl8pPr marL="1371600" algn="ctr" defTabSz="4176713" rtl="0" fontAlgn="base">
        <a:lnSpc>
          <a:spcPct val="85000"/>
        </a:lnSpc>
        <a:spcBef>
          <a:spcPct val="0"/>
        </a:spcBef>
        <a:spcAft>
          <a:spcPct val="0"/>
        </a:spcAft>
        <a:defRPr sz="9600" b="1">
          <a:solidFill>
            <a:schemeClr val="bg1"/>
          </a:solidFill>
          <a:latin typeface="Arial" charset="0"/>
        </a:defRPr>
      </a:lvl8pPr>
      <a:lvl9pPr marL="1828800" algn="ctr" defTabSz="4176713" rtl="0" fontAlgn="base">
        <a:lnSpc>
          <a:spcPct val="85000"/>
        </a:lnSpc>
        <a:spcBef>
          <a:spcPct val="0"/>
        </a:spcBef>
        <a:spcAft>
          <a:spcPct val="0"/>
        </a:spcAft>
        <a:defRPr sz="9600" b="1">
          <a:solidFill>
            <a:schemeClr val="bg1"/>
          </a:solidFill>
          <a:latin typeface="Arial" charset="0"/>
        </a:defRPr>
      </a:lvl9pPr>
    </p:titleStyle>
    <p:bodyStyle>
      <a:lvl1pPr marL="1631950" indent="-1631950" algn="l" defTabSz="4176713" rtl="0" fontAlgn="base">
        <a:lnSpc>
          <a:spcPts val="4600"/>
        </a:lnSpc>
        <a:spcBef>
          <a:spcPct val="0"/>
        </a:spcBef>
        <a:spcAft>
          <a:spcPct val="0"/>
        </a:spcAft>
        <a:buClr>
          <a:schemeClr val="accent1"/>
        </a:buClr>
        <a:defRPr sz="3600">
          <a:solidFill>
            <a:schemeClr val="tx1"/>
          </a:solidFill>
          <a:latin typeface="+mn-lt"/>
          <a:ea typeface="+mn-ea"/>
          <a:cs typeface="+mn-cs"/>
        </a:defRPr>
      </a:lvl1pPr>
      <a:lvl2pPr marL="3697288" indent="-1246188" algn="l" defTabSz="4176713" rtl="0" fontAlgn="base">
        <a:lnSpc>
          <a:spcPct val="85000"/>
        </a:lnSpc>
        <a:spcBef>
          <a:spcPct val="25000"/>
        </a:spcBef>
        <a:spcAft>
          <a:spcPct val="0"/>
        </a:spcAft>
        <a:defRPr sz="3600">
          <a:solidFill>
            <a:schemeClr val="tx1"/>
          </a:solidFill>
          <a:latin typeface="+mn-lt"/>
        </a:defRPr>
      </a:lvl2pPr>
      <a:lvl3pPr marL="5727700" indent="-1211263" algn="l" defTabSz="4176713" rtl="0" fontAlgn="base">
        <a:lnSpc>
          <a:spcPct val="85000"/>
        </a:lnSpc>
        <a:spcBef>
          <a:spcPct val="25000"/>
        </a:spcBef>
        <a:spcAft>
          <a:spcPct val="0"/>
        </a:spcAft>
        <a:buClr>
          <a:schemeClr val="accent1"/>
        </a:buClr>
        <a:defRPr sz="3600">
          <a:solidFill>
            <a:schemeClr val="tx1"/>
          </a:solidFill>
          <a:latin typeface="+mn-lt"/>
        </a:defRPr>
      </a:lvl3pPr>
      <a:lvl4pPr marL="7794625" indent="-1247775" algn="l" defTabSz="4176713" rtl="0" fontAlgn="base">
        <a:lnSpc>
          <a:spcPct val="85000"/>
        </a:lnSpc>
        <a:spcBef>
          <a:spcPct val="25000"/>
        </a:spcBef>
        <a:spcAft>
          <a:spcPct val="0"/>
        </a:spcAft>
        <a:defRPr sz="3600">
          <a:solidFill>
            <a:schemeClr val="tx1"/>
          </a:solidFill>
          <a:latin typeface="+mn-lt"/>
        </a:defRPr>
      </a:lvl4pPr>
      <a:lvl5pPr marL="9825038" indent="-1211263" algn="l" defTabSz="4176713" rtl="0" fontAlgn="base">
        <a:lnSpc>
          <a:spcPct val="85000"/>
        </a:lnSpc>
        <a:spcBef>
          <a:spcPct val="25000"/>
        </a:spcBef>
        <a:spcAft>
          <a:spcPct val="0"/>
        </a:spcAft>
        <a:defRPr sz="3600">
          <a:solidFill>
            <a:schemeClr val="tx1"/>
          </a:solidFill>
          <a:latin typeface="+mn-lt"/>
        </a:defRPr>
      </a:lvl5pPr>
      <a:lvl6pPr marL="10282238" indent="-1211263" algn="l" defTabSz="4176713" rtl="0" fontAlgn="base">
        <a:lnSpc>
          <a:spcPct val="85000"/>
        </a:lnSpc>
        <a:spcBef>
          <a:spcPct val="25000"/>
        </a:spcBef>
        <a:spcAft>
          <a:spcPct val="0"/>
        </a:spcAft>
        <a:defRPr sz="3600">
          <a:solidFill>
            <a:schemeClr val="tx1"/>
          </a:solidFill>
          <a:latin typeface="+mn-lt"/>
        </a:defRPr>
      </a:lvl6pPr>
      <a:lvl7pPr marL="10739438" indent="-1211263" algn="l" defTabSz="4176713" rtl="0" fontAlgn="base">
        <a:lnSpc>
          <a:spcPct val="85000"/>
        </a:lnSpc>
        <a:spcBef>
          <a:spcPct val="25000"/>
        </a:spcBef>
        <a:spcAft>
          <a:spcPct val="0"/>
        </a:spcAft>
        <a:defRPr sz="3600">
          <a:solidFill>
            <a:schemeClr val="tx1"/>
          </a:solidFill>
          <a:latin typeface="+mn-lt"/>
        </a:defRPr>
      </a:lvl7pPr>
      <a:lvl8pPr marL="11196638" indent="-1211263" algn="l" defTabSz="4176713" rtl="0" fontAlgn="base">
        <a:lnSpc>
          <a:spcPct val="85000"/>
        </a:lnSpc>
        <a:spcBef>
          <a:spcPct val="25000"/>
        </a:spcBef>
        <a:spcAft>
          <a:spcPct val="0"/>
        </a:spcAft>
        <a:defRPr sz="3600">
          <a:solidFill>
            <a:schemeClr val="tx1"/>
          </a:solidFill>
          <a:latin typeface="+mn-lt"/>
        </a:defRPr>
      </a:lvl8pPr>
      <a:lvl9pPr marL="11653838" indent="-1211263" algn="l" defTabSz="4176713" rtl="0" fontAlgn="base">
        <a:lnSpc>
          <a:spcPct val="85000"/>
        </a:lnSpc>
        <a:spcBef>
          <a:spcPct val="25000"/>
        </a:spcBef>
        <a:spcAft>
          <a:spcPct val="0"/>
        </a:spcAft>
        <a:defRPr sz="36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latunnisteen paikkamerkki 2"/>
          <p:cNvSpPr>
            <a:spLocks noGrp="1"/>
          </p:cNvSpPr>
          <p:nvPr>
            <p:ph type="ftr" sz="quarter" idx="10"/>
          </p:nvPr>
        </p:nvSpPr>
        <p:spPr/>
        <p:txBody>
          <a:bodyPr/>
          <a:lstStyle/>
          <a:p>
            <a:r>
              <a:rPr lang="fi-FI" dirty="0"/>
              <a:t>Jouni T. </a:t>
            </a:r>
            <a:r>
              <a:rPr lang="fi-FI" dirty="0" smtClean="0"/>
              <a:t>Tuomisto</a:t>
            </a:r>
            <a:r>
              <a:rPr lang="fi-FI" baseline="30000" dirty="0" smtClean="0"/>
              <a:t>1</a:t>
            </a:r>
            <a:r>
              <a:rPr lang="fi-FI" dirty="0" smtClean="0"/>
              <a:t>, </a:t>
            </a:r>
            <a:r>
              <a:rPr lang="fi-FI" dirty="0"/>
              <a:t>John S. </a:t>
            </a:r>
            <a:r>
              <a:rPr lang="fi-FI" dirty="0" smtClean="0"/>
              <a:t>Evans</a:t>
            </a:r>
            <a:r>
              <a:rPr lang="fi-FI" baseline="30000" dirty="0" smtClean="0"/>
              <a:t>2</a:t>
            </a:r>
            <a:r>
              <a:rPr lang="fi-FI" dirty="0" smtClean="0"/>
              <a:t>, </a:t>
            </a:r>
            <a:r>
              <a:rPr lang="fi-FI" dirty="0"/>
              <a:t>Arja </a:t>
            </a:r>
            <a:r>
              <a:rPr lang="fi-FI" dirty="0" smtClean="0"/>
              <a:t>Asikainen</a:t>
            </a:r>
            <a:r>
              <a:rPr lang="fi-FI" baseline="30000" dirty="0"/>
              <a:t>1</a:t>
            </a:r>
            <a:r>
              <a:rPr lang="fi-FI" dirty="0" smtClean="0"/>
              <a:t>, </a:t>
            </a:r>
            <a:r>
              <a:rPr lang="fi-FI" dirty="0"/>
              <a:t>Pauli </a:t>
            </a:r>
            <a:r>
              <a:rPr lang="fi-FI" dirty="0" smtClean="0"/>
              <a:t>Ordén</a:t>
            </a:r>
            <a:r>
              <a:rPr lang="fi-FI" baseline="30000" dirty="0"/>
              <a:t>1</a:t>
            </a:r>
            <a:endParaRPr lang="fi-FI" dirty="0"/>
          </a:p>
        </p:txBody>
      </p:sp>
      <p:sp>
        <p:nvSpPr>
          <p:cNvPr id="43015" name="Text Box 7"/>
          <p:cNvSpPr txBox="1">
            <a:spLocks noChangeArrowheads="1"/>
          </p:cNvSpPr>
          <p:nvPr/>
        </p:nvSpPr>
        <p:spPr bwMode="auto">
          <a:xfrm>
            <a:off x="1746250" y="9450388"/>
            <a:ext cx="8640763" cy="20594637"/>
          </a:xfrm>
          <a:prstGeom prst="rect">
            <a:avLst/>
          </a:prstGeom>
          <a:noFill/>
          <a:ln w="9525">
            <a:noFill/>
            <a:miter lim="800000"/>
            <a:headEnd/>
            <a:tailEnd/>
          </a:ln>
          <a:effectLst/>
        </p:spPr>
        <p:txBody>
          <a:bodyPr lIns="0" tIns="0" rIns="0" bIns="0"/>
          <a:lstStyle/>
          <a:p>
            <a:pPr defTabSz="4176713">
              <a:lnSpc>
                <a:spcPts val="4600"/>
              </a:lnSpc>
            </a:pPr>
            <a:r>
              <a:rPr lang="fi-FI" b="1" dirty="0" err="1" smtClean="0">
                <a:solidFill>
                  <a:schemeClr val="accent1"/>
                </a:solidFill>
              </a:rPr>
              <a:t>Introduction</a:t>
            </a:r>
            <a:endParaRPr lang="fi-FI" b="1" dirty="0">
              <a:solidFill>
                <a:schemeClr val="accent1"/>
              </a:solidFill>
            </a:endParaRPr>
          </a:p>
          <a:p>
            <a:pPr defTabSz="4176713">
              <a:lnSpc>
                <a:spcPts val="4600"/>
              </a:lnSpc>
            </a:pPr>
            <a:endParaRPr lang="fi-FI" b="1" dirty="0">
              <a:solidFill>
                <a:schemeClr val="accent1"/>
              </a:solidFill>
            </a:endParaRPr>
          </a:p>
          <a:p>
            <a:pPr defTabSz="4176713">
              <a:lnSpc>
                <a:spcPts val="4600"/>
              </a:lnSpc>
            </a:pPr>
            <a:r>
              <a:rPr lang="en-US" dirty="0"/>
              <a:t>In the science-policy interface, we need better tools to </a:t>
            </a:r>
            <a:r>
              <a:rPr lang="en-US" dirty="0" err="1"/>
              <a:t>synthesise</a:t>
            </a:r>
            <a:r>
              <a:rPr lang="en-US" dirty="0"/>
              <a:t> discussions. We tested whether freely expressed discussions can be </a:t>
            </a:r>
            <a:r>
              <a:rPr lang="en-US" dirty="0" err="1"/>
              <a:t>synthesised</a:t>
            </a:r>
            <a:r>
              <a:rPr lang="en-US" dirty="0"/>
              <a:t> into resolutions using a few simple rules. We aimed at understanding key issues, not at mutual agreement of participants. </a:t>
            </a:r>
            <a:endParaRPr lang="en-US" dirty="0" smtClean="0"/>
          </a:p>
          <a:p>
            <a:pPr defTabSz="4176713">
              <a:lnSpc>
                <a:spcPts val="4600"/>
              </a:lnSpc>
            </a:pPr>
            <a:endParaRPr lang="fi-FI" dirty="0" smtClean="0"/>
          </a:p>
          <a:p>
            <a:pPr defTabSz="4176713">
              <a:lnSpc>
                <a:spcPts val="4600"/>
              </a:lnSpc>
            </a:pPr>
            <a:r>
              <a:rPr lang="fi-FI" b="1" dirty="0" err="1" smtClean="0">
                <a:solidFill>
                  <a:schemeClr val="accent1"/>
                </a:solidFill>
              </a:rPr>
              <a:t>Methods</a:t>
            </a:r>
            <a:endParaRPr lang="fi-FI" b="1" dirty="0" smtClean="0">
              <a:solidFill>
                <a:schemeClr val="accent1"/>
              </a:solidFill>
            </a:endParaRPr>
          </a:p>
          <a:p>
            <a:pPr defTabSz="4176713">
              <a:lnSpc>
                <a:spcPts val="4600"/>
              </a:lnSpc>
            </a:pPr>
            <a:endParaRPr lang="fi-FI" dirty="0"/>
          </a:p>
          <a:p>
            <a:pPr defTabSz="4176713">
              <a:lnSpc>
                <a:spcPts val="4600"/>
              </a:lnSpc>
            </a:pPr>
            <a:r>
              <a:rPr lang="en-US" dirty="0"/>
              <a:t>We studied two case studies about controversial topics and </a:t>
            </a:r>
            <a:r>
              <a:rPr lang="en-US" dirty="0" err="1"/>
              <a:t>reorganised</a:t>
            </a:r>
            <a:r>
              <a:rPr lang="en-US" dirty="0"/>
              <a:t> the information produced by participants. The topic was defined as research questions, and all content was evaluated against capability to answer the questions. The content was </a:t>
            </a:r>
            <a:r>
              <a:rPr lang="en-US" dirty="0" err="1"/>
              <a:t>summarised</a:t>
            </a:r>
            <a:r>
              <a:rPr lang="en-US" dirty="0"/>
              <a:t> into </a:t>
            </a:r>
            <a:r>
              <a:rPr lang="en-US" dirty="0" err="1"/>
              <a:t>statments</a:t>
            </a:r>
            <a:r>
              <a:rPr lang="en-US" dirty="0"/>
              <a:t> and, if possible, </a:t>
            </a:r>
            <a:r>
              <a:rPr lang="en-US" dirty="0" err="1"/>
              <a:t>organised</a:t>
            </a:r>
            <a:r>
              <a:rPr lang="en-US" dirty="0"/>
              <a:t> hierarchically so that statements attacked or defended one another. Statements not backed up by data were given little weight. </a:t>
            </a:r>
            <a:endParaRPr lang="fi-FI" dirty="0"/>
          </a:p>
          <a:p>
            <a:pPr defTabSz="4176713">
              <a:lnSpc>
                <a:spcPts val="4600"/>
              </a:lnSpc>
            </a:pPr>
            <a:r>
              <a:rPr lang="fi-FI" b="1" dirty="0" err="1" smtClean="0"/>
              <a:t>Materials</a:t>
            </a:r>
            <a:endParaRPr lang="fi-FI" b="1" dirty="0"/>
          </a:p>
          <a:p>
            <a:pPr defTabSz="4176713">
              <a:lnSpc>
                <a:spcPts val="4600"/>
              </a:lnSpc>
            </a:pPr>
            <a:r>
              <a:rPr lang="en-US" dirty="0"/>
              <a:t>The first case was a scientific dispute about how to estimate attributable deaths of air pollution in </a:t>
            </a:r>
            <a:r>
              <a:rPr lang="en-US" dirty="0" err="1"/>
              <a:t>Lelieveld</a:t>
            </a:r>
            <a:r>
              <a:rPr lang="en-US" dirty="0"/>
              <a:t> et al., Nature 2015: 525(7569):367-71. Discussion between the authors and critics was </a:t>
            </a:r>
            <a:r>
              <a:rPr lang="en-US" dirty="0" err="1"/>
              <a:t>reorganised</a:t>
            </a:r>
            <a:r>
              <a:rPr lang="en-US" dirty="0"/>
              <a:t> to identify and clarify the essence of the dispute. The information structure produced by the rules showed that the main dispute was about whether excess fraction or etiologic fraction should have been used. </a:t>
            </a:r>
            <a:endParaRPr lang="fi-FI" dirty="0"/>
          </a:p>
        </p:txBody>
      </p:sp>
      <p:sp>
        <p:nvSpPr>
          <p:cNvPr id="43018" name="Text Box 10"/>
          <p:cNvSpPr txBox="1">
            <a:spLocks noChangeArrowheads="1"/>
          </p:cNvSpPr>
          <p:nvPr/>
        </p:nvSpPr>
        <p:spPr bwMode="auto">
          <a:xfrm>
            <a:off x="10818813" y="9450388"/>
            <a:ext cx="8640762" cy="20594637"/>
          </a:xfrm>
          <a:prstGeom prst="rect">
            <a:avLst/>
          </a:prstGeom>
          <a:noFill/>
          <a:ln w="9525">
            <a:noFill/>
            <a:miter lim="800000"/>
            <a:headEnd/>
            <a:tailEnd/>
          </a:ln>
          <a:effectLst/>
        </p:spPr>
        <p:txBody>
          <a:bodyPr lIns="0" tIns="0" rIns="0" bIns="0"/>
          <a:lstStyle/>
          <a:p>
            <a:pPr defTabSz="4176713">
              <a:lnSpc>
                <a:spcPts val="4600"/>
              </a:lnSpc>
            </a:pPr>
            <a:r>
              <a:rPr lang="fi-FI" b="1" dirty="0" err="1" smtClean="0">
                <a:solidFill>
                  <a:schemeClr val="accent1"/>
                </a:solidFill>
              </a:rPr>
              <a:t>Results</a:t>
            </a:r>
            <a:endParaRPr lang="fi-FI" b="1" dirty="0">
              <a:solidFill>
                <a:schemeClr val="accent1"/>
              </a:solidFill>
            </a:endParaRPr>
          </a:p>
          <a:p>
            <a:pPr defTabSz="4176713">
              <a:lnSpc>
                <a:spcPts val="4600"/>
              </a:lnSpc>
            </a:pPr>
            <a:endParaRPr lang="fi-FI" dirty="0" smtClean="0"/>
          </a:p>
          <a:p>
            <a:pPr defTabSz="4176713">
              <a:lnSpc>
                <a:spcPts val="4600"/>
              </a:lnSpc>
            </a:pPr>
            <a:r>
              <a:rPr lang="fi-FI" b="1" dirty="0" err="1" smtClean="0"/>
              <a:t>Attributable</a:t>
            </a:r>
            <a:r>
              <a:rPr lang="fi-FI" b="1" dirty="0" smtClean="0"/>
              <a:t> </a:t>
            </a:r>
            <a:r>
              <a:rPr lang="fi-FI" b="1" dirty="0" err="1" smtClean="0"/>
              <a:t>risk</a:t>
            </a:r>
            <a:r>
              <a:rPr lang="fi-FI" b="1" dirty="0" smtClean="0"/>
              <a:t> of air </a:t>
            </a:r>
            <a:r>
              <a:rPr lang="fi-FI" b="1" dirty="0" err="1" smtClean="0"/>
              <a:t>pollution</a:t>
            </a:r>
            <a:endParaRPr lang="fi-FI" b="1" dirty="0"/>
          </a:p>
          <a:p>
            <a:pPr defTabSz="4176713">
              <a:lnSpc>
                <a:spcPts val="4600"/>
              </a:lnSpc>
            </a:pPr>
            <a:r>
              <a:rPr lang="fi-FI" dirty="0" err="1" smtClean="0"/>
              <a:t>Based</a:t>
            </a:r>
            <a:r>
              <a:rPr lang="fi-FI" dirty="0" smtClean="0"/>
              <a:t> on the </a:t>
            </a:r>
            <a:r>
              <a:rPr lang="fi-FI" dirty="0" err="1" smtClean="0"/>
              <a:t>resolution</a:t>
            </a:r>
            <a:r>
              <a:rPr lang="fi-FI" dirty="0" smtClean="0"/>
              <a:t> of the </a:t>
            </a:r>
            <a:r>
              <a:rPr lang="fi-FI" dirty="0" err="1" smtClean="0"/>
              <a:t>structured</a:t>
            </a:r>
            <a:r>
              <a:rPr lang="fi-FI" dirty="0" smtClean="0"/>
              <a:t> </a:t>
            </a:r>
            <a:r>
              <a:rPr lang="fi-FI" dirty="0" err="1" smtClean="0"/>
              <a:t>discussion</a:t>
            </a:r>
            <a:r>
              <a:rPr lang="fi-FI" dirty="0" smtClean="0"/>
              <a:t>, </a:t>
            </a:r>
            <a:r>
              <a:rPr lang="fi-FI" dirty="0" err="1" smtClean="0"/>
              <a:t>we</a:t>
            </a:r>
            <a:r>
              <a:rPr lang="fi-FI" dirty="0" smtClean="0"/>
              <a:t> </a:t>
            </a:r>
            <a:r>
              <a:rPr lang="fi-FI" dirty="0" err="1" smtClean="0"/>
              <a:t>found</a:t>
            </a:r>
            <a:r>
              <a:rPr lang="fi-FI" dirty="0" smtClean="0"/>
              <a:t> out </a:t>
            </a:r>
            <a:r>
              <a:rPr lang="fi-FI" dirty="0" err="1" smtClean="0"/>
              <a:t>that</a:t>
            </a:r>
            <a:r>
              <a:rPr lang="fi-FI" dirty="0" smtClean="0"/>
              <a:t> </a:t>
            </a:r>
            <a:r>
              <a:rPr lang="fi-FI" dirty="0" err="1" smtClean="0"/>
              <a:t>Lelieveld</a:t>
            </a:r>
            <a:r>
              <a:rPr lang="fi-FI" dirty="0" smtClean="0"/>
              <a:t> et </a:t>
            </a:r>
            <a:r>
              <a:rPr lang="fi-FI" dirty="0" err="1" smtClean="0"/>
              <a:t>al</a:t>
            </a:r>
            <a:r>
              <a:rPr lang="fi-FI" dirty="0" smtClean="0"/>
              <a:t> made a common </a:t>
            </a:r>
            <a:r>
              <a:rPr lang="fi-FI" dirty="0" err="1" smtClean="0"/>
              <a:t>mistake</a:t>
            </a:r>
            <a:r>
              <a:rPr lang="fi-FI" dirty="0" smtClean="0"/>
              <a:t> </a:t>
            </a:r>
            <a:r>
              <a:rPr lang="fi-FI" dirty="0" err="1" smtClean="0"/>
              <a:t>about</a:t>
            </a:r>
            <a:r>
              <a:rPr lang="fi-FI" dirty="0" smtClean="0"/>
              <a:t> </a:t>
            </a:r>
            <a:r>
              <a:rPr lang="fi-FI" dirty="0" err="1" smtClean="0"/>
              <a:t>terms</a:t>
            </a:r>
            <a:r>
              <a:rPr lang="fi-FI" dirty="0" smtClean="0"/>
              <a:t> </a:t>
            </a:r>
            <a:r>
              <a:rPr lang="fi-FI" dirty="0" err="1" smtClean="0"/>
              <a:t>assuming</a:t>
            </a:r>
            <a:r>
              <a:rPr lang="fi-FI" dirty="0" smtClean="0"/>
              <a:t> </a:t>
            </a:r>
            <a:r>
              <a:rPr lang="fi-FI" dirty="0" err="1" smtClean="0"/>
              <a:t>that</a:t>
            </a:r>
            <a:r>
              <a:rPr lang="fi-FI" dirty="0" smtClean="0"/>
              <a:t> </a:t>
            </a:r>
            <a:r>
              <a:rPr lang="fi-FI" dirty="0" err="1" smtClean="0"/>
              <a:t>these</a:t>
            </a:r>
            <a:r>
              <a:rPr lang="fi-FI" dirty="0" smtClean="0"/>
              <a:t> </a:t>
            </a:r>
            <a:r>
              <a:rPr lang="fi-FI" dirty="0" err="1" smtClean="0"/>
              <a:t>are</a:t>
            </a:r>
            <a:r>
              <a:rPr lang="fi-FI" dirty="0" smtClean="0"/>
              <a:t> the </a:t>
            </a:r>
            <a:r>
              <a:rPr lang="fi-FI" dirty="0" err="1" smtClean="0"/>
              <a:t>same</a:t>
            </a:r>
            <a:r>
              <a:rPr lang="fi-FI" dirty="0" smtClean="0"/>
              <a:t>. </a:t>
            </a:r>
          </a:p>
          <a:p>
            <a:pPr defTabSz="4176713">
              <a:lnSpc>
                <a:spcPts val="4600"/>
              </a:lnSpc>
            </a:pPr>
            <a:r>
              <a:rPr lang="fi-FI" i="1" dirty="0" err="1" smtClean="0"/>
              <a:t>Premature</a:t>
            </a:r>
            <a:r>
              <a:rPr lang="fi-FI" i="1" dirty="0" smtClean="0"/>
              <a:t> </a:t>
            </a:r>
            <a:r>
              <a:rPr lang="fi-FI" i="1" dirty="0" err="1" smtClean="0"/>
              <a:t>mortality</a:t>
            </a:r>
            <a:r>
              <a:rPr lang="fi-FI" dirty="0" smtClean="0"/>
              <a:t> </a:t>
            </a:r>
            <a:r>
              <a:rPr lang="fi-FI" dirty="0" err="1" smtClean="0"/>
              <a:t>refers</a:t>
            </a:r>
            <a:r>
              <a:rPr lang="fi-FI" dirty="0" smtClean="0"/>
              <a:t> to </a:t>
            </a:r>
            <a:r>
              <a:rPr lang="fi-FI" u="sng" dirty="0" err="1" smtClean="0"/>
              <a:t>individuals</a:t>
            </a:r>
            <a:r>
              <a:rPr lang="fi-FI" dirty="0" smtClean="0"/>
              <a:t> </a:t>
            </a:r>
            <a:r>
              <a:rPr lang="fi-FI" dirty="0" err="1" smtClean="0"/>
              <a:t>who</a:t>
            </a:r>
            <a:r>
              <a:rPr lang="fi-FI" dirty="0" smtClean="0"/>
              <a:t> </a:t>
            </a:r>
            <a:r>
              <a:rPr lang="fi-FI" dirty="0" err="1" smtClean="0"/>
              <a:t>died</a:t>
            </a:r>
            <a:r>
              <a:rPr lang="fi-FI" dirty="0" smtClean="0"/>
              <a:t> </a:t>
            </a:r>
            <a:r>
              <a:rPr lang="fi-FI" dirty="0" err="1" smtClean="0"/>
              <a:t>earlier</a:t>
            </a:r>
            <a:r>
              <a:rPr lang="fi-FI" dirty="0" smtClean="0"/>
              <a:t> </a:t>
            </a:r>
            <a:r>
              <a:rPr lang="fi-FI" dirty="0" err="1" smtClean="0"/>
              <a:t>because</a:t>
            </a:r>
            <a:r>
              <a:rPr lang="fi-FI" dirty="0" smtClean="0"/>
              <a:t> of </a:t>
            </a:r>
            <a:r>
              <a:rPr lang="fi-FI" dirty="0" err="1" smtClean="0"/>
              <a:t>exposure</a:t>
            </a:r>
            <a:r>
              <a:rPr lang="fi-FI" dirty="0" smtClean="0"/>
              <a:t> to a </a:t>
            </a:r>
            <a:r>
              <a:rPr lang="fi-FI" dirty="0" err="1" smtClean="0"/>
              <a:t>pollutant</a:t>
            </a:r>
            <a:r>
              <a:rPr lang="fi-FI" dirty="0" smtClean="0"/>
              <a:t>. </a:t>
            </a:r>
            <a:r>
              <a:rPr lang="fi-FI" i="1" dirty="0" err="1" smtClean="0"/>
              <a:t>Excess</a:t>
            </a:r>
            <a:r>
              <a:rPr lang="fi-FI" i="1" dirty="0" smtClean="0"/>
              <a:t> </a:t>
            </a:r>
            <a:r>
              <a:rPr lang="fi-FI" i="1" dirty="0" err="1" smtClean="0"/>
              <a:t>fraction</a:t>
            </a:r>
            <a:r>
              <a:rPr lang="fi-FI" dirty="0" smtClean="0"/>
              <a:t> is the proportion of </a:t>
            </a:r>
            <a:r>
              <a:rPr lang="fi-FI" dirty="0" err="1" smtClean="0"/>
              <a:t>exposed</a:t>
            </a:r>
            <a:r>
              <a:rPr lang="fi-FI" dirty="0" smtClean="0"/>
              <a:t> </a:t>
            </a:r>
            <a:r>
              <a:rPr lang="fi-FI" dirty="0" err="1" smtClean="0"/>
              <a:t>cases</a:t>
            </a:r>
            <a:r>
              <a:rPr lang="fi-FI" dirty="0" smtClean="0"/>
              <a:t> </a:t>
            </a:r>
            <a:r>
              <a:rPr lang="fi-FI" dirty="0" err="1" smtClean="0"/>
              <a:t>that</a:t>
            </a:r>
            <a:r>
              <a:rPr lang="fi-FI" dirty="0" smtClean="0"/>
              <a:t> </a:t>
            </a:r>
            <a:r>
              <a:rPr lang="fi-FI" dirty="0" err="1" smtClean="0"/>
              <a:t>would</a:t>
            </a:r>
            <a:r>
              <a:rPr lang="fi-FI" dirty="0" smtClean="0"/>
              <a:t> </a:t>
            </a:r>
            <a:r>
              <a:rPr lang="fi-FI" dirty="0" err="1" smtClean="0"/>
              <a:t>not</a:t>
            </a:r>
            <a:r>
              <a:rPr lang="fi-FI" dirty="0" smtClean="0"/>
              <a:t> </a:t>
            </a:r>
            <a:r>
              <a:rPr lang="fi-FI" dirty="0" err="1" smtClean="0"/>
              <a:t>have</a:t>
            </a:r>
            <a:r>
              <a:rPr lang="fi-FI" dirty="0" smtClean="0"/>
              <a:t> </a:t>
            </a:r>
            <a:r>
              <a:rPr lang="fi-FI" dirty="0" err="1" smtClean="0"/>
              <a:t>got</a:t>
            </a:r>
            <a:r>
              <a:rPr lang="fi-FI" dirty="0" smtClean="0"/>
              <a:t> </a:t>
            </a:r>
            <a:r>
              <a:rPr lang="fi-FI" dirty="0"/>
              <a:t>the </a:t>
            </a:r>
            <a:r>
              <a:rPr lang="fi-FI" dirty="0" err="1"/>
              <a:t>disease</a:t>
            </a:r>
            <a:r>
              <a:rPr lang="fi-FI" dirty="0"/>
              <a:t> </a:t>
            </a:r>
            <a:r>
              <a:rPr lang="fi-FI" dirty="0" err="1"/>
              <a:t>during</a:t>
            </a:r>
            <a:r>
              <a:rPr lang="fi-FI" dirty="0"/>
              <a:t> a </a:t>
            </a:r>
            <a:r>
              <a:rPr lang="fi-FI" dirty="0" err="1"/>
              <a:t>defined</a:t>
            </a:r>
            <a:r>
              <a:rPr lang="fi-FI" dirty="0"/>
              <a:t> </a:t>
            </a:r>
            <a:r>
              <a:rPr lang="fi-FI" dirty="0" err="1"/>
              <a:t>time</a:t>
            </a:r>
            <a:r>
              <a:rPr lang="fi-FI" dirty="0"/>
              <a:t> </a:t>
            </a:r>
            <a:r>
              <a:rPr lang="fi-FI" dirty="0" err="1"/>
              <a:t>period</a:t>
            </a:r>
            <a:r>
              <a:rPr lang="fi-FI" dirty="0"/>
              <a:t> </a:t>
            </a:r>
            <a:r>
              <a:rPr lang="fi-FI" dirty="0" err="1" smtClean="0"/>
              <a:t>without</a:t>
            </a:r>
            <a:r>
              <a:rPr lang="fi-FI" dirty="0" smtClean="0"/>
              <a:t> </a:t>
            </a:r>
            <a:r>
              <a:rPr lang="fi-FI" dirty="0" err="1" smtClean="0"/>
              <a:t>exposure</a:t>
            </a:r>
            <a:r>
              <a:rPr lang="fi-FI" dirty="0" smtClean="0"/>
              <a:t> on </a:t>
            </a:r>
            <a:r>
              <a:rPr lang="fi-FI" u="sng" dirty="0" err="1" smtClean="0"/>
              <a:t>population</a:t>
            </a:r>
            <a:r>
              <a:rPr lang="fi-FI" dirty="0" smtClean="0"/>
              <a:t> </a:t>
            </a:r>
            <a:r>
              <a:rPr lang="fi-FI" dirty="0" err="1" smtClean="0"/>
              <a:t>level</a:t>
            </a:r>
            <a:r>
              <a:rPr lang="fi-FI" dirty="0" smtClean="0"/>
              <a:t>. </a:t>
            </a:r>
          </a:p>
          <a:p>
            <a:pPr defTabSz="4176713">
              <a:lnSpc>
                <a:spcPts val="4600"/>
              </a:lnSpc>
            </a:pPr>
            <a:r>
              <a:rPr lang="fi-FI" dirty="0" err="1" smtClean="0"/>
              <a:t>Premature</a:t>
            </a:r>
            <a:r>
              <a:rPr lang="fi-FI" dirty="0" smtClean="0"/>
              <a:t> </a:t>
            </a:r>
            <a:r>
              <a:rPr lang="fi-FI" dirty="0" err="1" smtClean="0"/>
              <a:t>mortality</a:t>
            </a:r>
            <a:r>
              <a:rPr lang="fi-FI" dirty="0" smtClean="0"/>
              <a:t> </a:t>
            </a:r>
            <a:r>
              <a:rPr lang="fi-FI" dirty="0" err="1"/>
              <a:t>cannot</a:t>
            </a:r>
            <a:r>
              <a:rPr lang="fi-FI" dirty="0"/>
              <a:t> </a:t>
            </a:r>
            <a:r>
              <a:rPr lang="fi-FI" dirty="0" err="1"/>
              <a:t>be</a:t>
            </a:r>
            <a:r>
              <a:rPr lang="fi-FI" dirty="0"/>
              <a:t> </a:t>
            </a:r>
            <a:r>
              <a:rPr lang="fi-FI" dirty="0" err="1"/>
              <a:t>estimated</a:t>
            </a:r>
            <a:r>
              <a:rPr lang="fi-FI" dirty="0"/>
              <a:t> </a:t>
            </a:r>
            <a:r>
              <a:rPr lang="fi-FI" dirty="0" err="1"/>
              <a:t>based</a:t>
            </a:r>
            <a:r>
              <a:rPr lang="fi-FI" dirty="0"/>
              <a:t> on RR </a:t>
            </a:r>
            <a:r>
              <a:rPr lang="fi-FI" dirty="0" err="1" smtClean="0"/>
              <a:t>only</a:t>
            </a:r>
            <a:r>
              <a:rPr lang="fi-FI" dirty="0" smtClean="0"/>
              <a:t>, </a:t>
            </a:r>
            <a:r>
              <a:rPr lang="fi-FI" dirty="0" err="1" smtClean="0"/>
              <a:t>while</a:t>
            </a:r>
            <a:r>
              <a:rPr lang="fi-FI" dirty="0" smtClean="0"/>
              <a:t> </a:t>
            </a:r>
            <a:r>
              <a:rPr lang="fi-FI" dirty="0" err="1" smtClean="0"/>
              <a:t>excess</a:t>
            </a:r>
            <a:r>
              <a:rPr lang="fi-FI" dirty="0" smtClean="0"/>
              <a:t> </a:t>
            </a:r>
            <a:r>
              <a:rPr lang="fi-FI" dirty="0" err="1" smtClean="0"/>
              <a:t>risk</a:t>
            </a:r>
            <a:r>
              <a:rPr lang="fi-FI" dirty="0" smtClean="0"/>
              <a:t> </a:t>
            </a:r>
            <a:r>
              <a:rPr lang="fi-FI" dirty="0" err="1" smtClean="0"/>
              <a:t>can</a:t>
            </a:r>
            <a:r>
              <a:rPr lang="fi-FI" dirty="0" smtClean="0"/>
              <a:t> </a:t>
            </a:r>
            <a:r>
              <a:rPr lang="fi-FI" dirty="0" err="1" smtClean="0"/>
              <a:t>be</a:t>
            </a:r>
            <a:r>
              <a:rPr lang="fi-FI" dirty="0" smtClean="0"/>
              <a:t> </a:t>
            </a:r>
            <a:r>
              <a:rPr lang="fi-FI" dirty="0" err="1" smtClean="0"/>
              <a:t>estimated</a:t>
            </a:r>
            <a:r>
              <a:rPr lang="fi-FI" dirty="0" smtClean="0"/>
              <a:t> with (RR–1)/RR, </a:t>
            </a:r>
            <a:r>
              <a:rPr lang="fi-FI" dirty="0" err="1" smtClean="0"/>
              <a:t>where</a:t>
            </a:r>
            <a:r>
              <a:rPr lang="fi-FI" dirty="0" smtClean="0"/>
              <a:t> RR is the </a:t>
            </a:r>
            <a:r>
              <a:rPr lang="fi-FI" dirty="0" err="1" smtClean="0"/>
              <a:t>risk</a:t>
            </a:r>
            <a:r>
              <a:rPr lang="fi-FI" dirty="0" smtClean="0"/>
              <a:t> </a:t>
            </a:r>
            <a:r>
              <a:rPr lang="fi-FI" dirty="0" err="1" smtClean="0"/>
              <a:t>ratio</a:t>
            </a:r>
            <a:r>
              <a:rPr lang="fi-FI" dirty="0" smtClean="0"/>
              <a:t>.</a:t>
            </a:r>
          </a:p>
          <a:p>
            <a:pPr defTabSz="4176713">
              <a:lnSpc>
                <a:spcPts val="4600"/>
              </a:lnSpc>
            </a:pPr>
            <a:endParaRPr lang="fi-FI" dirty="0" smtClean="0"/>
          </a:p>
          <a:p>
            <a:pPr defTabSz="4176713">
              <a:lnSpc>
                <a:spcPts val="4600"/>
              </a:lnSpc>
            </a:pPr>
            <a:r>
              <a:rPr lang="fi-FI" b="1" dirty="0" err="1" smtClean="0"/>
              <a:t>Shared</a:t>
            </a:r>
            <a:r>
              <a:rPr lang="fi-FI" b="1" dirty="0" smtClean="0"/>
              <a:t> </a:t>
            </a:r>
            <a:r>
              <a:rPr lang="fi-FI" b="1" dirty="0" err="1" smtClean="0"/>
              <a:t>understanding</a:t>
            </a:r>
            <a:endParaRPr lang="fi-FI" b="1" dirty="0"/>
          </a:p>
          <a:p>
            <a:pPr defTabSz="4176713">
              <a:lnSpc>
                <a:spcPts val="4600"/>
              </a:lnSpc>
            </a:pPr>
            <a:endParaRPr lang="fi-FI" dirty="0" smtClean="0"/>
          </a:p>
          <a:p>
            <a:pPr defTabSz="4176713">
              <a:lnSpc>
                <a:spcPts val="4600"/>
              </a:lnSpc>
            </a:pPr>
            <a:r>
              <a:rPr lang="fi-FI" dirty="0" smtClean="0"/>
              <a:t> </a:t>
            </a:r>
            <a:endParaRPr lang="fi-FI" dirty="0"/>
          </a:p>
          <a:p>
            <a:pPr defTabSz="4176713">
              <a:lnSpc>
                <a:spcPts val="4600"/>
              </a:lnSpc>
            </a:pPr>
            <a:r>
              <a:rPr lang="fi-FI" b="1" dirty="0" err="1" smtClean="0">
                <a:solidFill>
                  <a:schemeClr val="accent1"/>
                </a:solidFill>
              </a:rPr>
              <a:t>Conclusions</a:t>
            </a:r>
            <a:endParaRPr lang="fi-FI" b="1" dirty="0">
              <a:solidFill>
                <a:schemeClr val="accent1"/>
              </a:solidFill>
            </a:endParaRPr>
          </a:p>
          <a:p>
            <a:pPr defTabSz="4176713">
              <a:lnSpc>
                <a:spcPts val="4600"/>
              </a:lnSpc>
            </a:pPr>
            <a:endParaRPr lang="fi-FI" dirty="0">
              <a:solidFill>
                <a:schemeClr val="accent1"/>
              </a:solidFill>
            </a:endParaRPr>
          </a:p>
          <a:p>
            <a:pPr defTabSz="4176713">
              <a:lnSpc>
                <a:spcPts val="4600"/>
              </a:lnSpc>
            </a:pPr>
            <a:r>
              <a:rPr lang="en-US" dirty="0"/>
              <a:t>Disputes about even heated and controversial topics can be clarified, understood or even resolved by using a set of rules for participation and information synthesis. Complex topics, openness, or large number of lay people participation did not hamper the process. Such rules should be tested in resolving scientific disputes on a large scale. If successful, the use of science in the society could benefit from practices of open collaboration</a:t>
            </a:r>
            <a:r>
              <a:rPr lang="en-US" dirty="0" smtClean="0"/>
              <a:t>.</a:t>
            </a:r>
            <a:r>
              <a:rPr lang="fi-FI" dirty="0" smtClean="0"/>
              <a:t> </a:t>
            </a:r>
            <a:endParaRPr lang="fi-FI" dirty="0"/>
          </a:p>
        </p:txBody>
      </p:sp>
      <p:sp>
        <p:nvSpPr>
          <p:cNvPr id="43019" name="Text Box 11"/>
          <p:cNvSpPr txBox="1">
            <a:spLocks noChangeArrowheads="1"/>
          </p:cNvSpPr>
          <p:nvPr/>
        </p:nvSpPr>
        <p:spPr bwMode="auto">
          <a:xfrm>
            <a:off x="19892963" y="24717375"/>
            <a:ext cx="8640762" cy="10512425"/>
          </a:xfrm>
          <a:prstGeom prst="rect">
            <a:avLst/>
          </a:prstGeom>
          <a:noFill/>
          <a:ln w="9525">
            <a:noFill/>
            <a:miter lim="800000"/>
            <a:headEnd/>
            <a:tailEnd/>
          </a:ln>
          <a:effectLst/>
        </p:spPr>
        <p:txBody>
          <a:bodyPr lIns="0" tIns="0" rIns="0" bIns="0"/>
          <a:lstStyle/>
          <a:p>
            <a:pPr defTabSz="4176713">
              <a:lnSpc>
                <a:spcPts val="4600"/>
              </a:lnSpc>
            </a:pPr>
            <a:r>
              <a:rPr lang="fi-FI" b="1" dirty="0"/>
              <a:t>Otsikko 2 </a:t>
            </a:r>
            <a:r>
              <a:rPr lang="fi-FI" b="1" dirty="0" err="1"/>
              <a:t>TheSans</a:t>
            </a:r>
            <a:r>
              <a:rPr lang="fi-FI" b="1" dirty="0"/>
              <a:t> </a:t>
            </a:r>
            <a:r>
              <a:rPr lang="fi-FI" b="1" dirty="0" err="1"/>
              <a:t>Bold</a:t>
            </a:r>
            <a:r>
              <a:rPr lang="fi-FI" b="1" dirty="0"/>
              <a:t> 36/46 </a:t>
            </a:r>
            <a:r>
              <a:rPr lang="fi-FI" b="1" dirty="0" err="1"/>
              <a:t>pt</a:t>
            </a:r>
            <a:endParaRPr lang="fi-FI" b="1" dirty="0"/>
          </a:p>
          <a:p>
            <a:pPr defTabSz="4176713">
              <a:lnSpc>
                <a:spcPts val="4600"/>
              </a:lnSpc>
            </a:pPr>
            <a:endParaRPr lang="fi-FI" dirty="0"/>
          </a:p>
          <a:p>
            <a:pPr defTabSz="4176713">
              <a:lnSpc>
                <a:spcPts val="4600"/>
              </a:lnSpc>
            </a:pPr>
            <a:r>
              <a:rPr lang="fi-FI" i="1" dirty="0"/>
              <a:t>Mahdolliset yhteistyökumppanien yhteystiedot tulevat </a:t>
            </a:r>
            <a:r>
              <a:rPr lang="fi-FI" i="1" dirty="0" err="1"/>
              <a:t>leipiksen</a:t>
            </a:r>
            <a:r>
              <a:rPr lang="fi-FI" i="1" dirty="0"/>
              <a:t> loppuun erilliseen kappaleeseen. Mahdolliset yhteistyökumppanien yhteystiedot tulevat </a:t>
            </a:r>
            <a:r>
              <a:rPr lang="fi-FI" i="1" dirty="0" err="1"/>
              <a:t>leipiksen</a:t>
            </a:r>
            <a:r>
              <a:rPr lang="fi-FI" i="1" dirty="0"/>
              <a:t> loppuun. </a:t>
            </a:r>
            <a:r>
              <a:rPr lang="fi-FI" i="1" dirty="0" err="1"/>
              <a:t>Arial</a:t>
            </a:r>
            <a:r>
              <a:rPr lang="fi-FI" i="1" dirty="0"/>
              <a:t> </a:t>
            </a:r>
            <a:r>
              <a:rPr lang="fi-FI" i="1" dirty="0" err="1"/>
              <a:t>Italic</a:t>
            </a:r>
            <a:r>
              <a:rPr lang="fi-FI" i="1" dirty="0"/>
              <a:t> 36/46 </a:t>
            </a:r>
            <a:r>
              <a:rPr lang="fi-FI" i="1" dirty="0" err="1"/>
              <a:t>pt</a:t>
            </a:r>
            <a:r>
              <a:rPr lang="fi-FI" i="1" dirty="0"/>
              <a:t>.</a:t>
            </a:r>
          </a:p>
        </p:txBody>
      </p:sp>
      <p:sp>
        <p:nvSpPr>
          <p:cNvPr id="43020" name="Text Box 12"/>
          <p:cNvSpPr txBox="1">
            <a:spLocks noChangeArrowheads="1"/>
          </p:cNvSpPr>
          <p:nvPr/>
        </p:nvSpPr>
        <p:spPr bwMode="auto">
          <a:xfrm>
            <a:off x="19892963" y="15355888"/>
            <a:ext cx="8640762" cy="2447925"/>
          </a:xfrm>
          <a:prstGeom prst="rect">
            <a:avLst/>
          </a:prstGeom>
          <a:noFill/>
          <a:ln w="9525">
            <a:noFill/>
            <a:miter lim="800000"/>
            <a:headEnd/>
            <a:tailEnd/>
          </a:ln>
          <a:effectLst/>
        </p:spPr>
        <p:txBody>
          <a:bodyPr lIns="0" tIns="0" rIns="0" bIns="0"/>
          <a:lstStyle/>
          <a:p>
            <a:pPr defTabSz="4176713">
              <a:lnSpc>
                <a:spcPts val="3600"/>
              </a:lnSpc>
            </a:pPr>
            <a:r>
              <a:rPr lang="fi-FI" sz="2600"/>
              <a:t>Tämä on kuvatekstiä. Se on kahden palstan levyinen. Yhden tai kolmen palstan levyistä kuvatekstiä voi myös käyttää. Arial 26/36pt. Sed eu ante ut massa molestie convallis. Phasellus erat elit, ornare eu, porttitor. </a:t>
            </a:r>
          </a:p>
        </p:txBody>
      </p:sp>
      <p:sp>
        <p:nvSpPr>
          <p:cNvPr id="43021" name="Text Box 13"/>
          <p:cNvSpPr txBox="1">
            <a:spLocks noChangeArrowheads="1"/>
          </p:cNvSpPr>
          <p:nvPr/>
        </p:nvSpPr>
        <p:spPr bwMode="auto">
          <a:xfrm>
            <a:off x="15355888" y="30045025"/>
            <a:ext cx="4105275" cy="5184775"/>
          </a:xfrm>
          <a:prstGeom prst="rect">
            <a:avLst/>
          </a:prstGeom>
          <a:noFill/>
          <a:ln w="9525">
            <a:noFill/>
            <a:miter lim="800000"/>
            <a:headEnd/>
            <a:tailEnd/>
          </a:ln>
          <a:effectLst/>
        </p:spPr>
        <p:txBody>
          <a:bodyPr lIns="0" tIns="0" rIns="0" bIns="0"/>
          <a:lstStyle/>
          <a:p>
            <a:pPr defTabSz="4176713">
              <a:lnSpc>
                <a:spcPts val="3600"/>
              </a:lnSpc>
              <a:spcAft>
                <a:spcPts val="3600"/>
              </a:spcAft>
            </a:pPr>
            <a:r>
              <a:rPr lang="fi-FI" sz="2600"/>
              <a:t>Tämä on kuvatekstiä. Se on palstan levyinen. Kahden tai kolmen palstan levyistä kuvatekstiä voi myös käyttää. Arial 26/36pt. Sed eu ante ut massa molestie convallis. Phasellus erat elit, ornare eu, porttitor. </a:t>
            </a:r>
          </a:p>
        </p:txBody>
      </p:sp>
      <p:sp>
        <p:nvSpPr>
          <p:cNvPr id="43022" name="Rectangle 14"/>
          <p:cNvSpPr>
            <a:spLocks noChangeArrowheads="1"/>
          </p:cNvSpPr>
          <p:nvPr/>
        </p:nvSpPr>
        <p:spPr bwMode="auto">
          <a:xfrm>
            <a:off x="1746250" y="36382325"/>
            <a:ext cx="4105275" cy="2447925"/>
          </a:xfrm>
          <a:prstGeom prst="rect">
            <a:avLst/>
          </a:prstGeom>
          <a:solidFill>
            <a:schemeClr val="accent1"/>
          </a:solidFill>
          <a:ln w="9525">
            <a:noFill/>
            <a:miter lim="800000"/>
            <a:headEnd/>
            <a:tailEnd/>
          </a:ln>
          <a:effectLst/>
        </p:spPr>
        <p:txBody>
          <a:bodyPr anchor="ctr"/>
          <a:lstStyle/>
          <a:p>
            <a:pPr algn="ctr" defTabSz="4176713">
              <a:lnSpc>
                <a:spcPts val="3600"/>
              </a:lnSpc>
            </a:pPr>
            <a:r>
              <a:rPr lang="fi-FI" sz="2600" dirty="0">
                <a:solidFill>
                  <a:schemeClr val="bg1"/>
                </a:solidFill>
              </a:rPr>
              <a:t>6. Projektin tai yhteistyö­ kumppanin logo yhden palstan levyisenä</a:t>
            </a:r>
          </a:p>
        </p:txBody>
      </p:sp>
      <p:sp>
        <p:nvSpPr>
          <p:cNvPr id="43023" name="Rectangle 15"/>
          <p:cNvSpPr>
            <a:spLocks noChangeArrowheads="1"/>
          </p:cNvSpPr>
          <p:nvPr/>
        </p:nvSpPr>
        <p:spPr bwMode="auto">
          <a:xfrm>
            <a:off x="6283325" y="36382325"/>
            <a:ext cx="4103688" cy="2447925"/>
          </a:xfrm>
          <a:prstGeom prst="rect">
            <a:avLst/>
          </a:prstGeom>
          <a:solidFill>
            <a:schemeClr val="accent1"/>
          </a:solidFill>
          <a:ln w="9525">
            <a:noFill/>
            <a:miter lim="800000"/>
            <a:headEnd/>
            <a:tailEnd/>
          </a:ln>
          <a:effectLst/>
        </p:spPr>
        <p:txBody>
          <a:bodyPr anchor="ctr"/>
          <a:lstStyle/>
          <a:p>
            <a:pPr algn="ctr" defTabSz="4176713">
              <a:lnSpc>
                <a:spcPts val="3600"/>
              </a:lnSpc>
            </a:pPr>
            <a:r>
              <a:rPr lang="fi-FI" sz="2600">
                <a:solidFill>
                  <a:schemeClr val="bg1"/>
                </a:solidFill>
              </a:rPr>
              <a:t>5. Projektin tai yhteistyö­ kumppanin logo yhden palstan levyisenä</a:t>
            </a:r>
          </a:p>
        </p:txBody>
      </p:sp>
      <p:sp>
        <p:nvSpPr>
          <p:cNvPr id="43024" name="Rectangle 16"/>
          <p:cNvSpPr>
            <a:spLocks noChangeArrowheads="1"/>
          </p:cNvSpPr>
          <p:nvPr/>
        </p:nvSpPr>
        <p:spPr bwMode="auto">
          <a:xfrm>
            <a:off x="10818813" y="36382325"/>
            <a:ext cx="4105275" cy="2447925"/>
          </a:xfrm>
          <a:prstGeom prst="rect">
            <a:avLst/>
          </a:prstGeom>
          <a:solidFill>
            <a:schemeClr val="accent1"/>
          </a:solidFill>
          <a:ln w="9525">
            <a:noFill/>
            <a:miter lim="800000"/>
            <a:headEnd/>
            <a:tailEnd/>
          </a:ln>
          <a:effectLst/>
        </p:spPr>
        <p:txBody>
          <a:bodyPr anchor="ctr"/>
          <a:lstStyle/>
          <a:p>
            <a:pPr algn="ctr" defTabSz="4176713">
              <a:lnSpc>
                <a:spcPts val="3600"/>
              </a:lnSpc>
            </a:pPr>
            <a:r>
              <a:rPr lang="fi-FI" sz="2600">
                <a:solidFill>
                  <a:schemeClr val="bg1"/>
                </a:solidFill>
              </a:rPr>
              <a:t>4. Projektin tai yhteistyö­ kumppanin logo yhden palstan levyisenä</a:t>
            </a:r>
          </a:p>
        </p:txBody>
      </p:sp>
      <p:sp>
        <p:nvSpPr>
          <p:cNvPr id="43025" name="Rectangle 17"/>
          <p:cNvSpPr>
            <a:spLocks noChangeArrowheads="1"/>
          </p:cNvSpPr>
          <p:nvPr/>
        </p:nvSpPr>
        <p:spPr bwMode="auto">
          <a:xfrm>
            <a:off x="15355888" y="36382325"/>
            <a:ext cx="4105275" cy="2447925"/>
          </a:xfrm>
          <a:prstGeom prst="rect">
            <a:avLst/>
          </a:prstGeom>
          <a:solidFill>
            <a:schemeClr val="accent1"/>
          </a:solidFill>
          <a:ln w="9525">
            <a:noFill/>
            <a:miter lim="800000"/>
            <a:headEnd/>
            <a:tailEnd/>
          </a:ln>
          <a:effectLst/>
        </p:spPr>
        <p:txBody>
          <a:bodyPr anchor="ctr"/>
          <a:lstStyle/>
          <a:p>
            <a:pPr algn="ctr" defTabSz="4176713">
              <a:lnSpc>
                <a:spcPts val="3600"/>
              </a:lnSpc>
            </a:pPr>
            <a:r>
              <a:rPr lang="fi-FI" sz="2600">
                <a:solidFill>
                  <a:schemeClr val="bg1"/>
                </a:solidFill>
              </a:rPr>
              <a:t>3. Projektin tai yhteistyö­ kumppanin logo yhden palstan levyisenä</a:t>
            </a:r>
          </a:p>
        </p:txBody>
      </p:sp>
      <p:sp>
        <p:nvSpPr>
          <p:cNvPr id="43026" name="Rectangle 18"/>
          <p:cNvSpPr>
            <a:spLocks noChangeArrowheads="1"/>
          </p:cNvSpPr>
          <p:nvPr/>
        </p:nvSpPr>
        <p:spPr bwMode="auto">
          <a:xfrm>
            <a:off x="19892963" y="36382325"/>
            <a:ext cx="4103687" cy="2447925"/>
          </a:xfrm>
          <a:prstGeom prst="rect">
            <a:avLst/>
          </a:prstGeom>
          <a:solidFill>
            <a:schemeClr val="accent1"/>
          </a:solidFill>
          <a:ln w="9525">
            <a:noFill/>
            <a:miter lim="800000"/>
            <a:headEnd/>
            <a:tailEnd/>
          </a:ln>
          <a:effectLst/>
        </p:spPr>
        <p:txBody>
          <a:bodyPr anchor="ctr"/>
          <a:lstStyle/>
          <a:p>
            <a:pPr algn="ctr" defTabSz="4176713">
              <a:lnSpc>
                <a:spcPts val="3600"/>
              </a:lnSpc>
            </a:pPr>
            <a:r>
              <a:rPr lang="fi-FI" sz="2600">
                <a:solidFill>
                  <a:schemeClr val="bg1"/>
                </a:solidFill>
              </a:rPr>
              <a:t>2. Projektin tai yhteistyö­ kumppanin logo yhden palstan levyisenä</a:t>
            </a:r>
          </a:p>
        </p:txBody>
      </p:sp>
      <p:sp>
        <p:nvSpPr>
          <p:cNvPr id="43027" name="Rectangle 19"/>
          <p:cNvSpPr>
            <a:spLocks noChangeArrowheads="1"/>
          </p:cNvSpPr>
          <p:nvPr/>
        </p:nvSpPr>
        <p:spPr bwMode="auto">
          <a:xfrm>
            <a:off x="24428450" y="36382325"/>
            <a:ext cx="4105275" cy="2447925"/>
          </a:xfrm>
          <a:prstGeom prst="rect">
            <a:avLst/>
          </a:prstGeom>
          <a:solidFill>
            <a:schemeClr val="accent1"/>
          </a:solidFill>
          <a:ln w="9525">
            <a:noFill/>
            <a:miter lim="800000"/>
            <a:headEnd/>
            <a:tailEnd/>
          </a:ln>
          <a:effectLst/>
        </p:spPr>
        <p:txBody>
          <a:bodyPr anchor="ctr"/>
          <a:lstStyle/>
          <a:p>
            <a:pPr algn="ctr" defTabSz="4176713">
              <a:lnSpc>
                <a:spcPts val="3600"/>
              </a:lnSpc>
            </a:pPr>
            <a:r>
              <a:rPr lang="fi-FI" sz="2600">
                <a:solidFill>
                  <a:schemeClr val="bg1"/>
                </a:solidFill>
              </a:rPr>
              <a:t>1. Projektin tai yhteistyö­ kumppanin logo yhden palstan levyisenä</a:t>
            </a:r>
          </a:p>
        </p:txBody>
      </p:sp>
      <p:sp>
        <p:nvSpPr>
          <p:cNvPr id="43028" name="Rectangle 20"/>
          <p:cNvSpPr>
            <a:spLocks noChangeArrowheads="1"/>
          </p:cNvSpPr>
          <p:nvPr/>
        </p:nvSpPr>
        <p:spPr bwMode="auto">
          <a:xfrm>
            <a:off x="1746250" y="30045025"/>
            <a:ext cx="13177838" cy="5184775"/>
          </a:xfrm>
          <a:prstGeom prst="rect">
            <a:avLst/>
          </a:prstGeom>
          <a:solidFill>
            <a:schemeClr val="hlink"/>
          </a:solidFill>
          <a:ln w="9525">
            <a:noFill/>
            <a:miter lim="800000"/>
            <a:headEnd/>
            <a:tailEnd/>
          </a:ln>
          <a:effectLst/>
        </p:spPr>
        <p:txBody>
          <a:bodyPr anchor="ctr"/>
          <a:lstStyle/>
          <a:p>
            <a:pPr algn="ctr" defTabSz="4176713">
              <a:lnSpc>
                <a:spcPts val="4600"/>
              </a:lnSpc>
            </a:pPr>
            <a:r>
              <a:rPr lang="fi-FI" b="1">
                <a:solidFill>
                  <a:schemeClr val="bg1"/>
                </a:solidFill>
              </a:rPr>
              <a:t>Kuva, graafi tai taulukko</a:t>
            </a:r>
            <a:br>
              <a:rPr lang="fi-FI" b="1">
                <a:solidFill>
                  <a:schemeClr val="bg1"/>
                </a:solidFill>
              </a:rPr>
            </a:br>
            <a:r>
              <a:rPr lang="fi-FI" b="1">
                <a:solidFill>
                  <a:schemeClr val="bg1"/>
                </a:solidFill>
              </a:rPr>
              <a:t>voi olla 3 palstan levyinen</a:t>
            </a:r>
          </a:p>
        </p:txBody>
      </p:sp>
      <p:sp>
        <p:nvSpPr>
          <p:cNvPr id="43029" name="Rectangle 21"/>
          <p:cNvSpPr>
            <a:spLocks noChangeArrowheads="1"/>
          </p:cNvSpPr>
          <p:nvPr/>
        </p:nvSpPr>
        <p:spPr bwMode="auto">
          <a:xfrm>
            <a:off x="19892963" y="17803813"/>
            <a:ext cx="8640762" cy="6192837"/>
          </a:xfrm>
          <a:prstGeom prst="rect">
            <a:avLst/>
          </a:prstGeom>
          <a:solidFill>
            <a:schemeClr val="folHlink"/>
          </a:solidFill>
          <a:ln w="9525">
            <a:noFill/>
            <a:miter lim="800000"/>
            <a:headEnd/>
            <a:tailEnd/>
          </a:ln>
          <a:effectLst/>
        </p:spPr>
        <p:txBody>
          <a:bodyPr anchor="ctr"/>
          <a:lstStyle/>
          <a:p>
            <a:pPr algn="ctr" defTabSz="4176713">
              <a:lnSpc>
                <a:spcPts val="4600"/>
              </a:lnSpc>
            </a:pPr>
            <a:r>
              <a:rPr lang="fi-FI" b="1">
                <a:solidFill>
                  <a:schemeClr val="bg1"/>
                </a:solidFill>
              </a:rPr>
              <a:t>Kuva, graafi tai taulukko</a:t>
            </a:r>
            <a:br>
              <a:rPr lang="fi-FI" b="1">
                <a:solidFill>
                  <a:schemeClr val="bg1"/>
                </a:solidFill>
              </a:rPr>
            </a:br>
            <a:r>
              <a:rPr lang="fi-FI" b="1">
                <a:solidFill>
                  <a:schemeClr val="bg1"/>
                </a:solidFill>
              </a:rPr>
              <a:t>voi olla 2 palstan levyinen</a:t>
            </a:r>
          </a:p>
        </p:txBody>
      </p:sp>
      <p:sp>
        <p:nvSpPr>
          <p:cNvPr id="43030" name="Rectangle 22"/>
          <p:cNvSpPr>
            <a:spLocks noChangeArrowheads="1"/>
          </p:cNvSpPr>
          <p:nvPr/>
        </p:nvSpPr>
        <p:spPr bwMode="auto">
          <a:xfrm>
            <a:off x="19892963" y="9450388"/>
            <a:ext cx="8640762" cy="5761037"/>
          </a:xfrm>
          <a:prstGeom prst="rect">
            <a:avLst/>
          </a:prstGeom>
          <a:solidFill>
            <a:schemeClr val="accent2"/>
          </a:solidFill>
          <a:ln w="9525">
            <a:noFill/>
            <a:miter lim="800000"/>
            <a:headEnd/>
            <a:tailEnd/>
          </a:ln>
          <a:effectLst/>
        </p:spPr>
        <p:txBody>
          <a:bodyPr anchor="ctr"/>
          <a:lstStyle/>
          <a:p>
            <a:pPr algn="ctr" defTabSz="4176713">
              <a:lnSpc>
                <a:spcPts val="4600"/>
              </a:lnSpc>
            </a:pPr>
            <a:r>
              <a:rPr lang="fi-FI" b="1" dirty="0" smtClean="0">
                <a:solidFill>
                  <a:schemeClr val="bg1"/>
                </a:solidFill>
              </a:rPr>
              <a:t>KUVAT ON VIELÄ LISÄTTÄVÄ!</a:t>
            </a:r>
            <a:endParaRPr lang="fi-FI" b="1" dirty="0">
              <a:solidFill>
                <a:schemeClr val="bg1"/>
              </a:solidFill>
            </a:endParaRPr>
          </a:p>
        </p:txBody>
      </p:sp>
      <p:sp>
        <p:nvSpPr>
          <p:cNvPr id="43034" name="Line 26"/>
          <p:cNvSpPr>
            <a:spLocks noChangeShapeType="1"/>
          </p:cNvSpPr>
          <p:nvPr/>
        </p:nvSpPr>
        <p:spPr bwMode="auto">
          <a:xfrm>
            <a:off x="1746250" y="35806063"/>
            <a:ext cx="26787475" cy="0"/>
          </a:xfrm>
          <a:prstGeom prst="line">
            <a:avLst/>
          </a:prstGeom>
          <a:noFill/>
          <a:ln w="38100" cap="rnd">
            <a:solidFill>
              <a:schemeClr val="accent1"/>
            </a:solidFill>
            <a:prstDash val="sysDot"/>
            <a:round/>
            <a:headEnd/>
            <a:tailEnd/>
          </a:ln>
          <a:effectLst/>
        </p:spPr>
        <p:txBody>
          <a:bodyPr/>
          <a:lstStyle/>
          <a:p>
            <a:endParaRPr lang="fi-FI"/>
          </a:p>
        </p:txBody>
      </p:sp>
      <p:sp>
        <p:nvSpPr>
          <p:cNvPr id="43036" name="Rectangle 28"/>
          <p:cNvSpPr>
            <a:spLocks noGrp="1" noChangeArrowheads="1"/>
          </p:cNvSpPr>
          <p:nvPr>
            <p:ph type="title"/>
          </p:nvPr>
        </p:nvSpPr>
        <p:spPr>
          <a:xfrm>
            <a:off x="449263" y="2105024"/>
            <a:ext cx="29381450" cy="5584763"/>
          </a:xfrm>
          <a:ln/>
        </p:spPr>
        <p:txBody>
          <a:bodyPr/>
          <a:lstStyle/>
          <a:p>
            <a:r>
              <a:rPr lang="en-US" dirty="0"/>
              <a:t>Discussion rules as a method to resolve scientific </a:t>
            </a:r>
            <a:r>
              <a:rPr lang="en-US" dirty="0" smtClean="0"/>
              <a:t>disputes: </a:t>
            </a:r>
            <a:br>
              <a:rPr lang="en-US" dirty="0" smtClean="0"/>
            </a:br>
            <a:r>
              <a:rPr lang="en-US" dirty="0" smtClean="0"/>
              <a:t>Case attributable risk of air pollution</a:t>
            </a:r>
            <a:endParaRPr lang="fi-FI" dirty="0"/>
          </a:p>
        </p:txBody>
      </p:sp>
      <p:sp>
        <p:nvSpPr>
          <p:cNvPr id="19" name="Alatunnisteen paikkamerkki 2"/>
          <p:cNvSpPr txBox="1">
            <a:spLocks/>
          </p:cNvSpPr>
          <p:nvPr/>
        </p:nvSpPr>
        <p:spPr bwMode="auto">
          <a:xfrm>
            <a:off x="1286637" y="6915392"/>
            <a:ext cx="27723850" cy="7635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sv-FI" sz="4600" dirty="0" smtClean="0">
                <a:solidFill>
                  <a:schemeClr val="bg1"/>
                </a:solidFill>
              </a:rPr>
              <a:t>ISEE, 1-4 September 2016, </a:t>
            </a:r>
            <a:r>
              <a:rPr lang="sv-FI" sz="4600" dirty="0" err="1" smtClean="0">
                <a:solidFill>
                  <a:schemeClr val="bg1"/>
                </a:solidFill>
              </a:rPr>
              <a:t>Rome</a:t>
            </a:r>
            <a:r>
              <a:rPr lang="sv-FI" sz="4600" dirty="0" smtClean="0">
                <a:solidFill>
                  <a:schemeClr val="bg1"/>
                </a:solidFill>
              </a:rPr>
              <a:t>, </a:t>
            </a:r>
            <a:r>
              <a:rPr lang="sv-FI" sz="4600" dirty="0" err="1" smtClean="0">
                <a:solidFill>
                  <a:schemeClr val="bg1"/>
                </a:solidFill>
              </a:rPr>
              <a:t>Italy</a:t>
            </a:r>
            <a:endParaRPr kumimoji="0" lang="fi-FI" sz="4600" b="0" i="0" u="none" strike="noStrike" kern="1200" cap="none" spc="0" normalizeH="0" baseline="0" noProof="0" dirty="0" smtClean="0">
              <a:ln>
                <a:noFill/>
              </a:ln>
              <a:solidFill>
                <a:schemeClr val="bg1"/>
              </a:solidFill>
              <a:effectLst/>
              <a:uLnTx/>
              <a:uFillTx/>
              <a:latin typeface="Arial" charset="0"/>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L poster A0">
  <a:themeElements>
    <a:clrScheme name="THL poster A0 1">
      <a:dk1>
        <a:srgbClr val="000000"/>
      </a:dk1>
      <a:lt1>
        <a:srgbClr val="FFFFFF"/>
      </a:lt1>
      <a:dk2>
        <a:srgbClr val="807F83"/>
      </a:dk2>
      <a:lt2>
        <a:srgbClr val="EEECE1"/>
      </a:lt2>
      <a:accent1>
        <a:srgbClr val="7BC143"/>
      </a:accent1>
      <a:accent2>
        <a:srgbClr val="C1DF63"/>
      </a:accent2>
      <a:accent3>
        <a:srgbClr val="FFFFFF"/>
      </a:accent3>
      <a:accent4>
        <a:srgbClr val="000000"/>
      </a:accent4>
      <a:accent5>
        <a:srgbClr val="BFDDB0"/>
      </a:accent5>
      <a:accent6>
        <a:srgbClr val="AFCA59"/>
      </a:accent6>
      <a:hlink>
        <a:srgbClr val="6BC9C7"/>
      </a:hlink>
      <a:folHlink>
        <a:srgbClr val="5191CD"/>
      </a:folHlink>
    </a:clrScheme>
    <a:fontScheme name="THL poster A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176713" rtl="0" eaLnBrk="1" fontAlgn="base" latinLnBrk="0" hangingPunct="1">
          <a:lnSpc>
            <a:spcPct val="100000"/>
          </a:lnSpc>
          <a:spcBef>
            <a:spcPct val="0"/>
          </a:spcBef>
          <a:spcAft>
            <a:spcPct val="0"/>
          </a:spcAft>
          <a:buClrTx/>
          <a:buSzTx/>
          <a:buFontTx/>
          <a:buNone/>
          <a:tabLst/>
          <a:defRPr kumimoji="0" lang="fi-FI" sz="3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176713" rtl="0" eaLnBrk="1" fontAlgn="base" latinLnBrk="0" hangingPunct="1">
          <a:lnSpc>
            <a:spcPct val="100000"/>
          </a:lnSpc>
          <a:spcBef>
            <a:spcPct val="0"/>
          </a:spcBef>
          <a:spcAft>
            <a:spcPct val="0"/>
          </a:spcAft>
          <a:buClrTx/>
          <a:buSzTx/>
          <a:buFontTx/>
          <a:buNone/>
          <a:tabLst/>
          <a:defRPr kumimoji="0" lang="fi-FI" sz="3600" b="0" i="0" u="none" strike="noStrike" cap="none" normalizeH="0" baseline="0" smtClean="0">
            <a:ln>
              <a:noFill/>
            </a:ln>
            <a:solidFill>
              <a:schemeClr val="tx1"/>
            </a:solidFill>
            <a:effectLst/>
            <a:latin typeface="Arial" charset="0"/>
          </a:defRPr>
        </a:defPPr>
      </a:lstStyle>
    </a:lnDef>
  </a:objectDefaults>
  <a:extraClrSchemeLst>
    <a:extraClrScheme>
      <a:clrScheme name="THL poster A0 1">
        <a:dk1>
          <a:srgbClr val="000000"/>
        </a:dk1>
        <a:lt1>
          <a:srgbClr val="FFFFFF"/>
        </a:lt1>
        <a:dk2>
          <a:srgbClr val="807F83"/>
        </a:dk2>
        <a:lt2>
          <a:srgbClr val="EEECE1"/>
        </a:lt2>
        <a:accent1>
          <a:srgbClr val="7BC143"/>
        </a:accent1>
        <a:accent2>
          <a:srgbClr val="C1DF63"/>
        </a:accent2>
        <a:accent3>
          <a:srgbClr val="FFFFFF"/>
        </a:accent3>
        <a:accent4>
          <a:srgbClr val="000000"/>
        </a:accent4>
        <a:accent5>
          <a:srgbClr val="BFDDB0"/>
        </a:accent5>
        <a:accent6>
          <a:srgbClr val="AFCA59"/>
        </a:accent6>
        <a:hlink>
          <a:srgbClr val="6BC9C7"/>
        </a:hlink>
        <a:folHlink>
          <a:srgbClr val="5191C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
      <a:dk1>
        <a:srgbClr val="000000"/>
      </a:dk1>
      <a:lt1>
        <a:srgbClr val="FFFFFF"/>
      </a:lt1>
      <a:dk2>
        <a:srgbClr val="807F83"/>
      </a:dk2>
      <a:lt2>
        <a:srgbClr val="EEECE1"/>
      </a:lt2>
      <a:accent1>
        <a:srgbClr val="7BC143"/>
      </a:accent1>
      <a:accent2>
        <a:srgbClr val="6BC9C7"/>
      </a:accent2>
      <a:accent3>
        <a:srgbClr val="FFFFFF"/>
      </a:accent3>
      <a:accent4>
        <a:srgbClr val="000000"/>
      </a:accent4>
      <a:accent5>
        <a:srgbClr val="BFDDB0"/>
      </a:accent5>
      <a:accent6>
        <a:srgbClr val="60B6B4"/>
      </a:accent6>
      <a:hlink>
        <a:srgbClr val="C1DF63"/>
      </a:hlink>
      <a:folHlink>
        <a:srgbClr val="5191C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
      <a:dk1>
        <a:srgbClr val="000000"/>
      </a:dk1>
      <a:lt1>
        <a:srgbClr val="FFFFFF"/>
      </a:lt1>
      <a:dk2>
        <a:srgbClr val="807F83"/>
      </a:dk2>
      <a:lt2>
        <a:srgbClr val="EEECE1"/>
      </a:lt2>
      <a:accent1>
        <a:srgbClr val="7BC143"/>
      </a:accent1>
      <a:accent2>
        <a:srgbClr val="6BC9C7"/>
      </a:accent2>
      <a:accent3>
        <a:srgbClr val="FFFFFF"/>
      </a:accent3>
      <a:accent4>
        <a:srgbClr val="000000"/>
      </a:accent4>
      <a:accent5>
        <a:srgbClr val="BFDDB0"/>
      </a:accent5>
      <a:accent6>
        <a:srgbClr val="60B6B4"/>
      </a:accent6>
      <a:hlink>
        <a:srgbClr val="C1DF63"/>
      </a:hlink>
      <a:folHlink>
        <a:srgbClr val="5191C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467</TotalTime>
  <Words>594</Words>
  <Application>Microsoft Office PowerPoint</Application>
  <PresentationFormat>Custom</PresentationFormat>
  <Paragraphs>39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THL poster A0</vt:lpstr>
      <vt:lpstr>Discussion rules as a method to resolve scientific disputes:  Case attributable risk of air pollution</vt:lpstr>
    </vt:vector>
  </TitlesOfParts>
  <Manager>Recommended Finland</Manager>
  <Company>grow.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THL poster A0</dc:title>
  <dc:creator>mika kontio / grow.</dc:creator>
  <cp:lastModifiedBy>Tuomisto Jouni</cp:lastModifiedBy>
  <cp:revision>40</cp:revision>
  <dcterms:created xsi:type="dcterms:W3CDTF">2008-12-11T09:15:23Z</dcterms:created>
  <dcterms:modified xsi:type="dcterms:W3CDTF">2016-08-22T09:52:23Z</dcterms:modified>
</cp:coreProperties>
</file>