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557" autoAdjust="0"/>
    <p:restoredTop sz="94660"/>
  </p:normalViewPr>
  <p:slideViewPr>
    <p:cSldViewPr snapToGrid="0">
      <p:cViewPr varScale="1">
        <p:scale>
          <a:sx n="103" d="100"/>
          <a:sy n="103" d="100"/>
        </p:scale>
        <p:origin x="138" y="7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B4FA27F-F108-4582-BCCB-5AFA6D0F3ECC}" type="datetimeFigureOut">
              <a:rPr lang="fi-FI" smtClean="0"/>
              <a:t>11.5.2015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E260837-326D-43F0-886B-590A00FBC79B}"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406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4FA27F-F108-4582-BCCB-5AFA6D0F3ECC}" type="datetimeFigureOut">
              <a:rPr lang="fi-FI" smtClean="0"/>
              <a:t>11.5.2015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E260837-326D-43F0-886B-590A00FBC79B}" type="slidenum">
              <a:rPr lang="fi-FI" smtClean="0"/>
              <a:t>‹#›</a:t>
            </a:fld>
            <a:endParaRPr lang="fi-FI"/>
          </a:p>
        </p:txBody>
      </p:sp>
    </p:spTree>
    <p:extLst>
      <p:ext uri="{BB962C8B-B14F-4D97-AF65-F5344CB8AC3E}">
        <p14:creationId xmlns:p14="http://schemas.microsoft.com/office/powerpoint/2010/main" val="92889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4FA27F-F108-4582-BCCB-5AFA6D0F3ECC}" type="datetimeFigureOut">
              <a:rPr lang="fi-FI" smtClean="0"/>
              <a:t>11.5.2015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E260837-326D-43F0-886B-590A00FBC79B}" type="slidenum">
              <a:rPr lang="fi-FI" smtClean="0"/>
              <a:t>‹#›</a:t>
            </a:fld>
            <a:endParaRPr lang="fi-FI"/>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13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4FA27F-F108-4582-BCCB-5AFA6D0F3ECC}" type="datetimeFigureOut">
              <a:rPr lang="fi-FI" smtClean="0"/>
              <a:t>11.5.2015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E260837-326D-43F0-886B-590A00FBC79B}" type="slidenum">
              <a:rPr lang="fi-FI" smtClean="0"/>
              <a:t>‹#›</a:t>
            </a:fld>
            <a:endParaRPr lang="fi-FI"/>
          </a:p>
        </p:txBody>
      </p:sp>
    </p:spTree>
    <p:extLst>
      <p:ext uri="{BB962C8B-B14F-4D97-AF65-F5344CB8AC3E}">
        <p14:creationId xmlns:p14="http://schemas.microsoft.com/office/powerpoint/2010/main" val="4080452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4FA27F-F108-4582-BCCB-5AFA6D0F3ECC}" type="datetimeFigureOut">
              <a:rPr lang="fi-FI" smtClean="0"/>
              <a:t>11.5.2015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E260837-326D-43F0-886B-590A00FBC79B}"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390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4FA27F-F108-4582-BCCB-5AFA6D0F3ECC}" type="datetimeFigureOut">
              <a:rPr lang="fi-FI" smtClean="0"/>
              <a:t>11.5.2015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E260837-326D-43F0-886B-590A00FBC79B}" type="slidenum">
              <a:rPr lang="fi-FI" smtClean="0"/>
              <a:t>‹#›</a:t>
            </a:fld>
            <a:endParaRPr lang="fi-FI"/>
          </a:p>
        </p:txBody>
      </p:sp>
    </p:spTree>
    <p:extLst>
      <p:ext uri="{BB962C8B-B14F-4D97-AF65-F5344CB8AC3E}">
        <p14:creationId xmlns:p14="http://schemas.microsoft.com/office/powerpoint/2010/main" val="119726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4FA27F-F108-4582-BCCB-5AFA6D0F3ECC}" type="datetimeFigureOut">
              <a:rPr lang="fi-FI" smtClean="0"/>
              <a:t>11.5.2015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EE260837-326D-43F0-886B-590A00FBC79B}" type="slidenum">
              <a:rPr lang="fi-FI" smtClean="0"/>
              <a:t>‹#›</a:t>
            </a:fld>
            <a:endParaRPr lang="fi-FI"/>
          </a:p>
        </p:txBody>
      </p:sp>
    </p:spTree>
    <p:extLst>
      <p:ext uri="{BB962C8B-B14F-4D97-AF65-F5344CB8AC3E}">
        <p14:creationId xmlns:p14="http://schemas.microsoft.com/office/powerpoint/2010/main" val="3327053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4FA27F-F108-4582-BCCB-5AFA6D0F3ECC}" type="datetimeFigureOut">
              <a:rPr lang="fi-FI" smtClean="0"/>
              <a:t>11.5.2015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EE260837-326D-43F0-886B-590A00FBC79B}" type="slidenum">
              <a:rPr lang="fi-FI" smtClean="0"/>
              <a:t>‹#›</a:t>
            </a:fld>
            <a:endParaRPr lang="fi-FI"/>
          </a:p>
        </p:txBody>
      </p:sp>
    </p:spTree>
    <p:extLst>
      <p:ext uri="{BB962C8B-B14F-4D97-AF65-F5344CB8AC3E}">
        <p14:creationId xmlns:p14="http://schemas.microsoft.com/office/powerpoint/2010/main" val="2115788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4FA27F-F108-4582-BCCB-5AFA6D0F3ECC}" type="datetimeFigureOut">
              <a:rPr lang="fi-FI" smtClean="0"/>
              <a:t>11.5.2015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EE260837-326D-43F0-886B-590A00FBC79B}" type="slidenum">
              <a:rPr lang="fi-FI" smtClean="0"/>
              <a:t>‹#›</a:t>
            </a:fld>
            <a:endParaRPr lang="fi-FI"/>
          </a:p>
        </p:txBody>
      </p:sp>
    </p:spTree>
    <p:extLst>
      <p:ext uri="{BB962C8B-B14F-4D97-AF65-F5344CB8AC3E}">
        <p14:creationId xmlns:p14="http://schemas.microsoft.com/office/powerpoint/2010/main" val="247242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4FA27F-F108-4582-BCCB-5AFA6D0F3ECC}" type="datetimeFigureOut">
              <a:rPr lang="fi-FI" smtClean="0"/>
              <a:t>11.5.2015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E260837-326D-43F0-886B-590A00FBC79B}" type="slidenum">
              <a:rPr lang="fi-FI" smtClean="0"/>
              <a:t>‹#›</a:t>
            </a:fld>
            <a:endParaRPr lang="fi-FI"/>
          </a:p>
        </p:txBody>
      </p:sp>
    </p:spTree>
    <p:extLst>
      <p:ext uri="{BB962C8B-B14F-4D97-AF65-F5344CB8AC3E}">
        <p14:creationId xmlns:p14="http://schemas.microsoft.com/office/powerpoint/2010/main" val="790000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4FA27F-F108-4582-BCCB-5AFA6D0F3ECC}" type="datetimeFigureOut">
              <a:rPr lang="fi-FI" smtClean="0"/>
              <a:t>11.5.2015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E260837-326D-43F0-886B-590A00FBC79B}"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1412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B4FA27F-F108-4582-BCCB-5AFA6D0F3ECC}" type="datetimeFigureOut">
              <a:rPr lang="fi-FI" smtClean="0"/>
              <a:t>11.5.2015</a:t>
            </a:fld>
            <a:endParaRPr lang="fi-FI"/>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i-FI"/>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E260837-326D-43F0-886B-590A00FBC79B}" type="slidenum">
              <a:rPr lang="fi-FI" smtClean="0"/>
              <a:t>‹#›</a:t>
            </a:fld>
            <a:endParaRPr lang="fi-FI"/>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3504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i-FI" b="1" dirty="0" err="1" smtClean="0">
                <a:effectLst/>
              </a:rPr>
              <a:t>Climate</a:t>
            </a:r>
            <a:r>
              <a:rPr lang="fi-FI" b="1" dirty="0" smtClean="0">
                <a:effectLst/>
              </a:rPr>
              <a:t> </a:t>
            </a:r>
            <a:r>
              <a:rPr lang="fi-FI" b="1" dirty="0" err="1" smtClean="0">
                <a:effectLst/>
              </a:rPr>
              <a:t>change</a:t>
            </a:r>
            <a:r>
              <a:rPr lang="fi-FI" b="1" dirty="0" smtClean="0">
                <a:effectLst/>
              </a:rPr>
              <a:t> </a:t>
            </a:r>
            <a:r>
              <a:rPr lang="fi-FI" b="1" dirty="0" err="1" smtClean="0">
                <a:effectLst/>
              </a:rPr>
              <a:t>policies</a:t>
            </a:r>
            <a:r>
              <a:rPr lang="fi-FI" b="1" dirty="0" smtClean="0">
                <a:effectLst/>
              </a:rPr>
              <a:t> </a:t>
            </a:r>
            <a:br>
              <a:rPr lang="fi-FI" b="1" dirty="0" smtClean="0">
                <a:effectLst/>
              </a:rPr>
            </a:br>
            <a:r>
              <a:rPr lang="fi-FI" sz="4000" dirty="0" smtClean="0">
                <a:effectLst/>
              </a:rPr>
              <a:t>(HW4 </a:t>
            </a:r>
            <a:r>
              <a:rPr lang="fi-FI" sz="4000" dirty="0" err="1" smtClean="0">
                <a:effectLst/>
              </a:rPr>
              <a:t>by</a:t>
            </a:r>
            <a:r>
              <a:rPr lang="fi-FI" sz="4000" dirty="0" smtClean="0">
                <a:effectLst/>
              </a:rPr>
              <a:t> </a:t>
            </a:r>
            <a:r>
              <a:rPr lang="fi-FI" sz="4000" dirty="0" err="1" smtClean="0">
                <a:effectLst/>
              </a:rPr>
              <a:t>Oluwatobi</a:t>
            </a:r>
            <a:r>
              <a:rPr lang="fi-FI" sz="4000" dirty="0" smtClean="0">
                <a:effectLst/>
              </a:rPr>
              <a:t> </a:t>
            </a:r>
            <a:r>
              <a:rPr lang="fi-FI" sz="4000" dirty="0" err="1" smtClean="0">
                <a:effectLst/>
              </a:rPr>
              <a:t>Abayomi</a:t>
            </a:r>
            <a:r>
              <a:rPr lang="fi-FI" sz="4000" dirty="0" smtClean="0">
                <a:effectLst/>
              </a:rPr>
              <a:t> </a:t>
            </a:r>
            <a:r>
              <a:rPr lang="fi-FI" sz="4000" dirty="0" err="1" smtClean="0">
                <a:effectLst/>
              </a:rPr>
              <a:t>Badejo</a:t>
            </a:r>
            <a:r>
              <a:rPr lang="fi-FI" sz="4000" dirty="0" smtClean="0">
                <a:effectLst/>
              </a:rPr>
              <a:t> et </a:t>
            </a:r>
            <a:r>
              <a:rPr lang="fi-FI" sz="4000" dirty="0" err="1" smtClean="0">
                <a:effectLst/>
              </a:rPr>
              <a:t>al</a:t>
            </a:r>
            <a:r>
              <a:rPr lang="fi-FI" sz="4000" dirty="0" smtClean="0">
                <a:effectLst/>
              </a:rPr>
              <a:t>)</a:t>
            </a:r>
            <a:endParaRPr lang="fi-FI" sz="4000" dirty="0"/>
          </a:p>
        </p:txBody>
      </p:sp>
      <p:sp>
        <p:nvSpPr>
          <p:cNvPr id="3" name="Subtitle 2"/>
          <p:cNvSpPr>
            <a:spLocks noGrp="1"/>
          </p:cNvSpPr>
          <p:nvPr>
            <p:ph type="subTitle" idx="1"/>
          </p:nvPr>
        </p:nvSpPr>
        <p:spPr/>
        <p:txBody>
          <a:bodyPr/>
          <a:lstStyle/>
          <a:p>
            <a:r>
              <a:rPr lang="fi-FI" dirty="0" err="1" smtClean="0"/>
              <a:t>Presented</a:t>
            </a:r>
            <a:r>
              <a:rPr lang="fi-FI" dirty="0" smtClean="0"/>
              <a:t> </a:t>
            </a:r>
            <a:r>
              <a:rPr lang="fi-FI" dirty="0" err="1" smtClean="0"/>
              <a:t>by</a:t>
            </a:r>
            <a:r>
              <a:rPr lang="fi-FI" dirty="0" smtClean="0"/>
              <a:t> Mohammad Shahidehnia and Paula Maatela</a:t>
            </a:r>
            <a:endParaRPr lang="fi-FI" dirty="0"/>
          </a:p>
        </p:txBody>
      </p:sp>
    </p:spTree>
    <p:extLst>
      <p:ext uri="{BB962C8B-B14F-4D97-AF65-F5344CB8AC3E}">
        <p14:creationId xmlns:p14="http://schemas.microsoft.com/office/powerpoint/2010/main" val="3872832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Results</a:t>
            </a:r>
            <a:endParaRPr lang="fi-FI" dirty="0"/>
          </a:p>
        </p:txBody>
      </p:sp>
      <p:sp>
        <p:nvSpPr>
          <p:cNvPr id="3" name="Content Placeholder 2"/>
          <p:cNvSpPr>
            <a:spLocks noGrp="1"/>
          </p:cNvSpPr>
          <p:nvPr>
            <p:ph idx="1"/>
          </p:nvPr>
        </p:nvSpPr>
        <p:spPr/>
        <p:txBody>
          <a:bodyPr/>
          <a:lstStyle/>
          <a:p>
            <a:r>
              <a:rPr lang="en-US" dirty="0"/>
              <a:t>Diversification of economies to reduce over dependence on climate-sensitive sectors and occupations.</a:t>
            </a:r>
          </a:p>
          <a:p>
            <a:r>
              <a:rPr lang="en-US" dirty="0"/>
              <a:t>Development of social protection as a tool for adaptation to climate change and risk reduction.</a:t>
            </a:r>
          </a:p>
          <a:p>
            <a:endParaRPr lang="fi-FI" dirty="0"/>
          </a:p>
        </p:txBody>
      </p:sp>
    </p:spTree>
    <p:extLst>
      <p:ext uri="{BB962C8B-B14F-4D97-AF65-F5344CB8AC3E}">
        <p14:creationId xmlns:p14="http://schemas.microsoft.com/office/powerpoint/2010/main" val="302091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Conclusions</a:t>
            </a:r>
            <a:endParaRPr lang="fi-FI" dirty="0"/>
          </a:p>
        </p:txBody>
      </p:sp>
      <p:sp>
        <p:nvSpPr>
          <p:cNvPr id="3" name="Content Placeholder 2"/>
          <p:cNvSpPr>
            <a:spLocks noGrp="1"/>
          </p:cNvSpPr>
          <p:nvPr>
            <p:ph idx="1"/>
          </p:nvPr>
        </p:nvSpPr>
        <p:spPr/>
        <p:txBody>
          <a:bodyPr/>
          <a:lstStyle/>
          <a:p>
            <a:r>
              <a:rPr lang="en-US" dirty="0"/>
              <a:t>Adaptation and mitigation procedure as described in the policy is achievable and consistent with the realities of the Nigerian community due to the economic status of majority of people.</a:t>
            </a:r>
            <a:endParaRPr lang="fi-FI" dirty="0"/>
          </a:p>
        </p:txBody>
      </p:sp>
    </p:spTree>
    <p:extLst>
      <p:ext uri="{BB962C8B-B14F-4D97-AF65-F5344CB8AC3E}">
        <p14:creationId xmlns:p14="http://schemas.microsoft.com/office/powerpoint/2010/main" val="2037669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Stakeholders</a:t>
            </a:r>
            <a:endParaRPr lang="fi-FI" dirty="0"/>
          </a:p>
        </p:txBody>
      </p:sp>
      <p:sp>
        <p:nvSpPr>
          <p:cNvPr id="3" name="Content Placeholder 2"/>
          <p:cNvSpPr>
            <a:spLocks noGrp="1"/>
          </p:cNvSpPr>
          <p:nvPr>
            <p:ph idx="1"/>
          </p:nvPr>
        </p:nvSpPr>
        <p:spPr/>
        <p:txBody>
          <a:bodyPr/>
          <a:lstStyle/>
          <a:p>
            <a:r>
              <a:rPr lang="en-US" dirty="0"/>
              <a:t>Corporate organizations, government agencies, community leaders and populace.</a:t>
            </a:r>
            <a:endParaRPr lang="fi-FI" dirty="0"/>
          </a:p>
        </p:txBody>
      </p:sp>
    </p:spTree>
    <p:extLst>
      <p:ext uri="{BB962C8B-B14F-4D97-AF65-F5344CB8AC3E}">
        <p14:creationId xmlns:p14="http://schemas.microsoft.com/office/powerpoint/2010/main" val="2744894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Our</a:t>
            </a:r>
            <a:r>
              <a:rPr lang="fi-FI" dirty="0" smtClean="0"/>
              <a:t> </a:t>
            </a:r>
            <a:r>
              <a:rPr lang="fi-FI" dirty="0" err="1" smtClean="0"/>
              <a:t>evaluations</a:t>
            </a:r>
            <a:endParaRPr lang="fi-FI" dirty="0"/>
          </a:p>
        </p:txBody>
      </p:sp>
      <p:sp>
        <p:nvSpPr>
          <p:cNvPr id="3" name="Content Placeholder 2"/>
          <p:cNvSpPr>
            <a:spLocks noGrp="1"/>
          </p:cNvSpPr>
          <p:nvPr>
            <p:ph idx="1"/>
          </p:nvPr>
        </p:nvSpPr>
        <p:spPr/>
        <p:txBody>
          <a:bodyPr>
            <a:normAutofit fontScale="92500" lnSpcReduction="10000"/>
          </a:bodyPr>
          <a:lstStyle/>
          <a:p>
            <a:pPr marL="0" indent="0">
              <a:buNone/>
            </a:pPr>
            <a:r>
              <a:rPr lang="fi-FI" dirty="0" smtClean="0"/>
              <a:t>1. Is it </a:t>
            </a:r>
            <a:r>
              <a:rPr lang="fi-FI" dirty="0" err="1" smtClean="0"/>
              <a:t>possible</a:t>
            </a:r>
            <a:r>
              <a:rPr lang="fi-FI" dirty="0" smtClean="0"/>
              <a:t> to </a:t>
            </a:r>
            <a:r>
              <a:rPr lang="fi-FI" dirty="0" err="1" smtClean="0"/>
              <a:t>use</a:t>
            </a:r>
            <a:r>
              <a:rPr lang="fi-FI" dirty="0" smtClean="0"/>
              <a:t> </a:t>
            </a:r>
            <a:r>
              <a:rPr lang="fi-FI" dirty="0" err="1" smtClean="0"/>
              <a:t>the</a:t>
            </a:r>
            <a:r>
              <a:rPr lang="fi-FI" dirty="0" smtClean="0"/>
              <a:t> </a:t>
            </a:r>
            <a:r>
              <a:rPr lang="fi-FI" dirty="0" err="1" smtClean="0"/>
              <a:t>climate</a:t>
            </a:r>
            <a:r>
              <a:rPr lang="fi-FI" dirty="0" smtClean="0"/>
              <a:t> </a:t>
            </a:r>
            <a:r>
              <a:rPr lang="fi-FI" dirty="0" err="1" smtClean="0"/>
              <a:t>change</a:t>
            </a:r>
            <a:r>
              <a:rPr lang="fi-FI" dirty="0" smtClean="0"/>
              <a:t> </a:t>
            </a:r>
            <a:r>
              <a:rPr lang="fi-FI" dirty="0" err="1" smtClean="0"/>
              <a:t>adaptation</a:t>
            </a:r>
            <a:r>
              <a:rPr lang="fi-FI" dirty="0" smtClean="0"/>
              <a:t> </a:t>
            </a:r>
            <a:r>
              <a:rPr lang="fi-FI" dirty="0" err="1" smtClean="0"/>
              <a:t>policies</a:t>
            </a:r>
            <a:r>
              <a:rPr lang="fi-FI" dirty="0"/>
              <a:t> </a:t>
            </a:r>
            <a:r>
              <a:rPr lang="fi-FI" dirty="0" err="1" smtClean="0"/>
              <a:t>which</a:t>
            </a:r>
            <a:r>
              <a:rPr lang="fi-FI" dirty="0" smtClean="0"/>
              <a:t> </a:t>
            </a:r>
            <a:r>
              <a:rPr lang="fi-FI" dirty="0" err="1" smtClean="0"/>
              <a:t>are</a:t>
            </a:r>
            <a:r>
              <a:rPr lang="fi-FI" dirty="0" smtClean="0"/>
              <a:t> </a:t>
            </a:r>
            <a:r>
              <a:rPr lang="fi-FI" dirty="0" err="1" smtClean="0"/>
              <a:t>done</a:t>
            </a:r>
            <a:r>
              <a:rPr lang="fi-FI" dirty="0" smtClean="0"/>
              <a:t> in Europe for Nigeria </a:t>
            </a:r>
            <a:r>
              <a:rPr lang="fi-FI" dirty="0" err="1" smtClean="0"/>
              <a:t>too</a:t>
            </a:r>
            <a:r>
              <a:rPr lang="fi-FI" dirty="0" smtClean="0"/>
              <a:t>?</a:t>
            </a:r>
          </a:p>
          <a:p>
            <a:r>
              <a:rPr lang="fi-FI" dirty="0" smtClean="0"/>
              <a:t>It is </a:t>
            </a:r>
            <a:r>
              <a:rPr lang="fi-FI" dirty="0" err="1" smtClean="0"/>
              <a:t>possible</a:t>
            </a:r>
            <a:r>
              <a:rPr lang="fi-FI" dirty="0" smtClean="0"/>
              <a:t>, </a:t>
            </a:r>
            <a:r>
              <a:rPr lang="fi-FI" dirty="0" err="1" smtClean="0"/>
              <a:t>but</a:t>
            </a:r>
            <a:r>
              <a:rPr lang="fi-FI" dirty="0" smtClean="0"/>
              <a:t> </a:t>
            </a:r>
            <a:r>
              <a:rPr lang="fi-FI" dirty="0" err="1" smtClean="0"/>
              <a:t>if</a:t>
            </a:r>
            <a:r>
              <a:rPr lang="fi-FI" dirty="0" smtClean="0"/>
              <a:t> </a:t>
            </a:r>
            <a:r>
              <a:rPr lang="fi-FI" dirty="0" err="1" smtClean="0"/>
              <a:t>we</a:t>
            </a:r>
            <a:r>
              <a:rPr lang="fi-FI" dirty="0" smtClean="0"/>
              <a:t> </a:t>
            </a:r>
            <a:r>
              <a:rPr lang="fi-FI" dirty="0" err="1" smtClean="0"/>
              <a:t>take</a:t>
            </a:r>
            <a:r>
              <a:rPr lang="fi-FI" dirty="0" smtClean="0"/>
              <a:t> in to </a:t>
            </a:r>
            <a:r>
              <a:rPr lang="fi-FI" dirty="0" err="1" smtClean="0"/>
              <a:t>account</a:t>
            </a:r>
            <a:r>
              <a:rPr lang="fi-FI" dirty="0" smtClean="0"/>
              <a:t> </a:t>
            </a:r>
            <a:r>
              <a:rPr lang="fi-FI" dirty="0" err="1" smtClean="0"/>
              <a:t>the</a:t>
            </a:r>
            <a:r>
              <a:rPr lang="fi-FI" dirty="0" smtClean="0"/>
              <a:t> </a:t>
            </a:r>
            <a:r>
              <a:rPr lang="fi-FI" dirty="0" err="1" smtClean="0"/>
              <a:t>differences</a:t>
            </a:r>
            <a:r>
              <a:rPr lang="fi-FI" dirty="0" smtClean="0"/>
              <a:t> </a:t>
            </a:r>
            <a:r>
              <a:rPr lang="fi-FI" dirty="0" err="1" smtClean="0"/>
              <a:t>between</a:t>
            </a:r>
            <a:r>
              <a:rPr lang="fi-FI" dirty="0" smtClean="0"/>
              <a:t> </a:t>
            </a:r>
            <a:r>
              <a:rPr lang="fi-FI" dirty="0" err="1" smtClean="0"/>
              <a:t>countries</a:t>
            </a:r>
            <a:r>
              <a:rPr lang="fi-FI" dirty="0" smtClean="0"/>
              <a:t> in case of </a:t>
            </a:r>
            <a:r>
              <a:rPr lang="fi-FI" dirty="0" err="1" smtClean="0"/>
              <a:t>financial</a:t>
            </a:r>
            <a:r>
              <a:rPr lang="fi-FI" dirty="0" smtClean="0"/>
              <a:t>, </a:t>
            </a:r>
            <a:r>
              <a:rPr lang="fi-FI" dirty="0" err="1" smtClean="0"/>
              <a:t>weather</a:t>
            </a:r>
            <a:r>
              <a:rPr lang="fi-FI" dirty="0" smtClean="0"/>
              <a:t> </a:t>
            </a:r>
            <a:r>
              <a:rPr lang="fi-FI" dirty="0" err="1" smtClean="0"/>
              <a:t>conditions</a:t>
            </a:r>
            <a:r>
              <a:rPr lang="fi-FI" dirty="0" smtClean="0"/>
              <a:t>, </a:t>
            </a:r>
            <a:r>
              <a:rPr lang="fi-FI" dirty="0" err="1" smtClean="0"/>
              <a:t>community</a:t>
            </a:r>
            <a:r>
              <a:rPr lang="fi-FI" dirty="0" smtClean="0"/>
              <a:t> </a:t>
            </a:r>
            <a:r>
              <a:rPr lang="fi-FI" dirty="0" err="1" smtClean="0"/>
              <a:t>lifestyle</a:t>
            </a:r>
            <a:r>
              <a:rPr lang="fi-FI" dirty="0" smtClean="0"/>
              <a:t> and </a:t>
            </a:r>
            <a:r>
              <a:rPr lang="fi-FI" dirty="0" err="1" smtClean="0"/>
              <a:t>habits</a:t>
            </a:r>
            <a:r>
              <a:rPr lang="fi-FI" dirty="0" smtClean="0"/>
              <a:t>. </a:t>
            </a:r>
          </a:p>
          <a:p>
            <a:r>
              <a:rPr lang="fi-FI" dirty="0" smtClean="0"/>
              <a:t>2. </a:t>
            </a:r>
            <a:r>
              <a:rPr lang="fi-FI" dirty="0" err="1" smtClean="0"/>
              <a:t>Does</a:t>
            </a:r>
            <a:r>
              <a:rPr lang="fi-FI" dirty="0" smtClean="0"/>
              <a:t> Nigeria </a:t>
            </a:r>
            <a:r>
              <a:rPr lang="fi-FI" dirty="0" err="1" smtClean="0"/>
              <a:t>get</a:t>
            </a:r>
            <a:r>
              <a:rPr lang="fi-FI" dirty="0" smtClean="0"/>
              <a:t> </a:t>
            </a:r>
            <a:r>
              <a:rPr lang="fi-FI" dirty="0" err="1" smtClean="0"/>
              <a:t>any</a:t>
            </a:r>
            <a:r>
              <a:rPr lang="fi-FI" dirty="0" smtClean="0"/>
              <a:t> help </a:t>
            </a:r>
            <a:r>
              <a:rPr lang="fi-FI" dirty="0" err="1" smtClean="0"/>
              <a:t>from</a:t>
            </a:r>
            <a:r>
              <a:rPr lang="fi-FI" dirty="0" smtClean="0"/>
              <a:t> </a:t>
            </a:r>
            <a:r>
              <a:rPr lang="fi-FI" dirty="0" err="1" smtClean="0"/>
              <a:t>other</a:t>
            </a:r>
            <a:r>
              <a:rPr lang="fi-FI" dirty="0" smtClean="0"/>
              <a:t> </a:t>
            </a:r>
            <a:r>
              <a:rPr lang="fi-FI" dirty="0" err="1" smtClean="0"/>
              <a:t>countries</a:t>
            </a:r>
            <a:r>
              <a:rPr lang="fi-FI" dirty="0" smtClean="0"/>
              <a:t>?</a:t>
            </a:r>
          </a:p>
          <a:p>
            <a:r>
              <a:rPr lang="fi-FI" dirty="0" err="1" smtClean="0"/>
              <a:t>Organizing</a:t>
            </a:r>
            <a:r>
              <a:rPr lang="fi-FI" dirty="0" smtClean="0"/>
              <a:t> </a:t>
            </a:r>
            <a:r>
              <a:rPr lang="fi-FI" dirty="0" err="1" smtClean="0"/>
              <a:t>seminars</a:t>
            </a:r>
            <a:r>
              <a:rPr lang="fi-FI" dirty="0" smtClean="0"/>
              <a:t> </a:t>
            </a:r>
            <a:r>
              <a:rPr lang="fi-FI" dirty="0" err="1" smtClean="0"/>
              <a:t>with</a:t>
            </a:r>
            <a:r>
              <a:rPr lang="fi-FI" dirty="0" smtClean="0"/>
              <a:t> Europe </a:t>
            </a:r>
            <a:r>
              <a:rPr lang="fi-FI" dirty="0" err="1" smtClean="0"/>
              <a:t>participants</a:t>
            </a:r>
            <a:r>
              <a:rPr lang="fi-FI" dirty="0" smtClean="0"/>
              <a:t> </a:t>
            </a:r>
            <a:r>
              <a:rPr lang="fi-FI" dirty="0" err="1" smtClean="0"/>
              <a:t>such</a:t>
            </a:r>
            <a:r>
              <a:rPr lang="fi-FI" dirty="0" smtClean="0"/>
              <a:t> as Germany for:</a:t>
            </a:r>
          </a:p>
          <a:p>
            <a:r>
              <a:rPr lang="fi-FI" dirty="0" smtClean="0"/>
              <a:t>- Embedded </a:t>
            </a:r>
            <a:r>
              <a:rPr lang="fi-FI" dirty="0" err="1" smtClean="0"/>
              <a:t>energy</a:t>
            </a:r>
            <a:endParaRPr lang="fi-FI" dirty="0" smtClean="0"/>
          </a:p>
          <a:p>
            <a:r>
              <a:rPr lang="fi-FI" dirty="0" smtClean="0"/>
              <a:t>- Energy </a:t>
            </a:r>
            <a:r>
              <a:rPr lang="fi-FI" dirty="0" err="1" smtClean="0"/>
              <a:t>efficiency</a:t>
            </a:r>
            <a:endParaRPr lang="fi-FI" dirty="0" smtClean="0"/>
          </a:p>
          <a:p>
            <a:r>
              <a:rPr lang="fi-FI" dirty="0" smtClean="0"/>
              <a:t>- </a:t>
            </a:r>
            <a:r>
              <a:rPr lang="fi-FI" dirty="0" err="1" smtClean="0"/>
              <a:t>Biogas</a:t>
            </a:r>
            <a:r>
              <a:rPr lang="fi-FI" dirty="0" smtClean="0"/>
              <a:t> and </a:t>
            </a:r>
            <a:r>
              <a:rPr lang="fi-FI" dirty="0" err="1" smtClean="0"/>
              <a:t>biomass</a:t>
            </a:r>
            <a:endParaRPr lang="fi-FI" dirty="0" smtClean="0"/>
          </a:p>
          <a:p>
            <a:r>
              <a:rPr lang="fi-FI" dirty="0" smtClean="0"/>
              <a:t>- E-</a:t>
            </a:r>
            <a:r>
              <a:rPr lang="fi-FI" dirty="0" err="1" smtClean="0"/>
              <a:t>waste</a:t>
            </a:r>
            <a:r>
              <a:rPr lang="fi-FI" dirty="0" smtClean="0"/>
              <a:t> management.</a:t>
            </a:r>
          </a:p>
          <a:p>
            <a:endParaRPr lang="fi-FI" dirty="0" smtClean="0"/>
          </a:p>
          <a:p>
            <a:endParaRPr lang="fi-FI" dirty="0" smtClean="0"/>
          </a:p>
        </p:txBody>
      </p:sp>
    </p:spTree>
    <p:extLst>
      <p:ext uri="{BB962C8B-B14F-4D97-AF65-F5344CB8AC3E}">
        <p14:creationId xmlns:p14="http://schemas.microsoft.com/office/powerpoint/2010/main" val="1799364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Babatunde</a:t>
            </a:r>
            <a:r>
              <a:rPr lang="en-US" dirty="0"/>
              <a:t> </a:t>
            </a:r>
            <a:r>
              <a:rPr lang="en-US" dirty="0" err="1"/>
              <a:t>Raji</a:t>
            </a:r>
            <a:r>
              <a:rPr lang="en-US" dirty="0"/>
              <a:t> </a:t>
            </a:r>
            <a:r>
              <a:rPr lang="en-US" dirty="0" err="1"/>
              <a:t>Fashola</a:t>
            </a:r>
            <a:r>
              <a:rPr lang="en-US" dirty="0"/>
              <a:t>, </a:t>
            </a:r>
            <a:r>
              <a:rPr lang="en-US" dirty="0" smtClean="0"/>
              <a:t>SAN Governor </a:t>
            </a:r>
            <a:r>
              <a:rPr lang="en-US" dirty="0"/>
              <a:t>of Lagos State </a:t>
            </a:r>
            <a:r>
              <a:rPr lang="en-US" dirty="0" smtClean="0"/>
              <a:t>speech on </a:t>
            </a:r>
            <a:r>
              <a:rPr lang="en-US" dirty="0"/>
              <a:t>7th Lagos State Climate Change </a:t>
            </a:r>
            <a:r>
              <a:rPr lang="en-US" dirty="0" smtClean="0"/>
              <a:t>Summit held on April </a:t>
            </a:r>
            <a:r>
              <a:rPr lang="en-US" dirty="0"/>
              <a:t>21, 2015 </a:t>
            </a:r>
            <a:endParaRPr lang="fi-FI" dirty="0"/>
          </a:p>
        </p:txBody>
      </p:sp>
      <p:sp>
        <p:nvSpPr>
          <p:cNvPr id="3" name="Content Placeholder 2"/>
          <p:cNvSpPr>
            <a:spLocks noGrp="1"/>
          </p:cNvSpPr>
          <p:nvPr>
            <p:ph idx="1"/>
          </p:nvPr>
        </p:nvSpPr>
        <p:spPr/>
        <p:txBody>
          <a:bodyPr>
            <a:normAutofit fontScale="92500" lnSpcReduction="20000"/>
          </a:bodyPr>
          <a:lstStyle/>
          <a:p>
            <a:r>
              <a:rPr lang="en-US" dirty="0"/>
              <a:t>After planting over 5 million trees, creating 196 parks and over 90,000 jobs that did not exist before, and a Parks and Gardens Agency created for maintenance and </a:t>
            </a:r>
            <a:r>
              <a:rPr lang="en-US" dirty="0" smtClean="0"/>
              <a:t>sustainability.</a:t>
            </a:r>
          </a:p>
          <a:p>
            <a:r>
              <a:rPr lang="en-US" dirty="0" smtClean="0"/>
              <a:t>In </a:t>
            </a:r>
            <a:r>
              <a:rPr lang="en-US" dirty="0"/>
              <a:t>the area of Energy Conservation, </a:t>
            </a:r>
            <a:r>
              <a:rPr lang="en-US" dirty="0" smtClean="0"/>
              <a:t>5 </a:t>
            </a:r>
            <a:r>
              <a:rPr lang="en-US" dirty="0"/>
              <a:t>(Five) Independent Power Plants have led to the reduction of power costs in running some critical public utilities likes schools, court rooms, water works, hospitals and police stations, by close to 40</a:t>
            </a:r>
            <a:r>
              <a:rPr lang="en-US" dirty="0" smtClean="0"/>
              <a:t>%.</a:t>
            </a:r>
          </a:p>
          <a:p>
            <a:r>
              <a:rPr lang="en-US" dirty="0" smtClean="0"/>
              <a:t>They </a:t>
            </a:r>
            <a:r>
              <a:rPr lang="en-US" dirty="0"/>
              <a:t>have used cleaner fuel, mainly gas, and led to the decommissioning of 400 (Four Hundred) generators and an annual </a:t>
            </a:r>
            <a:r>
              <a:rPr lang="en-US" dirty="0" smtClean="0"/>
              <a:t>CO</a:t>
            </a:r>
            <a:r>
              <a:rPr lang="en-US" sz="1200" dirty="0" smtClean="0"/>
              <a:t>2</a:t>
            </a:r>
            <a:r>
              <a:rPr lang="en-US" dirty="0" smtClean="0"/>
              <a:t> </a:t>
            </a:r>
            <a:r>
              <a:rPr lang="en-US" dirty="0"/>
              <a:t>emission reduction of 1,017,000,000 </a:t>
            </a:r>
            <a:r>
              <a:rPr lang="en-US" dirty="0" err="1"/>
              <a:t>lbs</a:t>
            </a:r>
            <a:r>
              <a:rPr lang="en-US" dirty="0"/>
              <a:t> leading to a cleaner environment by the reduction of pollution</a:t>
            </a:r>
            <a:r>
              <a:rPr lang="en-US" dirty="0" smtClean="0"/>
              <a:t>.</a:t>
            </a:r>
          </a:p>
          <a:p>
            <a:r>
              <a:rPr lang="fi-FI" dirty="0" err="1" smtClean="0"/>
              <a:t>Drainage</a:t>
            </a:r>
            <a:r>
              <a:rPr lang="fi-FI" dirty="0" smtClean="0"/>
              <a:t> </a:t>
            </a:r>
            <a:r>
              <a:rPr lang="fi-FI" dirty="0" err="1"/>
              <a:t>interventions</a:t>
            </a:r>
            <a:r>
              <a:rPr lang="fi-FI" dirty="0"/>
              <a:t> </a:t>
            </a:r>
            <a:r>
              <a:rPr lang="fi-FI" dirty="0" err="1"/>
              <a:t>across</a:t>
            </a:r>
            <a:r>
              <a:rPr lang="fi-FI" dirty="0"/>
              <a:t> </a:t>
            </a:r>
            <a:r>
              <a:rPr lang="fi-FI" dirty="0" err="1"/>
              <a:t>the</a:t>
            </a:r>
            <a:r>
              <a:rPr lang="fi-FI" dirty="0"/>
              <a:t> State </a:t>
            </a:r>
            <a:r>
              <a:rPr lang="fi-FI" dirty="0" err="1"/>
              <a:t>have</a:t>
            </a:r>
            <a:r>
              <a:rPr lang="fi-FI" dirty="0"/>
              <a:t> </a:t>
            </a:r>
            <a:r>
              <a:rPr lang="fi-FI" dirty="0" err="1"/>
              <a:t>consigned</a:t>
            </a:r>
            <a:r>
              <a:rPr lang="fi-FI" dirty="0"/>
              <a:t> </a:t>
            </a:r>
            <a:r>
              <a:rPr lang="fi-FI" dirty="0" err="1"/>
              <a:t>flooding</a:t>
            </a:r>
            <a:r>
              <a:rPr lang="fi-FI" dirty="0"/>
              <a:t> in </a:t>
            </a:r>
            <a:r>
              <a:rPr lang="fi-FI" dirty="0" err="1"/>
              <a:t>places</a:t>
            </a:r>
            <a:r>
              <a:rPr lang="fi-FI" dirty="0"/>
              <a:t> NTA at </a:t>
            </a:r>
            <a:r>
              <a:rPr lang="fi-FI" dirty="0" err="1"/>
              <a:t>Ahmadu</a:t>
            </a:r>
            <a:r>
              <a:rPr lang="fi-FI" dirty="0"/>
              <a:t> </a:t>
            </a:r>
            <a:r>
              <a:rPr lang="fi-FI" dirty="0" err="1"/>
              <a:t>Bello</a:t>
            </a:r>
            <a:r>
              <a:rPr lang="fi-FI" dirty="0"/>
              <a:t> </a:t>
            </a:r>
            <a:r>
              <a:rPr lang="fi-FI" dirty="0" err="1"/>
              <a:t>Way</a:t>
            </a:r>
            <a:r>
              <a:rPr lang="fi-FI" dirty="0"/>
              <a:t> Victoria Island, </a:t>
            </a:r>
            <a:r>
              <a:rPr lang="fi-FI" dirty="0" err="1"/>
              <a:t>Lekki</a:t>
            </a:r>
            <a:r>
              <a:rPr lang="fi-FI" dirty="0"/>
              <a:t> </a:t>
            </a:r>
            <a:r>
              <a:rPr lang="fi-FI" dirty="0" err="1"/>
              <a:t>Expressway</a:t>
            </a:r>
            <a:r>
              <a:rPr lang="fi-FI" dirty="0"/>
              <a:t>, Idi-</a:t>
            </a:r>
            <a:r>
              <a:rPr lang="fi-FI" dirty="0" err="1"/>
              <a:t>Araba</a:t>
            </a:r>
            <a:r>
              <a:rPr lang="fi-FI" dirty="0"/>
              <a:t> LUTH, </a:t>
            </a:r>
            <a:r>
              <a:rPr lang="fi-FI" dirty="0" err="1"/>
              <a:t>Arigbanla</a:t>
            </a:r>
            <a:r>
              <a:rPr lang="fi-FI" dirty="0"/>
              <a:t> in </a:t>
            </a:r>
            <a:r>
              <a:rPr lang="fi-FI" dirty="0" err="1"/>
              <a:t>Agege</a:t>
            </a:r>
            <a:r>
              <a:rPr lang="fi-FI" dirty="0"/>
              <a:t>, </a:t>
            </a:r>
            <a:r>
              <a:rPr lang="fi-FI" dirty="0" err="1"/>
              <a:t>Iddo</a:t>
            </a:r>
            <a:r>
              <a:rPr lang="fi-FI" dirty="0"/>
              <a:t> and UNILAG </a:t>
            </a:r>
            <a:r>
              <a:rPr lang="fi-FI" dirty="0" err="1"/>
              <a:t>back</a:t>
            </a:r>
            <a:r>
              <a:rPr lang="fi-FI" dirty="0"/>
              <a:t> </a:t>
            </a:r>
            <a:r>
              <a:rPr lang="fi-FI" dirty="0" err="1"/>
              <a:t>gate</a:t>
            </a:r>
            <a:r>
              <a:rPr lang="fi-FI" dirty="0"/>
              <a:t> to </a:t>
            </a:r>
            <a:r>
              <a:rPr lang="fi-FI" dirty="0" err="1"/>
              <a:t>history</a:t>
            </a:r>
            <a:r>
              <a:rPr lang="fi-FI" dirty="0" smtClean="0"/>
              <a:t>.</a:t>
            </a:r>
          </a:p>
          <a:p>
            <a:r>
              <a:rPr lang="fi-FI" dirty="0" err="1" smtClean="0">
                <a:solidFill>
                  <a:srgbClr val="FF0000"/>
                </a:solidFill>
              </a:rPr>
              <a:t>Related</a:t>
            </a:r>
            <a:r>
              <a:rPr lang="fi-FI" dirty="0" smtClean="0">
                <a:solidFill>
                  <a:srgbClr val="FF0000"/>
                </a:solidFill>
              </a:rPr>
              <a:t> action to </a:t>
            </a:r>
            <a:r>
              <a:rPr lang="fi-FI" dirty="0" err="1" smtClean="0">
                <a:solidFill>
                  <a:srgbClr val="FF0000"/>
                </a:solidFill>
              </a:rPr>
              <a:t>our</a:t>
            </a:r>
            <a:r>
              <a:rPr lang="fi-FI" dirty="0" smtClean="0">
                <a:solidFill>
                  <a:srgbClr val="FF0000"/>
                </a:solidFill>
              </a:rPr>
              <a:t> </a:t>
            </a:r>
            <a:r>
              <a:rPr lang="fi-FI" dirty="0" err="1" smtClean="0">
                <a:solidFill>
                  <a:srgbClr val="FF0000"/>
                </a:solidFill>
              </a:rPr>
              <a:t>assessment</a:t>
            </a:r>
            <a:r>
              <a:rPr lang="fi-FI" dirty="0" smtClean="0">
                <a:solidFill>
                  <a:srgbClr val="FF0000"/>
                </a:solidFill>
              </a:rPr>
              <a:t>:</a:t>
            </a:r>
          </a:p>
          <a:p>
            <a:r>
              <a:rPr lang="en-US" dirty="0"/>
              <a:t>The </a:t>
            </a:r>
            <a:r>
              <a:rPr lang="en-US" dirty="0" err="1"/>
              <a:t>Eko</a:t>
            </a:r>
            <a:r>
              <a:rPr lang="en-US" dirty="0"/>
              <a:t> Atlantic City Project, the new wall of Lagos on the Atlantic is already achieving its objective of protecting Lagos from flooding; even before the city is fully built.</a:t>
            </a:r>
            <a:endParaRPr lang="fi-FI" dirty="0"/>
          </a:p>
        </p:txBody>
      </p:sp>
    </p:spTree>
    <p:extLst>
      <p:ext uri="{BB962C8B-B14F-4D97-AF65-F5344CB8AC3E}">
        <p14:creationId xmlns:p14="http://schemas.microsoft.com/office/powerpoint/2010/main" val="3598692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Nigeria</a:t>
            </a:r>
            <a:endParaRPr lang="fi-FI" dirty="0"/>
          </a:p>
        </p:txBody>
      </p:sp>
      <p:sp>
        <p:nvSpPr>
          <p:cNvPr id="3" name="Content Placeholder 2"/>
          <p:cNvSpPr>
            <a:spLocks noGrp="1"/>
          </p:cNvSpPr>
          <p:nvPr>
            <p:ph idx="1"/>
          </p:nvPr>
        </p:nvSpPr>
        <p:spPr>
          <a:xfrm>
            <a:off x="1145426" y="2584579"/>
            <a:ext cx="9720073" cy="4023360"/>
          </a:xfrm>
        </p:spPr>
        <p:txBody>
          <a:bodyPr/>
          <a:lstStyle/>
          <a:p>
            <a:r>
              <a:rPr lang="en-US" dirty="0"/>
              <a:t>is a federal constitutional republic comprising 36 </a:t>
            </a:r>
            <a:r>
              <a:rPr lang="en-US" dirty="0" smtClean="0"/>
              <a:t>states.</a:t>
            </a:r>
          </a:p>
          <a:p>
            <a:r>
              <a:rPr lang="en-US" dirty="0"/>
              <a:t>Nigeria is located in West </a:t>
            </a:r>
            <a:r>
              <a:rPr lang="en-US" dirty="0" smtClean="0"/>
              <a:t>Africa.</a:t>
            </a:r>
          </a:p>
          <a:p>
            <a:r>
              <a:rPr lang="en-US" dirty="0" smtClean="0"/>
              <a:t>Population 174,507,539 million.</a:t>
            </a:r>
          </a:p>
          <a:p>
            <a:r>
              <a:rPr lang="en-US" dirty="0" smtClean="0"/>
              <a:t>Lagos is </a:t>
            </a:r>
            <a:r>
              <a:rPr lang="en-US" dirty="0"/>
              <a:t>the most populous city in </a:t>
            </a:r>
            <a:r>
              <a:rPr lang="en-US" dirty="0" smtClean="0"/>
              <a:t>Nigeria.</a:t>
            </a:r>
          </a:p>
          <a:p>
            <a:r>
              <a:rPr lang="en-US" dirty="0" smtClean="0"/>
              <a:t>Lagos is the </a:t>
            </a:r>
            <a:r>
              <a:rPr lang="en-US" dirty="0"/>
              <a:t>second fastest-growing city in Africa and the seventh in the </a:t>
            </a:r>
            <a:r>
              <a:rPr lang="en-US" dirty="0" smtClean="0"/>
              <a:t>world.</a:t>
            </a:r>
          </a:p>
          <a:p>
            <a:r>
              <a:rPr lang="en-US" dirty="0" smtClean="0"/>
              <a:t>The population in Lagos is about 20 million.</a:t>
            </a:r>
          </a:p>
          <a:p>
            <a:endParaRPr lang="en-US" dirty="0" smtClean="0"/>
          </a:p>
          <a:p>
            <a:endParaRPr lang="en-US" dirty="0" smtClean="0"/>
          </a:p>
        </p:txBody>
      </p:sp>
      <p:pic>
        <p:nvPicPr>
          <p:cNvPr id="6" name="Picture 5"/>
          <p:cNvPicPr>
            <a:picLocks noChangeAspect="1"/>
          </p:cNvPicPr>
          <p:nvPr/>
        </p:nvPicPr>
        <p:blipFill>
          <a:blip r:embed="rId2"/>
          <a:stretch>
            <a:fillRect/>
          </a:stretch>
        </p:blipFill>
        <p:spPr>
          <a:xfrm>
            <a:off x="9808257" y="0"/>
            <a:ext cx="2383743" cy="1841152"/>
          </a:xfrm>
          <a:prstGeom prst="rect">
            <a:avLst/>
          </a:prstGeom>
        </p:spPr>
      </p:pic>
      <p:pic>
        <p:nvPicPr>
          <p:cNvPr id="7" name="Picture 6"/>
          <p:cNvPicPr>
            <a:picLocks noChangeAspect="1"/>
          </p:cNvPicPr>
          <p:nvPr/>
        </p:nvPicPr>
        <p:blipFill>
          <a:blip r:embed="rId3"/>
          <a:stretch>
            <a:fillRect/>
          </a:stretch>
        </p:blipFill>
        <p:spPr>
          <a:xfrm>
            <a:off x="5037574" y="85469"/>
            <a:ext cx="2987402" cy="1493701"/>
          </a:xfrm>
          <a:prstGeom prst="rect">
            <a:avLst/>
          </a:prstGeom>
        </p:spPr>
      </p:pic>
      <p:sp>
        <p:nvSpPr>
          <p:cNvPr id="8" name="Rectangle 7"/>
          <p:cNvSpPr/>
          <p:nvPr/>
        </p:nvSpPr>
        <p:spPr>
          <a:xfrm>
            <a:off x="9920352" y="1901188"/>
            <a:ext cx="2271648" cy="276999"/>
          </a:xfrm>
          <a:prstGeom prst="rect">
            <a:avLst/>
          </a:prstGeom>
        </p:spPr>
        <p:txBody>
          <a:bodyPr wrap="none">
            <a:spAutoFit/>
          </a:bodyPr>
          <a:lstStyle/>
          <a:p>
            <a:r>
              <a:rPr lang="en-US" sz="1200" dirty="0"/>
              <a:t>Location of Lagos State in Nigeria</a:t>
            </a:r>
            <a:endParaRPr lang="fi-FI" sz="1200" dirty="0"/>
          </a:p>
        </p:txBody>
      </p:sp>
    </p:spTree>
    <p:extLst>
      <p:ext uri="{BB962C8B-B14F-4D97-AF65-F5344CB8AC3E}">
        <p14:creationId xmlns:p14="http://schemas.microsoft.com/office/powerpoint/2010/main" val="3423399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err="1"/>
              <a:t>Question</a:t>
            </a:r>
            <a:endParaRPr lang="fi-FI" dirty="0"/>
          </a:p>
        </p:txBody>
      </p:sp>
      <p:sp>
        <p:nvSpPr>
          <p:cNvPr id="4" name="Rectangle 1"/>
          <p:cNvSpPr>
            <a:spLocks noGrp="1" noChangeArrowheads="1"/>
          </p:cNvSpPr>
          <p:nvPr>
            <p:ph idx="1"/>
          </p:nvPr>
        </p:nvSpPr>
        <p:spPr bwMode="auto">
          <a:xfrm>
            <a:off x="902830" y="2316452"/>
            <a:ext cx="100719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0" i="0" u="none" strike="noStrike" cap="none" normalizeH="0" baseline="0" dirty="0" err="1" smtClean="0">
                <a:ln>
                  <a:noFill/>
                </a:ln>
                <a:solidFill>
                  <a:schemeClr val="tx1"/>
                </a:solidFill>
                <a:effectLst/>
                <a:latin typeface="Arial" panose="020B0604020202020204" pitchFamily="34" charset="0"/>
              </a:rPr>
              <a:t>What</a:t>
            </a:r>
            <a:r>
              <a:rPr kumimoji="0" lang="fi-FI" altLang="fi-FI" sz="1400" b="0" i="0" u="none" strike="noStrike" cap="none" normalizeH="0" baseline="0" dirty="0" smtClean="0">
                <a:ln>
                  <a:noFill/>
                </a:ln>
                <a:solidFill>
                  <a:schemeClr val="tx1"/>
                </a:solidFill>
                <a:effectLst/>
                <a:latin typeface="Arial" panose="020B0604020202020204" pitchFamily="34" charset="0"/>
              </a:rPr>
              <a:t> </a:t>
            </a:r>
            <a:r>
              <a:rPr kumimoji="0" lang="fi-FI" altLang="fi-FI" sz="1400" b="0" i="0" u="none" strike="noStrike" cap="none" normalizeH="0" baseline="0" dirty="0" err="1" smtClean="0">
                <a:ln>
                  <a:noFill/>
                </a:ln>
                <a:solidFill>
                  <a:schemeClr val="tx1"/>
                </a:solidFill>
                <a:effectLst/>
                <a:latin typeface="Arial" panose="020B0604020202020204" pitchFamily="34" charset="0"/>
              </a:rPr>
              <a:t>are</a:t>
            </a:r>
            <a:r>
              <a:rPr kumimoji="0" lang="fi-FI" altLang="fi-FI" sz="1400" b="0" i="0" u="none" strike="noStrike" cap="none" normalizeH="0" baseline="0" dirty="0" smtClean="0">
                <a:ln>
                  <a:noFill/>
                </a:ln>
                <a:solidFill>
                  <a:schemeClr val="tx1"/>
                </a:solidFill>
                <a:effectLst/>
                <a:latin typeface="Arial" panose="020B0604020202020204" pitchFamily="34" charset="0"/>
              </a:rPr>
              <a:t> </a:t>
            </a:r>
            <a:r>
              <a:rPr kumimoji="0" lang="fi-FI" altLang="fi-FI" sz="1400" b="0" i="0" u="none" strike="noStrike" cap="none" normalizeH="0" baseline="0" dirty="0" err="1" smtClean="0">
                <a:ln>
                  <a:noFill/>
                </a:ln>
                <a:solidFill>
                  <a:schemeClr val="tx1"/>
                </a:solidFill>
                <a:effectLst/>
                <a:latin typeface="Arial" panose="020B0604020202020204" pitchFamily="34" charset="0"/>
              </a:rPr>
              <a:t>the</a:t>
            </a:r>
            <a:r>
              <a:rPr kumimoji="0" lang="fi-FI" altLang="fi-FI" sz="1400" b="0" i="0" u="none" strike="noStrike" cap="none" normalizeH="0" baseline="0" dirty="0" smtClean="0">
                <a:ln>
                  <a:noFill/>
                </a:ln>
                <a:solidFill>
                  <a:schemeClr val="tx1"/>
                </a:solidFill>
                <a:effectLst/>
                <a:latin typeface="Arial" panose="020B0604020202020204" pitchFamily="34" charset="0"/>
              </a:rPr>
              <a:t> </a:t>
            </a:r>
            <a:r>
              <a:rPr kumimoji="0" lang="fi-FI" altLang="fi-FI" sz="1400" b="0" i="0" u="none" strike="noStrike" cap="none" normalizeH="0" baseline="0" dirty="0" err="1" smtClean="0">
                <a:ln>
                  <a:noFill/>
                </a:ln>
                <a:solidFill>
                  <a:schemeClr val="tx1"/>
                </a:solidFill>
                <a:effectLst/>
                <a:latin typeface="Arial" panose="020B0604020202020204" pitchFamily="34" charset="0"/>
              </a:rPr>
              <a:t>multisectoral</a:t>
            </a:r>
            <a:r>
              <a:rPr kumimoji="0" lang="fi-FI" altLang="fi-FI" sz="1400" b="0" i="0" u="none" strike="noStrike" cap="none" normalizeH="0" baseline="0" dirty="0" smtClean="0">
                <a:ln>
                  <a:noFill/>
                </a:ln>
                <a:solidFill>
                  <a:schemeClr val="tx1"/>
                </a:solidFill>
                <a:effectLst/>
                <a:latin typeface="Arial" panose="020B0604020202020204" pitchFamily="34" charset="0"/>
              </a:rPr>
              <a:t> </a:t>
            </a:r>
            <a:r>
              <a:rPr kumimoji="0" lang="fi-FI" altLang="fi-FI" sz="1400" b="0" i="0" u="none" strike="noStrike" cap="none" normalizeH="0" baseline="0" dirty="0" err="1" smtClean="0">
                <a:ln>
                  <a:noFill/>
                </a:ln>
                <a:solidFill>
                  <a:schemeClr val="tx1"/>
                </a:solidFill>
                <a:effectLst/>
                <a:latin typeface="Arial" panose="020B0604020202020204" pitchFamily="34" charset="0"/>
              </a:rPr>
              <a:t>frameworks</a:t>
            </a:r>
            <a:r>
              <a:rPr kumimoji="0" lang="fi-FI" altLang="fi-FI" sz="1400" b="0" i="0" u="none" strike="noStrike" cap="none" normalizeH="0" baseline="0" dirty="0" smtClean="0">
                <a:ln>
                  <a:noFill/>
                </a:ln>
                <a:solidFill>
                  <a:schemeClr val="tx1"/>
                </a:solidFill>
                <a:effectLst/>
                <a:latin typeface="Arial" panose="020B0604020202020204" pitchFamily="34" charset="0"/>
              </a:rPr>
              <a:t> for </a:t>
            </a:r>
            <a:r>
              <a:rPr kumimoji="0" lang="fi-FI" altLang="fi-FI" sz="1400" b="0" i="0" u="none" strike="noStrike" cap="none" normalizeH="0" baseline="0" dirty="0" err="1" smtClean="0">
                <a:ln>
                  <a:noFill/>
                </a:ln>
                <a:solidFill>
                  <a:schemeClr val="tx1"/>
                </a:solidFill>
                <a:effectLst/>
                <a:latin typeface="Arial" panose="020B0604020202020204" pitchFamily="34" charset="0"/>
              </a:rPr>
              <a:t>mitigation</a:t>
            </a:r>
            <a:r>
              <a:rPr kumimoji="0" lang="fi-FI" altLang="fi-FI" sz="1400" b="0" i="0" u="none" strike="noStrike" cap="none" normalizeH="0" baseline="0" dirty="0" smtClean="0">
                <a:ln>
                  <a:noFill/>
                </a:ln>
                <a:solidFill>
                  <a:schemeClr val="tx1"/>
                </a:solidFill>
                <a:effectLst/>
                <a:latin typeface="Arial" panose="020B0604020202020204" pitchFamily="34" charset="0"/>
              </a:rPr>
              <a:t> and </a:t>
            </a:r>
            <a:r>
              <a:rPr kumimoji="0" lang="fi-FI" altLang="fi-FI" sz="1400" b="0" i="0" u="none" strike="noStrike" cap="none" normalizeH="0" baseline="0" dirty="0" err="1" smtClean="0">
                <a:ln>
                  <a:noFill/>
                </a:ln>
                <a:solidFill>
                  <a:schemeClr val="tx1"/>
                </a:solidFill>
                <a:effectLst/>
                <a:latin typeface="Arial" panose="020B0604020202020204" pitchFamily="34" charset="0"/>
              </a:rPr>
              <a:t>adaptation</a:t>
            </a:r>
            <a:r>
              <a:rPr kumimoji="0" lang="fi-FI" altLang="fi-FI" sz="1400" b="0" i="0" u="none" strike="noStrike" cap="none" normalizeH="0" baseline="0" dirty="0" smtClean="0">
                <a:ln>
                  <a:noFill/>
                </a:ln>
                <a:solidFill>
                  <a:schemeClr val="tx1"/>
                </a:solidFill>
                <a:effectLst/>
                <a:latin typeface="Arial" panose="020B0604020202020204" pitchFamily="34" charset="0"/>
              </a:rPr>
              <a:t> in </a:t>
            </a:r>
            <a:r>
              <a:rPr kumimoji="0" lang="fi-FI" altLang="fi-FI" sz="1400" b="0" i="0" u="none" strike="noStrike" cap="none" normalizeH="0" baseline="0" dirty="0" err="1" smtClean="0">
                <a:ln>
                  <a:noFill/>
                </a:ln>
                <a:solidFill>
                  <a:schemeClr val="tx1"/>
                </a:solidFill>
                <a:effectLst/>
                <a:latin typeface="Arial" panose="020B0604020202020204" pitchFamily="34" charset="0"/>
              </a:rPr>
              <a:t>response</a:t>
            </a:r>
            <a:r>
              <a:rPr kumimoji="0" lang="fi-FI" altLang="fi-FI" sz="1400" b="0" i="0" u="none" strike="noStrike" cap="none" normalizeH="0" baseline="0" dirty="0" smtClean="0">
                <a:ln>
                  <a:noFill/>
                </a:ln>
                <a:solidFill>
                  <a:schemeClr val="tx1"/>
                </a:solidFill>
                <a:effectLst/>
                <a:latin typeface="Arial" panose="020B0604020202020204" pitchFamily="34" charset="0"/>
              </a:rPr>
              <a:t> to </a:t>
            </a:r>
            <a:r>
              <a:rPr kumimoji="0" lang="fi-FI" altLang="fi-FI" sz="1400" b="0" i="0" u="none" strike="noStrike" cap="none" normalizeH="0" baseline="0" dirty="0" err="1" smtClean="0">
                <a:ln>
                  <a:noFill/>
                </a:ln>
                <a:solidFill>
                  <a:schemeClr val="tx1"/>
                </a:solidFill>
                <a:effectLst/>
                <a:latin typeface="Arial" panose="020B0604020202020204" pitchFamily="34" charset="0"/>
              </a:rPr>
              <a:t>climate</a:t>
            </a:r>
            <a:r>
              <a:rPr kumimoji="0" lang="fi-FI" altLang="fi-FI" sz="1400" b="0" i="0" u="none" strike="noStrike" cap="none" normalizeH="0" baseline="0" dirty="0" smtClean="0">
                <a:ln>
                  <a:noFill/>
                </a:ln>
                <a:solidFill>
                  <a:schemeClr val="tx1"/>
                </a:solidFill>
                <a:effectLst/>
                <a:latin typeface="Arial" panose="020B0604020202020204" pitchFamily="34" charset="0"/>
              </a:rPr>
              <a:t> </a:t>
            </a:r>
            <a:r>
              <a:rPr kumimoji="0" lang="fi-FI" altLang="fi-FI" sz="1400" b="0" i="0" u="none" strike="noStrike" cap="none" normalizeH="0" baseline="0" dirty="0" err="1" smtClean="0">
                <a:ln>
                  <a:noFill/>
                </a:ln>
                <a:solidFill>
                  <a:schemeClr val="tx1"/>
                </a:solidFill>
                <a:effectLst/>
                <a:latin typeface="Arial" panose="020B0604020202020204" pitchFamily="34" charset="0"/>
              </a:rPr>
              <a:t>change</a:t>
            </a:r>
            <a:r>
              <a:rPr kumimoji="0" lang="fi-FI" altLang="fi-FI" sz="1400" b="0" i="0" u="none" strike="noStrike" cap="none" normalizeH="0" baseline="0" dirty="0" smtClean="0">
                <a:ln>
                  <a:noFill/>
                </a:ln>
                <a:solidFill>
                  <a:schemeClr val="tx1"/>
                </a:solidFill>
                <a:effectLst/>
                <a:latin typeface="Arial" panose="020B0604020202020204" pitchFamily="34" charset="0"/>
              </a:rPr>
              <a:t> </a:t>
            </a:r>
            <a:r>
              <a:rPr kumimoji="0" lang="fi-FI" altLang="fi-FI" sz="1400" b="0" i="0" u="none" strike="noStrike" cap="none" normalizeH="0" baseline="0" dirty="0" err="1" smtClean="0">
                <a:ln>
                  <a:noFill/>
                </a:ln>
                <a:solidFill>
                  <a:schemeClr val="tx1"/>
                </a:solidFill>
                <a:effectLst/>
                <a:latin typeface="Arial" panose="020B0604020202020204" pitchFamily="34" charset="0"/>
              </a:rPr>
              <a:t>issues</a:t>
            </a:r>
            <a:r>
              <a:rPr kumimoji="0" lang="fi-FI" altLang="fi-FI" sz="1400" b="0" i="0" u="none" strike="noStrike" cap="none" normalizeH="0" baseline="0" dirty="0" smtClean="0">
                <a:ln>
                  <a:noFill/>
                </a:ln>
                <a:solidFill>
                  <a:schemeClr val="tx1"/>
                </a:solidFill>
                <a:effectLst/>
                <a:latin typeface="Arial" panose="020B0604020202020204" pitchFamily="34" charset="0"/>
              </a:rPr>
              <a:t> in Lagos, Nigeria?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81376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err="1" smtClean="0"/>
              <a:t>Users</a:t>
            </a:r>
            <a:r>
              <a:rPr lang="fi-FI" b="1" dirty="0" smtClean="0"/>
              <a:t> and </a:t>
            </a:r>
            <a:r>
              <a:rPr lang="fi-FI" b="1" dirty="0" err="1" smtClean="0"/>
              <a:t>intended</a:t>
            </a:r>
            <a:r>
              <a:rPr lang="fi-FI" b="1" dirty="0" smtClean="0"/>
              <a:t> </a:t>
            </a:r>
            <a:r>
              <a:rPr lang="fi-FI" b="1" dirty="0" err="1" smtClean="0"/>
              <a:t>use</a:t>
            </a:r>
            <a:endParaRPr lang="fi-FI" dirty="0"/>
          </a:p>
        </p:txBody>
      </p:sp>
      <p:sp>
        <p:nvSpPr>
          <p:cNvPr id="3" name="Content Placeholder 2"/>
          <p:cNvSpPr>
            <a:spLocks noGrp="1"/>
          </p:cNvSpPr>
          <p:nvPr>
            <p:ph idx="1"/>
          </p:nvPr>
        </p:nvSpPr>
        <p:spPr/>
        <p:txBody>
          <a:bodyPr/>
          <a:lstStyle/>
          <a:p>
            <a:r>
              <a:rPr lang="en-US" dirty="0"/>
              <a:t>Business owners, policy makers and populace can use the information to plan their daily activities in environmentally friendly way. </a:t>
            </a:r>
            <a:endParaRPr lang="en-US" dirty="0" smtClean="0"/>
          </a:p>
          <a:p>
            <a:r>
              <a:rPr lang="en-US" dirty="0" smtClean="0"/>
              <a:t>Business </a:t>
            </a:r>
            <a:r>
              <a:rPr lang="en-US" dirty="0"/>
              <a:t>owners like industrialists will use the outcomes of the assessment in regulating gaseous emissions and waste </a:t>
            </a:r>
            <a:r>
              <a:rPr lang="en-US" dirty="0" smtClean="0"/>
              <a:t>disposal.</a:t>
            </a:r>
          </a:p>
          <a:p>
            <a:r>
              <a:rPr lang="en-US" dirty="0"/>
              <a:t>P</a:t>
            </a:r>
            <a:r>
              <a:rPr lang="en-US" dirty="0" smtClean="0"/>
              <a:t>olicy </a:t>
            </a:r>
            <a:r>
              <a:rPr lang="en-US" dirty="0"/>
              <a:t>makers will use the report in development of enforcement policies and its implementation. </a:t>
            </a:r>
            <a:endParaRPr lang="en-US" dirty="0" smtClean="0"/>
          </a:p>
          <a:p>
            <a:r>
              <a:rPr lang="en-US" dirty="0" smtClean="0"/>
              <a:t>The </a:t>
            </a:r>
            <a:r>
              <a:rPr lang="en-US" dirty="0"/>
              <a:t>populace will use the information in checking and giving feedbacks to government on impacts of different </a:t>
            </a:r>
            <a:r>
              <a:rPr lang="en-US" dirty="0" smtClean="0"/>
              <a:t>organizations </a:t>
            </a:r>
            <a:r>
              <a:rPr lang="en-US" dirty="0"/>
              <a:t>operation as it affects survival.</a:t>
            </a:r>
            <a:endParaRPr lang="fi-FI" dirty="0"/>
          </a:p>
        </p:txBody>
      </p:sp>
    </p:spTree>
    <p:extLst>
      <p:ext uri="{BB962C8B-B14F-4D97-AF65-F5344CB8AC3E}">
        <p14:creationId xmlns:p14="http://schemas.microsoft.com/office/powerpoint/2010/main" val="1944232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err="1"/>
              <a:t>Participants</a:t>
            </a:r>
            <a:endParaRPr lang="fi-FI" dirty="0"/>
          </a:p>
        </p:txBody>
      </p:sp>
      <p:sp>
        <p:nvSpPr>
          <p:cNvPr id="3" name="Content Placeholder 2"/>
          <p:cNvSpPr>
            <a:spLocks noGrp="1"/>
          </p:cNvSpPr>
          <p:nvPr>
            <p:ph idx="1"/>
          </p:nvPr>
        </p:nvSpPr>
        <p:spPr/>
        <p:txBody>
          <a:bodyPr/>
          <a:lstStyle/>
          <a:p>
            <a:r>
              <a:rPr lang="en-US" dirty="0"/>
              <a:t>Corporate organizations, government agencies, community leaders and populace. All the aforementioned stakeholders have to contribute to the assessment to ensure its </a:t>
            </a:r>
            <a:r>
              <a:rPr lang="en-US" dirty="0" smtClean="0"/>
              <a:t>acceptability </a:t>
            </a:r>
            <a:r>
              <a:rPr lang="en-US" dirty="0"/>
              <a:t>and effectiveness.</a:t>
            </a:r>
            <a:endParaRPr lang="fi-FI" dirty="0"/>
          </a:p>
        </p:txBody>
      </p:sp>
    </p:spTree>
    <p:extLst>
      <p:ext uri="{BB962C8B-B14F-4D97-AF65-F5344CB8AC3E}">
        <p14:creationId xmlns:p14="http://schemas.microsoft.com/office/powerpoint/2010/main" val="299702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err="1"/>
              <a:t>Boundaries</a:t>
            </a:r>
            <a:endParaRPr lang="fi-FI" dirty="0"/>
          </a:p>
        </p:txBody>
      </p:sp>
      <p:sp>
        <p:nvSpPr>
          <p:cNvPr id="3" name="Content Placeholder 2"/>
          <p:cNvSpPr>
            <a:spLocks noGrp="1"/>
          </p:cNvSpPr>
          <p:nvPr>
            <p:ph idx="1"/>
          </p:nvPr>
        </p:nvSpPr>
        <p:spPr/>
        <p:txBody>
          <a:bodyPr/>
          <a:lstStyle/>
          <a:p>
            <a:r>
              <a:rPr lang="en-US" dirty="0"/>
              <a:t>The assessment was carried out between </a:t>
            </a:r>
            <a:r>
              <a:rPr lang="en-US" dirty="0" smtClean="0"/>
              <a:t>2012-2014 (</a:t>
            </a:r>
            <a:r>
              <a:rPr lang="en-US" dirty="0"/>
              <a:t>2 years) in Lagos State, South-Western Nigeria with a population of over 20 million people</a:t>
            </a:r>
            <a:r>
              <a:rPr lang="en-US" dirty="0" smtClean="0"/>
              <a:t>.</a:t>
            </a:r>
          </a:p>
          <a:p>
            <a:r>
              <a:rPr lang="en-US" dirty="0"/>
              <a:t>It is estimated that 3.2 million Nigerians in Lagos state could be displaced from their homes by Sea level rises</a:t>
            </a:r>
            <a:r>
              <a:rPr lang="en-US" dirty="0" smtClean="0"/>
              <a:t>.</a:t>
            </a:r>
          </a:p>
          <a:p>
            <a:r>
              <a:rPr lang="en-US" dirty="0"/>
              <a:t>Over 2 million of these people live in Greater Lagos and other urban areas</a:t>
            </a:r>
            <a:r>
              <a:rPr lang="en-US" dirty="0" smtClean="0"/>
              <a:t>.</a:t>
            </a:r>
          </a:p>
          <a:p>
            <a:r>
              <a:rPr lang="en-US" dirty="0" smtClean="0"/>
              <a:t>Unique </a:t>
            </a:r>
            <a:r>
              <a:rPr lang="en-US" dirty="0"/>
              <a:t>features of Lagos State such as a high and rapidly increasing population, the flat topography, extensive coastal areas and a high water table, which in some areas of Lagos Island is less than 0.15 m from the surface, are predisposing factors that further increase the State’s vulnerability to climate change </a:t>
            </a:r>
            <a:r>
              <a:rPr lang="en-US" dirty="0" smtClean="0"/>
              <a:t>impacts.</a:t>
            </a:r>
            <a:endParaRPr lang="fi-FI" dirty="0"/>
          </a:p>
        </p:txBody>
      </p:sp>
      <p:pic>
        <p:nvPicPr>
          <p:cNvPr id="4" name="Picture 3"/>
          <p:cNvPicPr>
            <a:picLocks noChangeAspect="1"/>
          </p:cNvPicPr>
          <p:nvPr/>
        </p:nvPicPr>
        <p:blipFill>
          <a:blip r:embed="rId2"/>
          <a:stretch>
            <a:fillRect/>
          </a:stretch>
        </p:blipFill>
        <p:spPr>
          <a:xfrm>
            <a:off x="8420100" y="0"/>
            <a:ext cx="3771900" cy="2185416"/>
          </a:xfrm>
          <a:prstGeom prst="rect">
            <a:avLst/>
          </a:prstGeom>
        </p:spPr>
      </p:pic>
    </p:spTree>
    <p:extLst>
      <p:ext uri="{BB962C8B-B14F-4D97-AF65-F5344CB8AC3E}">
        <p14:creationId xmlns:p14="http://schemas.microsoft.com/office/powerpoint/2010/main" val="3024552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err="1"/>
              <a:t>Decisions</a:t>
            </a:r>
            <a:r>
              <a:rPr lang="fi-FI" b="1" dirty="0"/>
              <a:t> and </a:t>
            </a:r>
            <a:r>
              <a:rPr lang="fi-FI" b="1" dirty="0" err="1"/>
              <a:t>scenarios</a:t>
            </a:r>
            <a:endParaRPr lang="fi-FI" dirty="0"/>
          </a:p>
        </p:txBody>
      </p:sp>
      <p:sp>
        <p:nvSpPr>
          <p:cNvPr id="3" name="Content Placeholder 2"/>
          <p:cNvSpPr>
            <a:spLocks noGrp="1"/>
          </p:cNvSpPr>
          <p:nvPr>
            <p:ph idx="1"/>
          </p:nvPr>
        </p:nvSpPr>
        <p:spPr/>
        <p:txBody>
          <a:bodyPr/>
          <a:lstStyle/>
          <a:p>
            <a:r>
              <a:rPr lang="en-US" dirty="0"/>
              <a:t>To review the existing landscape of institutions and organizations involved in generation of climate change data, information and knowledge systems requisite for policy making and planning.</a:t>
            </a:r>
          </a:p>
          <a:p>
            <a:r>
              <a:rPr lang="en-US" dirty="0"/>
              <a:t>Develop a mechanism for climate change information and knowledge sharing platform to facilitate sharing of climate information and knowledge.</a:t>
            </a:r>
          </a:p>
          <a:p>
            <a:r>
              <a:rPr lang="en-US" dirty="0"/>
              <a:t>Develop a climate change education, information and awareness plan.</a:t>
            </a:r>
          </a:p>
          <a:p>
            <a:r>
              <a:rPr lang="en-US" dirty="0"/>
              <a:t>Promote social protection </a:t>
            </a:r>
            <a:r>
              <a:rPr lang="en-US" dirty="0" err="1"/>
              <a:t>programmes</a:t>
            </a:r>
            <a:r>
              <a:rPr lang="en-US" dirty="0"/>
              <a:t> for vulnerable communities, households and individuals including women, men, children, youth, physically challenged and </a:t>
            </a:r>
            <a:r>
              <a:rPr lang="en-US" dirty="0" smtClean="0"/>
              <a:t>others.</a:t>
            </a:r>
            <a:endParaRPr lang="en-US" dirty="0"/>
          </a:p>
          <a:p>
            <a:endParaRPr lang="fi-FI" dirty="0"/>
          </a:p>
        </p:txBody>
      </p:sp>
    </p:spTree>
    <p:extLst>
      <p:ext uri="{BB962C8B-B14F-4D97-AF65-F5344CB8AC3E}">
        <p14:creationId xmlns:p14="http://schemas.microsoft.com/office/powerpoint/2010/main" val="2525799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Timing</a:t>
            </a:r>
            <a:endParaRPr lang="fi-FI" dirty="0"/>
          </a:p>
        </p:txBody>
      </p:sp>
      <p:sp>
        <p:nvSpPr>
          <p:cNvPr id="3" name="Content Placeholder 2"/>
          <p:cNvSpPr>
            <a:spLocks noGrp="1"/>
          </p:cNvSpPr>
          <p:nvPr>
            <p:ph idx="1"/>
          </p:nvPr>
        </p:nvSpPr>
        <p:spPr/>
        <p:txBody>
          <a:bodyPr/>
          <a:lstStyle/>
          <a:p>
            <a:r>
              <a:rPr lang="en-US" dirty="0"/>
              <a:t>The Policy was developed within 2 years and will be reviewed every three years to take into account emerging issues, challenges</a:t>
            </a:r>
            <a:r>
              <a:rPr lang="en-US" dirty="0" smtClean="0"/>
              <a:t>, and </a:t>
            </a:r>
            <a:r>
              <a:rPr lang="en-US" dirty="0"/>
              <a:t>trends on climate change at the local, national, sub-regional, regional and global levels including the dynamic international climate change policy debate. </a:t>
            </a:r>
            <a:endParaRPr lang="fi-FI" dirty="0"/>
          </a:p>
        </p:txBody>
      </p:sp>
    </p:spTree>
    <p:extLst>
      <p:ext uri="{BB962C8B-B14F-4D97-AF65-F5344CB8AC3E}">
        <p14:creationId xmlns:p14="http://schemas.microsoft.com/office/powerpoint/2010/main" val="12441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Answer</a:t>
            </a:r>
            <a:endParaRPr lang="fi-FI" dirty="0"/>
          </a:p>
        </p:txBody>
      </p:sp>
      <p:sp>
        <p:nvSpPr>
          <p:cNvPr id="3" name="Content Placeholder 2"/>
          <p:cNvSpPr>
            <a:spLocks noGrp="1"/>
          </p:cNvSpPr>
          <p:nvPr>
            <p:ph idx="1"/>
          </p:nvPr>
        </p:nvSpPr>
        <p:spPr/>
        <p:txBody>
          <a:bodyPr/>
          <a:lstStyle/>
          <a:p>
            <a:r>
              <a:rPr lang="en-US" dirty="0"/>
              <a:t>The policy established a state climate change governance frame work to coordinate and harmonize implementation of state level climate change activities.</a:t>
            </a:r>
          </a:p>
          <a:p>
            <a:r>
              <a:rPr lang="en-US" dirty="0"/>
              <a:t>Priority adaptation action areas were mapped out.</a:t>
            </a:r>
          </a:p>
          <a:p>
            <a:endParaRPr lang="fi-FI" dirty="0"/>
          </a:p>
        </p:txBody>
      </p:sp>
    </p:spTree>
    <p:extLst>
      <p:ext uri="{BB962C8B-B14F-4D97-AF65-F5344CB8AC3E}">
        <p14:creationId xmlns:p14="http://schemas.microsoft.com/office/powerpoint/2010/main" val="3847145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106</TotalTime>
  <Words>868</Words>
  <Application>Microsoft Office PowerPoint</Application>
  <PresentationFormat>Widescreen</PresentationFormat>
  <Paragraphs>57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Tw Cen MT</vt:lpstr>
      <vt:lpstr>Tw Cen MT Condensed</vt:lpstr>
      <vt:lpstr>Wingdings 3</vt:lpstr>
      <vt:lpstr>Integral</vt:lpstr>
      <vt:lpstr>Climate change policies  (HW4 by Oluwatobi Abayomi Badejo et al)</vt:lpstr>
      <vt:lpstr>Nigeria</vt:lpstr>
      <vt:lpstr>Question</vt:lpstr>
      <vt:lpstr>Users and intended use</vt:lpstr>
      <vt:lpstr>Participants</vt:lpstr>
      <vt:lpstr>Boundaries</vt:lpstr>
      <vt:lpstr>Decisions and scenarios</vt:lpstr>
      <vt:lpstr>Timing</vt:lpstr>
      <vt:lpstr>Answer</vt:lpstr>
      <vt:lpstr>Results</vt:lpstr>
      <vt:lpstr>Conclusions</vt:lpstr>
      <vt:lpstr>Stakeholders</vt:lpstr>
      <vt:lpstr>Our evaluations</vt:lpstr>
      <vt:lpstr>Babatunde Raji Fashola, SAN Governor of Lagos State speech on 7th Lagos State Climate Change Summit held on April 21, 2015 </vt:lpstr>
    </vt:vector>
  </TitlesOfParts>
  <Company>University of Eastern Finland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policies  (HW4 by Oluwatobi Abayomi Badejo et al)</dc:title>
  <dc:creator>Mohammad Shahidehnia</dc:creator>
  <cp:lastModifiedBy>Mohammad Shahidehnia</cp:lastModifiedBy>
  <cp:revision>16</cp:revision>
  <dcterms:created xsi:type="dcterms:W3CDTF">2015-05-09T09:38:42Z</dcterms:created>
  <dcterms:modified xsi:type="dcterms:W3CDTF">2015-05-11T08:26:21Z</dcterms:modified>
</cp:coreProperties>
</file>