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1" r:id="rId2"/>
    <p:sldId id="259" r:id="rId3"/>
    <p:sldId id="256" r:id="rId4"/>
    <p:sldId id="260" r:id="rId5"/>
    <p:sldId id="257" r:id="rId6"/>
    <p:sldId id="258" r:id="rId7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76" autoAdjust="0"/>
    <p:restoredTop sz="94660"/>
  </p:normalViewPr>
  <p:slideViewPr>
    <p:cSldViewPr>
      <p:cViewPr varScale="1">
        <p:scale>
          <a:sx n="80" d="100"/>
          <a:sy n="80" d="100"/>
        </p:scale>
        <p:origin x="-12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BEE5C-3A62-6B45-90B7-56261F4A804E}" type="datetimeFigureOut">
              <a:rPr lang="en-US" smtClean="0"/>
              <a:t>27.4.15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32C06-08DA-964B-BBF1-37247B4B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79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>
                <a:latin typeface="Calibri Light" panose="020F0302020204030204" pitchFamily="34" charset="0"/>
              </a:rPr>
              <a:t>We</a:t>
            </a:r>
            <a:r>
              <a:rPr lang="fi-FI" dirty="0" smtClean="0">
                <a:latin typeface="Calibri Light" panose="020F0302020204030204" pitchFamily="34" charset="0"/>
              </a:rPr>
              <a:t> </a:t>
            </a:r>
            <a:r>
              <a:rPr lang="fi-FI" dirty="0" err="1" smtClean="0">
                <a:latin typeface="Calibri Light" panose="020F0302020204030204" pitchFamily="34" charset="0"/>
              </a:rPr>
              <a:t>will</a:t>
            </a:r>
            <a:r>
              <a:rPr lang="fi-FI" dirty="0" smtClean="0">
                <a:latin typeface="Calibri Light" panose="020F0302020204030204" pitchFamily="34" charset="0"/>
              </a:rPr>
              <a:t> </a:t>
            </a:r>
            <a:r>
              <a:rPr lang="fi-FI" dirty="0" err="1" smtClean="0">
                <a:latin typeface="Calibri Light" panose="020F0302020204030204" pitchFamily="34" charset="0"/>
              </a:rPr>
              <a:t>recognise</a:t>
            </a:r>
            <a:r>
              <a:rPr lang="fi-FI" baseline="0" dirty="0" smtClean="0">
                <a:latin typeface="Calibri Light" panose="020F0302020204030204" pitchFamily="34" charset="0"/>
              </a:rPr>
              <a:t> the </a:t>
            </a:r>
            <a:r>
              <a:rPr lang="fi-FI" baseline="0" dirty="0" err="1" smtClean="0">
                <a:latin typeface="Calibri Light" panose="020F0302020204030204" pitchFamily="34" charset="0"/>
              </a:rPr>
              <a:t>best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practises</a:t>
            </a:r>
            <a:r>
              <a:rPr lang="fi-FI" baseline="0" dirty="0" smtClean="0">
                <a:latin typeface="Calibri Light" panose="020F0302020204030204" pitchFamily="34" charset="0"/>
              </a:rPr>
              <a:t> in </a:t>
            </a:r>
            <a:r>
              <a:rPr lang="fi-FI" baseline="0" dirty="0" err="1" smtClean="0">
                <a:latin typeface="Calibri Light" panose="020F0302020204030204" pitchFamily="34" charset="0"/>
              </a:rPr>
              <a:t>private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oil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company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safety</a:t>
            </a:r>
            <a:r>
              <a:rPr lang="fi-FI" baseline="0" dirty="0" smtClean="0">
                <a:latin typeface="Calibri Light" panose="020F0302020204030204" pitchFamily="34" charset="0"/>
              </a:rPr>
              <a:t> management (</a:t>
            </a:r>
            <a:r>
              <a:rPr lang="fi-FI" baseline="0" dirty="0" err="1" smtClean="0">
                <a:latin typeface="Calibri Light" panose="020F0302020204030204" pitchFamily="34" charset="0"/>
              </a:rPr>
              <a:t>e.g</a:t>
            </a:r>
            <a:r>
              <a:rPr lang="fi-FI" baseline="0" dirty="0" smtClean="0">
                <a:latin typeface="Calibri Light" panose="020F0302020204030204" pitchFamily="34" charset="0"/>
              </a:rPr>
              <a:t>. </a:t>
            </a:r>
            <a:r>
              <a:rPr lang="fi-FI" baseline="0" dirty="0" err="1" smtClean="0">
                <a:latin typeface="Calibri Light" panose="020F0302020204030204" pitchFamily="34" charset="0"/>
              </a:rPr>
              <a:t>vetting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practises</a:t>
            </a:r>
            <a:r>
              <a:rPr lang="fi-FI" baseline="0" dirty="0" smtClean="0">
                <a:latin typeface="Calibri Light" panose="020F0302020204030204" pitchFamily="34" charset="0"/>
              </a:rPr>
              <a:t>) and </a:t>
            </a:r>
            <a:r>
              <a:rPr lang="fi-FI" baseline="0" dirty="0" err="1" smtClean="0">
                <a:latin typeface="Calibri Light" panose="020F0302020204030204" pitchFamily="34" charset="0"/>
              </a:rPr>
              <a:t>assess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how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those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can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be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transfered</a:t>
            </a:r>
            <a:r>
              <a:rPr lang="fi-FI" baseline="0" dirty="0" smtClean="0">
                <a:latin typeface="Calibri Light" panose="020F0302020204030204" pitchFamily="34" charset="0"/>
              </a:rPr>
              <a:t> to national management (</a:t>
            </a:r>
            <a:r>
              <a:rPr lang="fi-FI" baseline="0" dirty="0" err="1" smtClean="0">
                <a:latin typeface="Calibri Light" panose="020F0302020204030204" pitchFamily="34" charset="0"/>
              </a:rPr>
              <a:t>e.g</a:t>
            </a:r>
            <a:r>
              <a:rPr lang="fi-FI" baseline="0" dirty="0" smtClean="0">
                <a:latin typeface="Calibri Light" panose="020F0302020204030204" pitchFamily="34" charset="0"/>
              </a:rPr>
              <a:t>. PSC). In </a:t>
            </a:r>
            <a:r>
              <a:rPr lang="fi-FI" baseline="0" dirty="0" err="1" smtClean="0">
                <a:latin typeface="Calibri Light" panose="020F0302020204030204" pitchFamily="34" charset="0"/>
              </a:rPr>
              <a:t>addition</a:t>
            </a:r>
            <a:r>
              <a:rPr lang="fi-FI" baseline="0" dirty="0" smtClean="0">
                <a:latin typeface="Calibri Light" panose="020F0302020204030204" pitchFamily="34" charset="0"/>
              </a:rPr>
              <a:t>, </a:t>
            </a:r>
            <a:r>
              <a:rPr lang="fi-FI" baseline="0" dirty="0" err="1" smtClean="0">
                <a:latin typeface="Calibri Light" panose="020F0302020204030204" pitchFamily="34" charset="0"/>
              </a:rPr>
              <a:t>we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will</a:t>
            </a:r>
            <a:r>
              <a:rPr lang="fi-FI" baseline="0" dirty="0" smtClean="0">
                <a:latin typeface="Calibri Light" panose="020F0302020204030204" pitchFamily="34" charset="0"/>
              </a:rPr>
              <a:t> to </a:t>
            </a:r>
            <a:r>
              <a:rPr lang="fi-FI" baseline="0" dirty="0" err="1" smtClean="0">
                <a:latin typeface="Calibri Light" panose="020F0302020204030204" pitchFamily="34" charset="0"/>
              </a:rPr>
              <a:t>recognise</a:t>
            </a:r>
            <a:r>
              <a:rPr lang="fi-FI" baseline="0" dirty="0" smtClean="0">
                <a:latin typeface="Calibri Light" panose="020F0302020204030204" pitchFamily="34" charset="0"/>
              </a:rPr>
              <a:t> the </a:t>
            </a:r>
            <a:r>
              <a:rPr lang="fi-FI" baseline="0" dirty="0" err="1" smtClean="0">
                <a:latin typeface="Calibri Light" panose="020F0302020204030204" pitchFamily="34" charset="0"/>
              </a:rPr>
              <a:t>possible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harmful</a:t>
            </a:r>
            <a:r>
              <a:rPr lang="fi-FI" baseline="0" dirty="0" smtClean="0">
                <a:latin typeface="Calibri Light" panose="020F0302020204030204" pitchFamily="34" charset="0"/>
              </a:rPr>
              <a:t> side </a:t>
            </a:r>
            <a:r>
              <a:rPr lang="fi-FI" baseline="0" dirty="0" err="1" smtClean="0">
                <a:latin typeface="Calibri Light" panose="020F0302020204030204" pitchFamily="34" charset="0"/>
              </a:rPr>
              <a:t>effects</a:t>
            </a:r>
            <a:r>
              <a:rPr lang="fi-FI" baseline="0" dirty="0" smtClean="0">
                <a:latin typeface="Calibri Light" panose="020F0302020204030204" pitchFamily="34" charset="0"/>
              </a:rPr>
              <a:t> of </a:t>
            </a:r>
            <a:r>
              <a:rPr lang="fi-FI" baseline="0" dirty="0" err="1" smtClean="0">
                <a:latin typeface="Calibri Light" panose="020F0302020204030204" pitchFamily="34" charset="0"/>
              </a:rPr>
              <a:t>policies</a:t>
            </a:r>
            <a:r>
              <a:rPr lang="fi-FI" baseline="0" dirty="0" smtClean="0">
                <a:latin typeface="Calibri Light" panose="020F0302020204030204" pitchFamily="34" charset="0"/>
              </a:rPr>
              <a:t> and </a:t>
            </a:r>
            <a:r>
              <a:rPr lang="fi-FI" baseline="0" dirty="0" err="1" smtClean="0">
                <a:latin typeface="Calibri Light" panose="020F0302020204030204" pitchFamily="34" charset="0"/>
              </a:rPr>
              <a:t>actions</a:t>
            </a:r>
            <a:r>
              <a:rPr lang="fi-FI" baseline="0" dirty="0" smtClean="0">
                <a:latin typeface="Calibri Light" panose="020F0302020204030204" pitchFamily="34" charset="0"/>
              </a:rPr>
              <a:t> (</a:t>
            </a:r>
            <a:r>
              <a:rPr lang="fi-FI" baseline="0" dirty="0" err="1" smtClean="0">
                <a:latin typeface="Calibri Light" panose="020F0302020204030204" pitchFamily="34" charset="0"/>
              </a:rPr>
              <a:t>dashed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lines</a:t>
            </a:r>
            <a:r>
              <a:rPr lang="fi-FI" baseline="0" dirty="0" smtClean="0">
                <a:latin typeface="Calibri Light" panose="020F0302020204030204" pitchFamily="34" charset="0"/>
              </a:rPr>
              <a:t>), and </a:t>
            </a:r>
            <a:r>
              <a:rPr lang="fi-FI" baseline="0" dirty="0" err="1" smtClean="0">
                <a:latin typeface="Calibri Light" panose="020F0302020204030204" pitchFamily="34" charset="0"/>
              </a:rPr>
              <a:t>study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by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which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methods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those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can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prevented</a:t>
            </a:r>
            <a:r>
              <a:rPr lang="fi-FI" baseline="0" dirty="0" smtClean="0">
                <a:latin typeface="Calibri Light" panose="020F0302020204030204" pitchFamily="34" charset="0"/>
              </a:rPr>
              <a:t> (</a:t>
            </a:r>
            <a:r>
              <a:rPr lang="fi-FI" baseline="0" dirty="0" err="1" smtClean="0">
                <a:latin typeface="Calibri Light" panose="020F0302020204030204" pitchFamily="34" charset="0"/>
              </a:rPr>
              <a:t>red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cross</a:t>
            </a:r>
            <a:r>
              <a:rPr lang="fi-FI" baseline="0" dirty="0" smtClean="0">
                <a:latin typeface="Calibri Light" panose="020F0302020204030204" pitchFamily="34" charset="0"/>
              </a:rPr>
              <a:t>). </a:t>
            </a:r>
            <a:r>
              <a:rPr lang="fi-FI" baseline="0" dirty="0" err="1" smtClean="0">
                <a:latin typeface="Calibri Light" panose="020F0302020204030204" pitchFamily="34" charset="0"/>
              </a:rPr>
              <a:t>Thus</a:t>
            </a:r>
            <a:r>
              <a:rPr lang="fi-FI" baseline="0" dirty="0" smtClean="0">
                <a:latin typeface="Calibri Light" panose="020F0302020204030204" pitchFamily="34" charset="0"/>
              </a:rPr>
              <a:t>, </a:t>
            </a:r>
            <a:r>
              <a:rPr lang="fi-FI" baseline="0" dirty="0" err="1" smtClean="0">
                <a:latin typeface="Calibri Light" panose="020F0302020204030204" pitchFamily="34" charset="0"/>
              </a:rPr>
              <a:t>we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aim</a:t>
            </a:r>
            <a:r>
              <a:rPr lang="fi-FI" baseline="0" dirty="0" smtClean="0">
                <a:latin typeface="Calibri Light" panose="020F0302020204030204" pitchFamily="34" charset="0"/>
              </a:rPr>
              <a:t> to </a:t>
            </a:r>
            <a:r>
              <a:rPr lang="fi-FI" baseline="0" dirty="0" err="1" smtClean="0">
                <a:latin typeface="Calibri Light" panose="020F0302020204030204" pitchFamily="34" charset="0"/>
              </a:rPr>
              <a:t>improve</a:t>
            </a:r>
            <a:r>
              <a:rPr lang="fi-FI" baseline="0" dirty="0" smtClean="0">
                <a:latin typeface="Calibri Light" panose="020F0302020204030204" pitchFamily="34" charset="0"/>
              </a:rPr>
              <a:t> the </a:t>
            </a:r>
            <a:r>
              <a:rPr lang="fi-FI" baseline="0" dirty="0" err="1" smtClean="0">
                <a:latin typeface="Calibri Light" panose="020F0302020204030204" pitchFamily="34" charset="0"/>
              </a:rPr>
              <a:t>tools</a:t>
            </a:r>
            <a:r>
              <a:rPr lang="fi-FI" baseline="0" dirty="0" smtClean="0">
                <a:latin typeface="Calibri Light" panose="020F0302020204030204" pitchFamily="34" charset="0"/>
              </a:rPr>
              <a:t> for </a:t>
            </a:r>
            <a:r>
              <a:rPr lang="fi-FI" baseline="0" dirty="0" err="1" smtClean="0">
                <a:latin typeface="Calibri Light" panose="020F0302020204030204" pitchFamily="34" charset="0"/>
              </a:rPr>
              <a:t>maritime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safety</a:t>
            </a:r>
            <a:r>
              <a:rPr lang="fi-FI" baseline="0" dirty="0" smtClean="0">
                <a:latin typeface="Calibri Light" panose="020F0302020204030204" pitchFamily="34" charset="0"/>
              </a:rPr>
              <a:t> and </a:t>
            </a:r>
            <a:r>
              <a:rPr lang="fi-FI" baseline="0" dirty="0" err="1" smtClean="0">
                <a:latin typeface="Calibri Light" panose="020F0302020204030204" pitchFamily="34" charset="0"/>
              </a:rPr>
              <a:t>reduce</a:t>
            </a:r>
            <a:r>
              <a:rPr lang="fi-FI" baseline="0" dirty="0" smtClean="0">
                <a:latin typeface="Calibri Light" panose="020F0302020204030204" pitchFamily="34" charset="0"/>
              </a:rPr>
              <a:t> the </a:t>
            </a:r>
            <a:r>
              <a:rPr lang="fi-FI" baseline="0" dirty="0" err="1" smtClean="0">
                <a:latin typeface="Calibri Light" panose="020F0302020204030204" pitchFamily="34" charset="0"/>
              </a:rPr>
              <a:t>probability</a:t>
            </a:r>
            <a:r>
              <a:rPr lang="fi-FI" baseline="0" dirty="0" smtClean="0">
                <a:latin typeface="Calibri Light" panose="020F0302020204030204" pitchFamily="34" charset="0"/>
              </a:rPr>
              <a:t> of </a:t>
            </a:r>
            <a:r>
              <a:rPr lang="fi-FI" baseline="0" dirty="0" err="1" smtClean="0">
                <a:latin typeface="Calibri Light" panose="020F0302020204030204" pitchFamily="34" charset="0"/>
              </a:rPr>
              <a:t>oil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accidents</a:t>
            </a:r>
            <a:r>
              <a:rPr lang="fi-FI" baseline="0" dirty="0" smtClean="0">
                <a:latin typeface="Calibri Light" panose="020F0302020204030204" pitchFamily="34" charset="0"/>
              </a:rPr>
              <a:t>. The </a:t>
            </a:r>
            <a:r>
              <a:rPr lang="fi-FI" baseline="0" dirty="0" err="1" smtClean="0">
                <a:latin typeface="Calibri Light" panose="020F0302020204030204" pitchFamily="34" charset="0"/>
              </a:rPr>
              <a:t>higher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depencies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are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marked</a:t>
            </a:r>
            <a:r>
              <a:rPr lang="fi-FI" baseline="0" dirty="0" smtClean="0">
                <a:latin typeface="Calibri Light" panose="020F0302020204030204" pitchFamily="34" charset="0"/>
              </a:rPr>
              <a:t> with </a:t>
            </a:r>
            <a:r>
              <a:rPr lang="fi-FI" baseline="0" dirty="0" err="1" smtClean="0">
                <a:latin typeface="Calibri Light" panose="020F0302020204030204" pitchFamily="34" charset="0"/>
              </a:rPr>
              <a:t>larger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arrows</a:t>
            </a:r>
            <a:r>
              <a:rPr lang="fi-FI" baseline="0" dirty="0" smtClean="0">
                <a:latin typeface="Calibri Light" panose="020F0302020204030204" pitchFamily="34" charset="0"/>
              </a:rPr>
              <a:t>. In </a:t>
            </a:r>
            <a:r>
              <a:rPr lang="fi-FI" baseline="0" dirty="0" err="1" smtClean="0">
                <a:latin typeface="Calibri Light" panose="020F0302020204030204" pitchFamily="34" charset="0"/>
              </a:rPr>
              <a:t>matrix</a:t>
            </a:r>
            <a:r>
              <a:rPr lang="fi-FI" baseline="0" dirty="0" smtClean="0">
                <a:latin typeface="Calibri Light" panose="020F0302020204030204" pitchFamily="34" charset="0"/>
              </a:rPr>
              <a:t>, </a:t>
            </a:r>
            <a:r>
              <a:rPr lang="fi-FI" baseline="0" dirty="0" err="1" smtClean="0">
                <a:latin typeface="Calibri Light" panose="020F0302020204030204" pitchFamily="34" charset="0"/>
              </a:rPr>
              <a:t>darker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color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describes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higher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probablity</a:t>
            </a:r>
            <a:r>
              <a:rPr lang="fi-FI" baseline="0" dirty="0" smtClean="0">
                <a:latin typeface="Calibri Light" panose="020F0302020204030204" pitchFamily="34" charset="0"/>
              </a:rPr>
              <a:t>.</a:t>
            </a:r>
          </a:p>
          <a:p>
            <a:endParaRPr lang="fi-FI" baseline="0" dirty="0" smtClean="0">
              <a:latin typeface="Calibri Light" panose="020F030202020403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err="1" smtClean="0">
                <a:latin typeface="Calibri Light" panose="020F0302020204030204" pitchFamily="34" charset="0"/>
              </a:rPr>
              <a:t>Model</a:t>
            </a:r>
            <a:r>
              <a:rPr lang="fi-FI" baseline="0" dirty="0" smtClean="0">
                <a:latin typeface="Calibri Light" panose="020F0302020204030204" pitchFamily="34" charset="0"/>
              </a:rPr>
              <a:t> is </a:t>
            </a:r>
            <a:r>
              <a:rPr lang="fi-FI" baseline="0" dirty="0" err="1" smtClean="0">
                <a:latin typeface="Calibri Light" panose="020F0302020204030204" pitchFamily="34" charset="0"/>
              </a:rPr>
              <a:t>applied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from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baseline="0" dirty="0" err="1" smtClean="0">
                <a:latin typeface="Calibri Light" panose="020F0302020204030204" pitchFamily="34" charset="0"/>
              </a:rPr>
              <a:t>publication</a:t>
            </a:r>
            <a:r>
              <a:rPr lang="fi-FI" baseline="0" dirty="0" smtClean="0">
                <a:latin typeface="Calibri Light" panose="020F0302020204030204" pitchFamily="34" charset="0"/>
              </a:rPr>
              <a:t> </a:t>
            </a:r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rPr>
              <a:t>Hänninen, Maria; </a:t>
            </a:r>
            <a:r>
              <a:rPr lang="fi-FI" sz="1200" b="0" i="0" u="none" strike="noStrike" kern="1200" baseline="0" dirty="0" err="1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rPr>
              <a:t>Valdez</a:t>
            </a:r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lang="fi-FI" sz="1200" b="0" i="0" u="none" strike="noStrike" kern="1200" baseline="0" dirty="0" err="1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rPr>
              <a:t>Banda</a:t>
            </a:r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rPr>
              <a:t>, </a:t>
            </a:r>
            <a:r>
              <a:rPr lang="fi-FI" sz="1200" b="0" i="0" u="none" strike="noStrike" kern="1200" baseline="0" dirty="0" err="1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rPr>
              <a:t>Osiris</a:t>
            </a:r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rPr>
              <a:t> A. and Kujala, Pentti. </a:t>
            </a:r>
            <a:r>
              <a:rPr lang="fi-FI" sz="1200" b="0" i="0" u="none" strike="noStrike" kern="1200" baseline="0" dirty="0" err="1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rPr>
              <a:t>Bayesian</a:t>
            </a:r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rPr>
              <a:t>network model of maritime safety management.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rPr>
              <a:t>Expert Systems with Applications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rPr>
              <a:t>, 41, 7837–7846, December 2014.</a:t>
            </a:r>
            <a:endParaRPr lang="fi-FI" baseline="0" dirty="0" smtClean="0">
              <a:latin typeface="Calibri Light" panose="020F0302020204030204" pitchFamily="34" charset="0"/>
            </a:endParaRPr>
          </a:p>
          <a:p>
            <a:endParaRPr lang="fi-FI" dirty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B2A9E-7196-4078-A903-11357FE7710A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6345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A854-3A06-4185-B217-2389F7101017}" type="datetimeFigureOut">
              <a:rPr lang="fi-FI" smtClean="0"/>
              <a:t>27.4.15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612C-7CC4-4E7B-AB2B-62362EE44E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7764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A854-3A06-4185-B217-2389F7101017}" type="datetimeFigureOut">
              <a:rPr lang="fi-FI" smtClean="0"/>
              <a:t>27.4.15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612C-7CC4-4E7B-AB2B-62362EE44E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2226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A854-3A06-4185-B217-2389F7101017}" type="datetimeFigureOut">
              <a:rPr lang="fi-FI" smtClean="0"/>
              <a:t>27.4.15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612C-7CC4-4E7B-AB2B-62362EE44E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626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A854-3A06-4185-B217-2389F7101017}" type="datetimeFigureOut">
              <a:rPr lang="fi-FI" smtClean="0"/>
              <a:t>27.4.15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612C-7CC4-4E7B-AB2B-62362EE44E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3135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A854-3A06-4185-B217-2389F7101017}" type="datetimeFigureOut">
              <a:rPr lang="fi-FI" smtClean="0"/>
              <a:t>27.4.15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612C-7CC4-4E7B-AB2B-62362EE44E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129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A854-3A06-4185-B217-2389F7101017}" type="datetimeFigureOut">
              <a:rPr lang="fi-FI" smtClean="0"/>
              <a:t>27.4.15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612C-7CC4-4E7B-AB2B-62362EE44E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25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A854-3A06-4185-B217-2389F7101017}" type="datetimeFigureOut">
              <a:rPr lang="fi-FI" smtClean="0"/>
              <a:t>27.4.15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612C-7CC4-4E7B-AB2B-62362EE44E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2043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A854-3A06-4185-B217-2389F7101017}" type="datetimeFigureOut">
              <a:rPr lang="fi-FI" smtClean="0"/>
              <a:t>27.4.15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612C-7CC4-4E7B-AB2B-62362EE44E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1147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A854-3A06-4185-B217-2389F7101017}" type="datetimeFigureOut">
              <a:rPr lang="fi-FI" smtClean="0"/>
              <a:t>27.4.15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612C-7CC4-4E7B-AB2B-62362EE44E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7095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A854-3A06-4185-B217-2389F7101017}" type="datetimeFigureOut">
              <a:rPr lang="fi-FI" smtClean="0"/>
              <a:t>27.4.15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612C-7CC4-4E7B-AB2B-62362EE44E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1787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A854-3A06-4185-B217-2389F7101017}" type="datetimeFigureOut">
              <a:rPr lang="fi-FI" smtClean="0"/>
              <a:t>27.4.15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612C-7CC4-4E7B-AB2B-62362EE44E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8293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3A854-3A06-4185-B217-2389F7101017}" type="datetimeFigureOut">
              <a:rPr lang="fi-FI" smtClean="0"/>
              <a:t>27.4.15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4612C-7CC4-4E7B-AB2B-62362EE44E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546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hyperlink" Target="http://www.helsinki.fi/university/" TargetMode="External"/><Relationship Id="rId7" Type="http://schemas.openxmlformats.org/officeDocument/2006/relationships/image" Target="../media/image3.gif"/><Relationship Id="rId8" Type="http://schemas.openxmlformats.org/officeDocument/2006/relationships/hyperlink" Target="mailto:sakari.kuikka@helsinki.fi" TargetMode="External"/><Relationship Id="rId9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eg"/><Relationship Id="rId12" Type="http://schemas.openxmlformats.org/officeDocument/2006/relationships/image" Target="../media/image13.jpeg"/><Relationship Id="rId13" Type="http://schemas.openxmlformats.org/officeDocument/2006/relationships/image" Target="../media/image14.jpeg"/><Relationship Id="rId14" Type="http://schemas.openxmlformats.org/officeDocument/2006/relationships/image" Target="../media/image15.jpeg"/><Relationship Id="rId15" Type="http://schemas.openxmlformats.org/officeDocument/2006/relationships/image" Target="../media/image16.jpeg"/><Relationship Id="rId16" Type="http://schemas.openxmlformats.org/officeDocument/2006/relationships/image" Target="../media/image4.png"/><Relationship Id="rId1" Type="http://schemas.microsoft.com/office/2007/relationships/media" Target="../media/media2.wav"/><Relationship Id="rId2" Type="http://schemas.openxmlformats.org/officeDocument/2006/relationships/audio" Target="../media/media2.wav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g"/><Relationship Id="rId5" Type="http://schemas.openxmlformats.org/officeDocument/2006/relationships/image" Target="../media/image6.jpeg"/><Relationship Id="rId6" Type="http://schemas.openxmlformats.org/officeDocument/2006/relationships/image" Target="../media/image7.jp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0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4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S User\Documents\PIM33\PIMXXXIII\IOI Logo - 20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153" y="5085184"/>
            <a:ext cx="1124843" cy="1428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etch-9.php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9" y="3429000"/>
            <a:ext cx="2839066" cy="1238470"/>
          </a:xfrm>
          <a:prstGeom prst="rect">
            <a:avLst/>
          </a:prstGeom>
        </p:spPr>
      </p:pic>
      <p:pic>
        <p:nvPicPr>
          <p:cNvPr id="6" name="Picture 5" descr="University of Helsinki">
            <a:hlinkClick r:id="rId6"/>
          </p:cNvPr>
          <p:cNvPicPr/>
          <p:nvPr/>
        </p:nvPicPr>
        <p:blipFill>
          <a:blip r:embed="rId7" cstate="print"/>
          <a:srcRect l="7639" t="6956" r="8333" b="6957"/>
          <a:stretch>
            <a:fillRect/>
          </a:stretch>
        </p:blipFill>
        <p:spPr bwMode="auto">
          <a:xfrm>
            <a:off x="188817" y="2204864"/>
            <a:ext cx="258063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75856" y="1639815"/>
            <a:ext cx="5580112" cy="4093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600" b="1" u="sng" dirty="0" smtClean="0">
              <a:solidFill>
                <a:schemeClr val="tx2"/>
              </a:solidFill>
            </a:endParaRPr>
          </a:p>
          <a:p>
            <a:r>
              <a:rPr lang="fi-FI" sz="2600" b="1" u="sng" dirty="0" smtClean="0">
                <a:solidFill>
                  <a:schemeClr val="tx2"/>
                </a:solidFill>
              </a:rPr>
              <a:t>Sakari Kuikka  </a:t>
            </a:r>
            <a:r>
              <a:rPr lang="fi-FI" b="1" dirty="0" smtClean="0"/>
              <a:t>&amp; Inari Helle, </a:t>
            </a:r>
            <a:r>
              <a:rPr lang="fi-FI" b="1" dirty="0" smtClean="0"/>
              <a:t>Riikka </a:t>
            </a:r>
            <a:r>
              <a:rPr lang="fi-FI" b="1" dirty="0" err="1" smtClean="0"/>
              <a:t>Venesjärvi</a:t>
            </a:r>
            <a:r>
              <a:rPr lang="fi-FI" b="1" dirty="0" smtClean="0"/>
              <a:t>, Mika Rahikainen, Jani Luoto</a:t>
            </a:r>
            <a:endParaRPr lang="fi-FI" b="1" dirty="0" smtClean="0"/>
          </a:p>
          <a:p>
            <a:endParaRPr lang="fi-FI" b="1" dirty="0"/>
          </a:p>
          <a:p>
            <a:r>
              <a:rPr lang="en-US" i="1" dirty="0" smtClean="0"/>
              <a:t>Head of Fisheries </a:t>
            </a:r>
            <a:r>
              <a:rPr lang="en-US" i="1" dirty="0"/>
              <a:t>and Environmental Management group (FEM), Department of Environmental Sciences, University of Helsinki, </a:t>
            </a:r>
            <a:r>
              <a:rPr lang="en-US" i="1" dirty="0" smtClean="0"/>
              <a:t>Finland,  Email</a:t>
            </a:r>
            <a:r>
              <a:rPr lang="en-US" i="1" dirty="0"/>
              <a:t>: </a:t>
            </a:r>
            <a:r>
              <a:rPr lang="en-US" i="1" u="sng" dirty="0">
                <a:hlinkClick r:id="rId8"/>
              </a:rPr>
              <a:t>sakari.kuikka@helsinki.fi</a:t>
            </a:r>
            <a:endParaRPr lang="fi-FI" i="1" dirty="0"/>
          </a:p>
          <a:p>
            <a:endParaRPr lang="fi-FI" dirty="0" smtClean="0"/>
          </a:p>
          <a:p>
            <a:r>
              <a:rPr lang="fi-FI" sz="2600" dirty="0" smtClean="0">
                <a:solidFill>
                  <a:schemeClr val="tx2"/>
                </a:solidFill>
              </a:rPr>
              <a:t>STECF </a:t>
            </a:r>
            <a:r>
              <a:rPr lang="fi-FI" sz="2600" dirty="0" err="1" smtClean="0">
                <a:solidFill>
                  <a:schemeClr val="tx2"/>
                </a:solidFill>
              </a:rPr>
              <a:t>member</a:t>
            </a:r>
            <a:r>
              <a:rPr lang="fi-FI" sz="2600" dirty="0" smtClean="0">
                <a:solidFill>
                  <a:schemeClr val="tx2"/>
                </a:solidFill>
              </a:rPr>
              <a:t> (EU main </a:t>
            </a:r>
            <a:r>
              <a:rPr lang="fi-FI" sz="2600" dirty="0" err="1" smtClean="0">
                <a:solidFill>
                  <a:schemeClr val="tx2"/>
                </a:solidFill>
              </a:rPr>
              <a:t>advisory</a:t>
            </a:r>
            <a:r>
              <a:rPr lang="fi-FI" sz="2600" dirty="0" smtClean="0">
                <a:solidFill>
                  <a:schemeClr val="tx2"/>
                </a:solidFill>
              </a:rPr>
              <a:t> </a:t>
            </a:r>
            <a:r>
              <a:rPr lang="fi-FI" sz="2600" dirty="0" err="1" smtClean="0">
                <a:solidFill>
                  <a:schemeClr val="tx2"/>
                </a:solidFill>
              </a:rPr>
              <a:t>body</a:t>
            </a:r>
            <a:r>
              <a:rPr lang="fi-FI" sz="2600" dirty="0" smtClean="0">
                <a:solidFill>
                  <a:schemeClr val="tx2"/>
                </a:solidFill>
              </a:rPr>
              <a:t>) </a:t>
            </a:r>
          </a:p>
          <a:p>
            <a:endParaRPr lang="fi-FI" sz="2200" b="1" dirty="0" smtClean="0">
              <a:solidFill>
                <a:schemeClr val="tx2"/>
              </a:solidFill>
            </a:endParaRPr>
          </a:p>
          <a:p>
            <a:r>
              <a:rPr lang="fi-FI" sz="2600" b="1" dirty="0" err="1" smtClean="0">
                <a:solidFill>
                  <a:schemeClr val="accent6">
                    <a:lumMod val="75000"/>
                  </a:schemeClr>
                </a:solidFill>
              </a:rPr>
              <a:t>Focal</a:t>
            </a:r>
            <a:r>
              <a:rPr lang="fi-FI" sz="2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i-FI" sz="2600" b="1" dirty="0" err="1" smtClean="0">
                <a:solidFill>
                  <a:schemeClr val="accent6">
                    <a:lumMod val="75000"/>
                  </a:schemeClr>
                </a:solidFill>
              </a:rPr>
              <a:t>point</a:t>
            </a:r>
            <a:r>
              <a:rPr lang="fi-FI" sz="2600" b="1" dirty="0" smtClean="0">
                <a:solidFill>
                  <a:schemeClr val="accent6">
                    <a:lumMod val="75000"/>
                  </a:schemeClr>
                </a:solidFill>
              </a:rPr>
              <a:t> of International </a:t>
            </a:r>
            <a:r>
              <a:rPr lang="fi-FI" sz="2600" b="1" dirty="0" err="1" smtClean="0">
                <a:solidFill>
                  <a:schemeClr val="accent6">
                    <a:lumMod val="75000"/>
                  </a:schemeClr>
                </a:solidFill>
              </a:rPr>
              <a:t>Ocean</a:t>
            </a:r>
            <a:r>
              <a:rPr lang="fi-FI" sz="2600" b="1" dirty="0" smtClean="0">
                <a:solidFill>
                  <a:schemeClr val="accent6">
                    <a:lumMod val="75000"/>
                  </a:schemeClr>
                </a:solidFill>
              </a:rPr>
              <a:t> Institute in Finland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3608" y="548680"/>
            <a:ext cx="76052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b="1" dirty="0" err="1" smtClean="0">
                <a:solidFill>
                  <a:schemeClr val="accent1"/>
                </a:solidFill>
              </a:rPr>
              <a:t>Overall</a:t>
            </a:r>
            <a:r>
              <a:rPr lang="fi-FI" sz="3000" b="1" dirty="0" smtClean="0">
                <a:solidFill>
                  <a:schemeClr val="accent1"/>
                </a:solidFill>
              </a:rPr>
              <a:t> </a:t>
            </a:r>
            <a:r>
              <a:rPr lang="fi-FI" sz="3000" b="1" dirty="0" err="1" smtClean="0">
                <a:solidFill>
                  <a:schemeClr val="accent1"/>
                </a:solidFill>
              </a:rPr>
              <a:t>approach</a:t>
            </a:r>
            <a:r>
              <a:rPr lang="fi-FI" sz="3000" b="1" dirty="0" smtClean="0">
                <a:solidFill>
                  <a:schemeClr val="accent1"/>
                </a:solidFill>
              </a:rPr>
              <a:t> of Ilves </a:t>
            </a:r>
            <a:r>
              <a:rPr lang="fi-FI" sz="3000" b="1" dirty="0" err="1" smtClean="0">
                <a:solidFill>
                  <a:schemeClr val="accent1"/>
                </a:solidFill>
              </a:rPr>
              <a:t>consortium</a:t>
            </a:r>
            <a:r>
              <a:rPr lang="fi-FI" sz="3000" b="1" dirty="0" smtClean="0">
                <a:solidFill>
                  <a:schemeClr val="accent1"/>
                </a:solidFill>
              </a:rPr>
              <a:t>: </a:t>
            </a:r>
            <a:r>
              <a:rPr lang="fi-FI" sz="3000" b="1" dirty="0" err="1" smtClean="0">
                <a:solidFill>
                  <a:schemeClr val="accent1"/>
                </a:solidFill>
              </a:rPr>
              <a:t>do</a:t>
            </a:r>
            <a:r>
              <a:rPr lang="fi-FI" sz="3000" b="1" dirty="0" smtClean="0">
                <a:solidFill>
                  <a:schemeClr val="accent1"/>
                </a:solidFill>
              </a:rPr>
              <a:t> </a:t>
            </a:r>
            <a:r>
              <a:rPr lang="fi-FI" sz="3000" b="1" dirty="0" err="1" smtClean="0">
                <a:solidFill>
                  <a:schemeClr val="accent1"/>
                </a:solidFill>
              </a:rPr>
              <a:t>you</a:t>
            </a:r>
            <a:r>
              <a:rPr lang="fi-FI" sz="3000" b="1" dirty="0" smtClean="0">
                <a:solidFill>
                  <a:schemeClr val="accent1"/>
                </a:solidFill>
              </a:rPr>
              <a:t> </a:t>
            </a:r>
            <a:r>
              <a:rPr lang="fi-FI" sz="3000" b="1" dirty="0" err="1" smtClean="0">
                <a:solidFill>
                  <a:schemeClr val="accent1"/>
                </a:solidFill>
              </a:rPr>
              <a:t>agree</a:t>
            </a:r>
            <a:r>
              <a:rPr lang="fi-FI" sz="3000" b="1" dirty="0" smtClean="0">
                <a:solidFill>
                  <a:schemeClr val="accent1"/>
                </a:solidFill>
              </a:rPr>
              <a:t> </a:t>
            </a:r>
            <a:r>
              <a:rPr lang="fi-FI" sz="3000" b="1" dirty="0" err="1" smtClean="0">
                <a:solidFill>
                  <a:schemeClr val="accent1"/>
                </a:solidFill>
              </a:rPr>
              <a:t>that</a:t>
            </a:r>
            <a:r>
              <a:rPr lang="fi-FI" sz="3000" b="1" dirty="0" smtClean="0">
                <a:solidFill>
                  <a:schemeClr val="accent1"/>
                </a:solidFill>
              </a:rPr>
              <a:t> </a:t>
            </a:r>
            <a:r>
              <a:rPr lang="fi-FI" sz="3000" b="1" dirty="0" err="1" smtClean="0">
                <a:solidFill>
                  <a:schemeClr val="accent1"/>
                </a:solidFill>
              </a:rPr>
              <a:t>this</a:t>
            </a:r>
            <a:r>
              <a:rPr lang="fi-FI" sz="3000" b="1" dirty="0" smtClean="0">
                <a:solidFill>
                  <a:schemeClr val="accent1"/>
                </a:solidFill>
              </a:rPr>
              <a:t> is </a:t>
            </a:r>
            <a:r>
              <a:rPr lang="fi-FI" sz="3000" b="1" dirty="0" err="1" smtClean="0">
                <a:solidFill>
                  <a:schemeClr val="accent1"/>
                </a:solidFill>
              </a:rPr>
              <a:t>important</a:t>
            </a:r>
            <a:r>
              <a:rPr lang="fi-FI" sz="3000" b="1" dirty="0" smtClean="0">
                <a:solidFill>
                  <a:schemeClr val="accent1"/>
                </a:solidFill>
              </a:rPr>
              <a:t>?</a:t>
            </a:r>
          </a:p>
          <a:p>
            <a:endParaRPr lang="fi-FI" sz="28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4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131"/>
    </mc:Choice>
    <mc:Fallback>
      <p:transition xmlns:p14="http://schemas.microsoft.com/office/powerpoint/2010/main" spd="slow" advTm="9113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660"/>
            <a:ext cx="9144000" cy="61100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795" y="432733"/>
            <a:ext cx="972576" cy="57606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907097" y="4907033"/>
            <a:ext cx="913465" cy="670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b="1" dirty="0" err="1" smtClean="0"/>
              <a:t>Number</a:t>
            </a:r>
            <a:r>
              <a:rPr lang="fi-FI" sz="1200" b="1" dirty="0" smtClean="0"/>
              <a:t> of </a:t>
            </a:r>
            <a:r>
              <a:rPr lang="fi-FI" sz="1200" b="1" dirty="0" err="1" smtClean="0"/>
              <a:t>cargo</a:t>
            </a:r>
            <a:r>
              <a:rPr lang="fi-FI" sz="1200" b="1" dirty="0" smtClean="0"/>
              <a:t> </a:t>
            </a:r>
            <a:r>
              <a:rPr lang="fi-FI" sz="1200" b="1" dirty="0" err="1" smtClean="0"/>
              <a:t>trains</a:t>
            </a:r>
            <a:r>
              <a:rPr lang="fi-FI" sz="1200" b="1" dirty="0" smtClean="0"/>
              <a:t>?</a:t>
            </a:r>
            <a:endParaRPr lang="fi-FI" sz="1200" b="1" dirty="0"/>
          </a:p>
        </p:txBody>
      </p:sp>
      <p:sp>
        <p:nvSpPr>
          <p:cNvPr id="25" name="Isosceles Triangle 24"/>
          <p:cNvSpPr/>
          <p:nvPr/>
        </p:nvSpPr>
        <p:spPr>
          <a:xfrm rot="18191335">
            <a:off x="5439706" y="3993602"/>
            <a:ext cx="986519" cy="1889388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TextBox 25"/>
          <p:cNvSpPr txBox="1"/>
          <p:nvPr/>
        </p:nvSpPr>
        <p:spPr>
          <a:xfrm>
            <a:off x="4572000" y="5285791"/>
            <a:ext cx="960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b="1" dirty="0" err="1" smtClean="0"/>
              <a:t>Amount</a:t>
            </a:r>
            <a:r>
              <a:rPr lang="fi-FI" sz="1200" b="1" dirty="0" smtClean="0"/>
              <a:t> of heavy </a:t>
            </a:r>
            <a:r>
              <a:rPr lang="fi-FI" sz="1200" b="1" dirty="0" err="1" smtClean="0"/>
              <a:t>truck</a:t>
            </a:r>
            <a:r>
              <a:rPr lang="fi-FI" sz="1200" b="1" dirty="0" smtClean="0"/>
              <a:t> </a:t>
            </a:r>
            <a:r>
              <a:rPr lang="fi-FI" sz="1200" b="1" dirty="0" err="1" smtClean="0"/>
              <a:t>traffic</a:t>
            </a:r>
            <a:r>
              <a:rPr lang="fi-FI" sz="1200" b="1" dirty="0" smtClean="0"/>
              <a:t>?</a:t>
            </a:r>
            <a:endParaRPr lang="fi-FI" sz="1200" b="1" dirty="0"/>
          </a:p>
        </p:txBody>
      </p:sp>
      <p:sp>
        <p:nvSpPr>
          <p:cNvPr id="27" name="Isosceles Triangle 26"/>
          <p:cNvSpPr/>
          <p:nvPr/>
        </p:nvSpPr>
        <p:spPr>
          <a:xfrm rot="20677551">
            <a:off x="4388426" y="4474588"/>
            <a:ext cx="1321459" cy="1535550"/>
          </a:xfrm>
          <a:prstGeom prst="triangle">
            <a:avLst>
              <a:gd name="adj" fmla="val 2998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xtBox 27"/>
          <p:cNvSpPr txBox="1"/>
          <p:nvPr/>
        </p:nvSpPr>
        <p:spPr>
          <a:xfrm>
            <a:off x="1565417" y="1296829"/>
            <a:ext cx="1296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b="1" dirty="0" err="1" smtClean="0"/>
              <a:t>Amount</a:t>
            </a:r>
            <a:r>
              <a:rPr lang="fi-FI" sz="1400" b="1" dirty="0" smtClean="0"/>
              <a:t> of </a:t>
            </a:r>
            <a:r>
              <a:rPr lang="fi-FI" sz="1400" b="1" dirty="0" err="1" smtClean="0"/>
              <a:t>maritime</a:t>
            </a:r>
            <a:r>
              <a:rPr lang="fi-FI" sz="1400" b="1" dirty="0" smtClean="0"/>
              <a:t> </a:t>
            </a:r>
            <a:r>
              <a:rPr lang="fi-FI" sz="1400" b="1" dirty="0" err="1" smtClean="0"/>
              <a:t>traffic</a:t>
            </a:r>
            <a:r>
              <a:rPr lang="fi-FI" sz="1400" b="1" dirty="0" smtClean="0"/>
              <a:t>?</a:t>
            </a:r>
            <a:endParaRPr lang="fi-FI" sz="1400" b="1" dirty="0"/>
          </a:p>
        </p:txBody>
      </p:sp>
      <p:sp>
        <p:nvSpPr>
          <p:cNvPr id="29" name="Isosceles Triangle 28"/>
          <p:cNvSpPr/>
          <p:nvPr/>
        </p:nvSpPr>
        <p:spPr>
          <a:xfrm rot="7651917">
            <a:off x="1881707" y="977283"/>
            <a:ext cx="1368152" cy="18002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57" y="2344079"/>
            <a:ext cx="1095126" cy="106495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976850" y="423653"/>
            <a:ext cx="1505104" cy="55399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000" b="1" dirty="0" err="1" smtClean="0"/>
              <a:t>Critically</a:t>
            </a:r>
            <a:r>
              <a:rPr lang="fi-FI" sz="1000" b="1" dirty="0" smtClean="0"/>
              <a:t> </a:t>
            </a:r>
            <a:r>
              <a:rPr lang="fi-FI" sz="1000" b="1" dirty="0" err="1" smtClean="0"/>
              <a:t>endangered</a:t>
            </a:r>
            <a:r>
              <a:rPr lang="fi-FI" sz="1000" b="1" dirty="0" smtClean="0"/>
              <a:t> Saimaa </a:t>
            </a:r>
            <a:r>
              <a:rPr lang="fi-FI" sz="1000" b="1" dirty="0" err="1" smtClean="0"/>
              <a:t>ringed</a:t>
            </a:r>
            <a:r>
              <a:rPr lang="fi-FI" sz="1000" b="1" dirty="0" smtClean="0"/>
              <a:t> </a:t>
            </a:r>
            <a:r>
              <a:rPr lang="fi-FI" sz="1000" b="1" dirty="0" err="1" smtClean="0"/>
              <a:t>seal</a:t>
            </a:r>
            <a:r>
              <a:rPr lang="fi-FI" sz="1000" b="1" dirty="0" smtClean="0"/>
              <a:t>:</a:t>
            </a:r>
          </a:p>
          <a:p>
            <a:pPr algn="ctr"/>
            <a:r>
              <a:rPr lang="fi-FI" sz="1000" b="1" i="1" dirty="0" err="1"/>
              <a:t>d</a:t>
            </a:r>
            <a:r>
              <a:rPr lang="fi-FI" sz="1000" b="1" i="1" dirty="0" err="1" smtClean="0"/>
              <a:t>o</a:t>
            </a:r>
            <a:r>
              <a:rPr lang="fi-FI" sz="1000" b="1" i="1" dirty="0" smtClean="0"/>
              <a:t> </a:t>
            </a:r>
            <a:r>
              <a:rPr lang="fi-FI" sz="1000" b="1" i="1" dirty="0" err="1" smtClean="0"/>
              <a:t>we</a:t>
            </a:r>
            <a:r>
              <a:rPr lang="fi-FI" sz="1000" b="1" i="1" dirty="0" smtClean="0"/>
              <a:t> </a:t>
            </a:r>
            <a:r>
              <a:rPr lang="fi-FI" sz="1000" b="1" i="1" dirty="0" err="1" smtClean="0"/>
              <a:t>want</a:t>
            </a:r>
            <a:r>
              <a:rPr lang="fi-FI" sz="1000" b="1" i="1" dirty="0" smtClean="0"/>
              <a:t> to </a:t>
            </a:r>
            <a:r>
              <a:rPr lang="fi-FI" sz="1000" b="1" i="1" dirty="0" err="1" smtClean="0"/>
              <a:t>protect</a:t>
            </a:r>
            <a:r>
              <a:rPr lang="fi-FI" sz="1000" b="1" i="1" dirty="0" smtClean="0"/>
              <a:t>?</a:t>
            </a:r>
            <a:endParaRPr lang="fi-FI" sz="1000" b="1" i="1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91" y="1209943"/>
            <a:ext cx="869609" cy="57973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7579110" y="1027183"/>
            <a:ext cx="1259007" cy="55399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000" b="1" dirty="0" smtClean="0"/>
              <a:t>Saimaa </a:t>
            </a:r>
            <a:r>
              <a:rPr lang="fi-FI" sz="1000" b="1" dirty="0" err="1" smtClean="0"/>
              <a:t>canal</a:t>
            </a:r>
            <a:r>
              <a:rPr lang="fi-FI" sz="1000" b="1" dirty="0" smtClean="0"/>
              <a:t> </a:t>
            </a:r>
            <a:r>
              <a:rPr lang="fi-FI" sz="1000" b="1" dirty="0" err="1" smtClean="0"/>
              <a:t>versus</a:t>
            </a:r>
            <a:r>
              <a:rPr lang="fi-FI" sz="1000" b="1" dirty="0" smtClean="0"/>
              <a:t> new Kymi </a:t>
            </a:r>
            <a:r>
              <a:rPr lang="fi-FI" sz="1000" b="1" dirty="0" err="1" smtClean="0"/>
              <a:t>canal</a:t>
            </a:r>
            <a:r>
              <a:rPr lang="fi-FI" sz="1000" b="1" dirty="0" smtClean="0"/>
              <a:t>:</a:t>
            </a:r>
          </a:p>
          <a:p>
            <a:pPr algn="ctr"/>
            <a:r>
              <a:rPr lang="fi-FI" sz="1000" b="1" i="1" dirty="0" err="1"/>
              <a:t>p</a:t>
            </a:r>
            <a:r>
              <a:rPr lang="fi-FI" sz="1000" b="1" i="1" dirty="0" err="1" smtClean="0"/>
              <a:t>olitical</a:t>
            </a:r>
            <a:r>
              <a:rPr lang="fi-FI" sz="1000" b="1" i="1" dirty="0" smtClean="0"/>
              <a:t> </a:t>
            </a:r>
            <a:r>
              <a:rPr lang="fi-FI" sz="1000" b="1" i="1" dirty="0" err="1" smtClean="0"/>
              <a:t>safety</a:t>
            </a:r>
            <a:r>
              <a:rPr lang="fi-FI" sz="1000" b="1" i="1" dirty="0" smtClean="0"/>
              <a:t>?</a:t>
            </a:r>
            <a:endParaRPr lang="fi-FI" sz="1000" b="1" i="1" dirty="0"/>
          </a:p>
        </p:txBody>
      </p:sp>
      <p:cxnSp>
        <p:nvCxnSpPr>
          <p:cNvPr id="47" name="Straight Arrow Connector 46"/>
          <p:cNvCxnSpPr>
            <a:stCxn id="45" idx="1"/>
          </p:cNvCxnSpPr>
          <p:nvPr/>
        </p:nvCxnSpPr>
        <p:spPr>
          <a:xfrm flipH="1" flipV="1">
            <a:off x="6588224" y="1124744"/>
            <a:ext cx="990886" cy="179438"/>
          </a:xfrm>
          <a:prstGeom prst="straightConnector1">
            <a:avLst/>
          </a:prstGeom>
          <a:ln w="1397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6012160" y="1196752"/>
            <a:ext cx="1566951" cy="107430"/>
          </a:xfrm>
          <a:prstGeom prst="straightConnector1">
            <a:avLst/>
          </a:prstGeom>
          <a:ln w="1397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50789" y="2444936"/>
            <a:ext cx="1050965" cy="55399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000" b="1" dirty="0" err="1" smtClean="0"/>
              <a:t>Winter</a:t>
            </a:r>
            <a:r>
              <a:rPr lang="fi-FI" sz="1000" b="1" dirty="0" smtClean="0"/>
              <a:t> </a:t>
            </a:r>
            <a:r>
              <a:rPr lang="fi-FI" sz="1000" b="1" dirty="0" err="1" smtClean="0"/>
              <a:t>navigation</a:t>
            </a:r>
            <a:r>
              <a:rPr lang="fi-FI" sz="1000" b="1" dirty="0" smtClean="0"/>
              <a:t>: </a:t>
            </a:r>
            <a:r>
              <a:rPr lang="fi-FI" sz="1000" b="1" i="1" dirty="0" smtClean="0"/>
              <a:t>new </a:t>
            </a:r>
            <a:r>
              <a:rPr lang="fi-FI" sz="1000" b="1" i="1" dirty="0" err="1" smtClean="0"/>
              <a:t>risks</a:t>
            </a:r>
            <a:r>
              <a:rPr lang="fi-FI" sz="1000" b="1" i="1" dirty="0" smtClean="0"/>
              <a:t>?</a:t>
            </a:r>
            <a:endParaRPr lang="fi-FI" sz="1000" b="1" i="1" dirty="0"/>
          </a:p>
        </p:txBody>
      </p:sp>
      <p:sp>
        <p:nvSpPr>
          <p:cNvPr id="53" name="TextBox 52"/>
          <p:cNvSpPr txBox="1"/>
          <p:nvPr/>
        </p:nvSpPr>
        <p:spPr>
          <a:xfrm>
            <a:off x="3131841" y="373976"/>
            <a:ext cx="1008112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900" b="1" dirty="0" err="1" smtClean="0"/>
              <a:t>Threatened</a:t>
            </a:r>
            <a:r>
              <a:rPr lang="fi-FI" sz="900" b="1" dirty="0" smtClean="0"/>
              <a:t> </a:t>
            </a:r>
            <a:r>
              <a:rPr lang="fi-FI" sz="900" b="1" dirty="0" err="1" smtClean="0"/>
              <a:t>coastal</a:t>
            </a:r>
            <a:r>
              <a:rPr lang="fi-FI" sz="900" b="1" dirty="0" smtClean="0"/>
              <a:t> </a:t>
            </a:r>
            <a:r>
              <a:rPr lang="fi-FI" sz="900" b="1" dirty="0" err="1" smtClean="0"/>
              <a:t>species</a:t>
            </a:r>
            <a:r>
              <a:rPr lang="fi-FI" sz="900" b="1" dirty="0" smtClean="0"/>
              <a:t> and </a:t>
            </a:r>
            <a:r>
              <a:rPr lang="fi-FI" sz="900" b="1" dirty="0" err="1" smtClean="0"/>
              <a:t>habitats</a:t>
            </a:r>
            <a:r>
              <a:rPr lang="fi-FI" sz="900" b="1" dirty="0" smtClean="0"/>
              <a:t>:</a:t>
            </a:r>
          </a:p>
          <a:p>
            <a:pPr algn="ctr"/>
            <a:r>
              <a:rPr lang="fi-FI" sz="900" b="1" i="1" dirty="0" err="1"/>
              <a:t>l</a:t>
            </a:r>
            <a:r>
              <a:rPr lang="fi-FI" sz="900" b="1" i="1" dirty="0" err="1" smtClean="0"/>
              <a:t>egislative</a:t>
            </a:r>
            <a:r>
              <a:rPr lang="fi-FI" sz="900" b="1" i="1" dirty="0" smtClean="0"/>
              <a:t> </a:t>
            </a:r>
            <a:r>
              <a:rPr lang="fi-FI" sz="900" b="1" i="1" dirty="0" err="1" smtClean="0"/>
              <a:t>responsibility</a:t>
            </a:r>
            <a:endParaRPr lang="fi-FI" sz="900" b="1" i="1" dirty="0"/>
          </a:p>
        </p:txBody>
      </p:sp>
      <p:sp>
        <p:nvSpPr>
          <p:cNvPr id="54" name="TextBox 53"/>
          <p:cNvSpPr txBox="1"/>
          <p:nvPr/>
        </p:nvSpPr>
        <p:spPr>
          <a:xfrm>
            <a:off x="1812291" y="5134827"/>
            <a:ext cx="15069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 b="1" dirty="0" err="1" smtClean="0"/>
              <a:t>Intensity</a:t>
            </a:r>
            <a:r>
              <a:rPr lang="fi-FI" sz="1000" b="1" dirty="0" smtClean="0"/>
              <a:t> of CO</a:t>
            </a:r>
            <a:r>
              <a:rPr lang="fi-FI" sz="1000" b="1" baseline="-25000" dirty="0" smtClean="0"/>
              <a:t>2</a:t>
            </a:r>
            <a:r>
              <a:rPr lang="fi-FI" sz="1000" b="1" dirty="0" smtClean="0"/>
              <a:t> </a:t>
            </a:r>
            <a:r>
              <a:rPr lang="fi-FI" sz="1000" b="1" dirty="0" err="1" smtClean="0"/>
              <a:t>emissions</a:t>
            </a:r>
            <a:r>
              <a:rPr lang="fi-FI" sz="1000" b="1" dirty="0" smtClean="0"/>
              <a:t> </a:t>
            </a:r>
            <a:r>
              <a:rPr lang="fi-FI" sz="1000" b="1" dirty="0" err="1" smtClean="0"/>
              <a:t>caused</a:t>
            </a:r>
            <a:r>
              <a:rPr lang="fi-FI" sz="1000" b="1" dirty="0" smtClean="0"/>
              <a:t> </a:t>
            </a:r>
            <a:r>
              <a:rPr lang="fi-FI" sz="1000" b="1" dirty="0" err="1" smtClean="0"/>
              <a:t>by</a:t>
            </a:r>
            <a:r>
              <a:rPr lang="fi-FI" sz="1000" b="1" dirty="0" smtClean="0"/>
              <a:t> </a:t>
            </a:r>
            <a:r>
              <a:rPr lang="fi-FI" sz="1000" b="1" dirty="0" err="1" smtClean="0"/>
              <a:t>maritime</a:t>
            </a:r>
            <a:r>
              <a:rPr lang="fi-FI" sz="1000" b="1" dirty="0" smtClean="0"/>
              <a:t> </a:t>
            </a:r>
            <a:r>
              <a:rPr lang="fi-FI" sz="1000" b="1" dirty="0" err="1" smtClean="0"/>
              <a:t>traffic</a:t>
            </a:r>
            <a:r>
              <a:rPr lang="fi-FI" sz="1000" b="1" dirty="0" smtClean="0"/>
              <a:t>:</a:t>
            </a:r>
          </a:p>
          <a:p>
            <a:pPr algn="ctr"/>
            <a:r>
              <a:rPr lang="fi-FI" sz="1000" b="1" i="1" dirty="0" err="1"/>
              <a:t>c</a:t>
            </a:r>
            <a:r>
              <a:rPr lang="fi-FI" sz="1000" b="1" i="1" dirty="0" err="1" smtClean="0"/>
              <a:t>an</a:t>
            </a:r>
            <a:r>
              <a:rPr lang="fi-FI" sz="1000" b="1" i="1" dirty="0" smtClean="0"/>
              <a:t> </a:t>
            </a:r>
            <a:r>
              <a:rPr lang="fi-FI" sz="1000" b="1" i="1" dirty="0" err="1" smtClean="0"/>
              <a:t>we</a:t>
            </a:r>
            <a:r>
              <a:rPr lang="fi-FI" sz="1000" b="1" i="1" dirty="0" smtClean="0"/>
              <a:t> </a:t>
            </a:r>
            <a:r>
              <a:rPr lang="fi-FI" sz="1000" b="1" i="1" dirty="0" err="1" smtClean="0"/>
              <a:t>reduce</a:t>
            </a:r>
            <a:r>
              <a:rPr lang="fi-FI" sz="1000" b="1" i="1" dirty="0" smtClean="0"/>
              <a:t>?</a:t>
            </a:r>
          </a:p>
          <a:p>
            <a:pPr algn="ctr"/>
            <a:r>
              <a:rPr lang="fi-FI" sz="1000" b="1" i="1" dirty="0" smtClean="0"/>
              <a:t>(</a:t>
            </a:r>
            <a:r>
              <a:rPr lang="fi-FI" sz="1000" b="1" i="1" dirty="0" err="1" smtClean="0"/>
              <a:t>red=high</a:t>
            </a:r>
            <a:r>
              <a:rPr lang="fi-FI" sz="1000" b="1" i="1" dirty="0" smtClean="0"/>
              <a:t>, </a:t>
            </a:r>
            <a:r>
              <a:rPr lang="fi-FI" sz="1000" b="1" i="1" dirty="0" err="1" smtClean="0"/>
              <a:t>yellow=moderate</a:t>
            </a:r>
            <a:r>
              <a:rPr lang="fi-FI" sz="1000" b="1" i="1" dirty="0" smtClean="0"/>
              <a:t>, </a:t>
            </a:r>
            <a:r>
              <a:rPr lang="fi-FI" sz="1000" b="1" i="1" dirty="0" err="1" smtClean="0"/>
              <a:t>green=low</a:t>
            </a:r>
            <a:r>
              <a:rPr lang="fi-FI" sz="1000" b="1" i="1" dirty="0" smtClean="0"/>
              <a:t>)</a:t>
            </a:r>
            <a:endParaRPr lang="fi-FI" sz="1000" b="1" i="1" dirty="0"/>
          </a:p>
        </p:txBody>
      </p:sp>
      <p:sp>
        <p:nvSpPr>
          <p:cNvPr id="55" name="TextBox 54"/>
          <p:cNvSpPr txBox="1"/>
          <p:nvPr/>
        </p:nvSpPr>
        <p:spPr>
          <a:xfrm>
            <a:off x="6448779" y="1776690"/>
            <a:ext cx="2657072" cy="523220"/>
          </a:xfrm>
          <a:prstGeom prst="rect">
            <a:avLst/>
          </a:prstGeom>
          <a:solidFill>
            <a:srgbClr val="D0E3BF">
              <a:alpha val="58000"/>
            </a:srgbClr>
          </a:solidFill>
        </p:spPr>
        <p:txBody>
          <a:bodyPr wrap="square" rtlCol="0">
            <a:spAutoFit/>
          </a:bodyPr>
          <a:lstStyle/>
          <a:p>
            <a:r>
              <a:rPr lang="fi-FI" sz="1000" b="1" dirty="0" err="1" smtClean="0"/>
              <a:t>Likely</a:t>
            </a:r>
            <a:r>
              <a:rPr lang="fi-FI" sz="1000" b="1" dirty="0" smtClean="0"/>
              <a:t> </a:t>
            </a:r>
            <a:r>
              <a:rPr lang="fi-FI" sz="1000" b="1" dirty="0" err="1" smtClean="0"/>
              <a:t>accident</a:t>
            </a:r>
            <a:r>
              <a:rPr lang="fi-FI" sz="1000" b="1" dirty="0" smtClean="0"/>
              <a:t> </a:t>
            </a:r>
            <a:r>
              <a:rPr lang="fi-FI" sz="1000" b="1" dirty="0" err="1" smtClean="0"/>
              <a:t>spots</a:t>
            </a:r>
            <a:r>
              <a:rPr lang="fi-FI" sz="1000" b="1" dirty="0" smtClean="0"/>
              <a:t> and </a:t>
            </a:r>
            <a:r>
              <a:rPr lang="fi-FI" sz="1000" b="1" dirty="0" err="1" smtClean="0"/>
              <a:t>probabilistic</a:t>
            </a:r>
            <a:r>
              <a:rPr lang="fi-FI" sz="1000" b="1" dirty="0" smtClean="0"/>
              <a:t> </a:t>
            </a:r>
            <a:r>
              <a:rPr lang="fi-FI" sz="1000" b="1" dirty="0" err="1" smtClean="0"/>
              <a:t>spreading</a:t>
            </a:r>
            <a:r>
              <a:rPr lang="fi-FI" sz="1000" b="1" dirty="0" smtClean="0"/>
              <a:t> of </a:t>
            </a:r>
            <a:r>
              <a:rPr lang="fi-FI" sz="1000" b="1" dirty="0" err="1" smtClean="0"/>
              <a:t>oil</a:t>
            </a:r>
            <a:r>
              <a:rPr lang="fi-FI" sz="1000" b="1" dirty="0" smtClean="0"/>
              <a:t> </a:t>
            </a:r>
            <a:r>
              <a:rPr lang="fi-FI" sz="800" b="1" dirty="0" smtClean="0"/>
              <a:t>(Lehikoinen et al. 2015 in </a:t>
            </a:r>
            <a:r>
              <a:rPr lang="fi-FI" sz="800" b="1" dirty="0" err="1" smtClean="0"/>
              <a:t>Env</a:t>
            </a:r>
            <a:r>
              <a:rPr lang="fi-FI" sz="800" b="1" dirty="0" smtClean="0"/>
              <a:t>. </a:t>
            </a:r>
            <a:r>
              <a:rPr lang="fi-FI" sz="800" b="1" dirty="0" err="1" smtClean="0"/>
              <a:t>Sci</a:t>
            </a:r>
            <a:r>
              <a:rPr lang="fi-FI" sz="800" b="1" dirty="0" smtClean="0"/>
              <a:t>. Tech.; Helle et al., </a:t>
            </a:r>
            <a:r>
              <a:rPr lang="fi-FI" sz="800" b="1" dirty="0" err="1" smtClean="0"/>
              <a:t>submitted</a:t>
            </a:r>
            <a:r>
              <a:rPr lang="fi-FI" sz="800" b="1" dirty="0" smtClean="0"/>
              <a:t> to </a:t>
            </a:r>
            <a:r>
              <a:rPr lang="fi-FI" sz="800" b="1" dirty="0" err="1" smtClean="0"/>
              <a:t>Ecosphere</a:t>
            </a:r>
            <a:r>
              <a:rPr lang="fi-FI" sz="800" b="1" dirty="0" smtClean="0"/>
              <a:t>)</a:t>
            </a:r>
            <a:endParaRPr lang="fi-FI" sz="800" b="1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204" y="2919647"/>
            <a:ext cx="1768849" cy="170339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292079" y="2158187"/>
            <a:ext cx="875455" cy="9541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800" b="1" dirty="0" err="1" smtClean="0"/>
              <a:t>Tunnel</a:t>
            </a:r>
            <a:r>
              <a:rPr lang="fi-FI" sz="800" b="1" dirty="0" smtClean="0"/>
              <a:t> option </a:t>
            </a:r>
            <a:r>
              <a:rPr lang="fi-FI" sz="800" b="1" dirty="0" err="1" smtClean="0"/>
              <a:t>between</a:t>
            </a:r>
            <a:r>
              <a:rPr lang="fi-FI" sz="800" b="1" dirty="0" smtClean="0"/>
              <a:t> Helsinki and </a:t>
            </a:r>
            <a:r>
              <a:rPr lang="fi-FI" sz="800" b="1" dirty="0" err="1" smtClean="0"/>
              <a:t>Tallinn</a:t>
            </a:r>
            <a:r>
              <a:rPr lang="fi-FI" sz="800" b="1" dirty="0" smtClean="0"/>
              <a:t>:</a:t>
            </a:r>
          </a:p>
          <a:p>
            <a:pPr algn="ctr"/>
            <a:r>
              <a:rPr lang="fi-FI" sz="800" b="1" i="1" dirty="0" err="1"/>
              <a:t>m</a:t>
            </a:r>
            <a:r>
              <a:rPr lang="fi-FI" sz="800" b="1" i="1" dirty="0" err="1" smtClean="0"/>
              <a:t>ajor</a:t>
            </a:r>
            <a:r>
              <a:rPr lang="fi-FI" sz="800" b="1" i="1" dirty="0" smtClean="0"/>
              <a:t> </a:t>
            </a:r>
            <a:r>
              <a:rPr lang="fi-FI" sz="800" b="1" i="1" dirty="0" err="1" smtClean="0"/>
              <a:t>risk</a:t>
            </a:r>
            <a:r>
              <a:rPr lang="fi-FI" sz="800" b="1" i="1" dirty="0" smtClean="0"/>
              <a:t> management action</a:t>
            </a:r>
            <a:endParaRPr lang="fi-FI" sz="800" b="1" i="1" dirty="0"/>
          </a:p>
        </p:txBody>
      </p:sp>
      <p:cxnSp>
        <p:nvCxnSpPr>
          <p:cNvPr id="32" name="Straight Arrow Connector 31"/>
          <p:cNvCxnSpPr>
            <a:stCxn id="31" idx="0"/>
          </p:cNvCxnSpPr>
          <p:nvPr/>
        </p:nvCxnSpPr>
        <p:spPr>
          <a:xfrm flipH="1" flipV="1">
            <a:off x="5292079" y="1877383"/>
            <a:ext cx="437728" cy="280804"/>
          </a:xfrm>
          <a:prstGeom prst="straightConnector1">
            <a:avLst/>
          </a:prstGeom>
          <a:ln w="1397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608249" y="2377988"/>
            <a:ext cx="1145150" cy="77696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402" y="2497956"/>
            <a:ext cx="902844" cy="557165"/>
          </a:xfrm>
          <a:prstGeom prst="rect">
            <a:avLst/>
          </a:prstGeom>
          <a:ln w="25400">
            <a:noFill/>
          </a:ln>
        </p:spPr>
      </p:pic>
      <p:sp>
        <p:nvSpPr>
          <p:cNvPr id="34" name="Rectangle 33"/>
          <p:cNvSpPr/>
          <p:nvPr/>
        </p:nvSpPr>
        <p:spPr>
          <a:xfrm>
            <a:off x="5616625" y="3236365"/>
            <a:ext cx="1145150" cy="77696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Rectangle 34"/>
          <p:cNvSpPr/>
          <p:nvPr/>
        </p:nvSpPr>
        <p:spPr>
          <a:xfrm>
            <a:off x="6926521" y="4321434"/>
            <a:ext cx="1145150" cy="86512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44" y="4463193"/>
            <a:ext cx="892504" cy="607827"/>
          </a:xfrm>
          <a:prstGeom prst="rect">
            <a:avLst/>
          </a:prstGeom>
          <a:ln w="25400">
            <a:noFill/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948" y="3325190"/>
            <a:ext cx="862463" cy="614490"/>
          </a:xfrm>
          <a:prstGeom prst="rect">
            <a:avLst/>
          </a:prstGeom>
          <a:ln w="25400">
            <a:noFill/>
          </a:ln>
        </p:spPr>
      </p:pic>
      <p:sp>
        <p:nvSpPr>
          <p:cNvPr id="6" name="Oval 5"/>
          <p:cNvSpPr/>
          <p:nvPr/>
        </p:nvSpPr>
        <p:spPr>
          <a:xfrm>
            <a:off x="6196814" y="2407506"/>
            <a:ext cx="1209300" cy="730105"/>
          </a:xfrm>
          <a:prstGeom prst="ellipse">
            <a:avLst/>
          </a:prstGeom>
          <a:solidFill>
            <a:srgbClr val="FFFF9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837" y="2536078"/>
            <a:ext cx="754414" cy="498569"/>
          </a:xfrm>
          <a:prstGeom prst="rect">
            <a:avLst/>
          </a:prstGeom>
          <a:ln w="25400">
            <a:noFill/>
          </a:ln>
        </p:spPr>
      </p:pic>
      <p:sp>
        <p:nvSpPr>
          <p:cNvPr id="7" name="Diamond 6"/>
          <p:cNvSpPr/>
          <p:nvPr/>
        </p:nvSpPr>
        <p:spPr>
          <a:xfrm>
            <a:off x="7938479" y="4013331"/>
            <a:ext cx="1205521" cy="893701"/>
          </a:xfrm>
          <a:prstGeom prst="diamond">
            <a:avLst/>
          </a:prstGeom>
          <a:solidFill>
            <a:srgbClr val="92D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824" y="4252873"/>
            <a:ext cx="733832" cy="414615"/>
          </a:xfrm>
          <a:prstGeom prst="rect">
            <a:avLst/>
          </a:prstGeom>
          <a:ln w="25400">
            <a:noFill/>
          </a:ln>
        </p:spPr>
      </p:pic>
      <p:sp>
        <p:nvSpPr>
          <p:cNvPr id="39" name="Diamond 38"/>
          <p:cNvSpPr/>
          <p:nvPr/>
        </p:nvSpPr>
        <p:spPr>
          <a:xfrm>
            <a:off x="7900330" y="3160212"/>
            <a:ext cx="1205521" cy="893701"/>
          </a:xfrm>
          <a:prstGeom prst="diamond">
            <a:avLst/>
          </a:prstGeom>
          <a:solidFill>
            <a:srgbClr val="92D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012" y="3349027"/>
            <a:ext cx="470156" cy="470156"/>
          </a:xfrm>
          <a:prstGeom prst="rect">
            <a:avLst/>
          </a:prstGeom>
          <a:ln w="25400">
            <a:noFill/>
          </a:ln>
        </p:spPr>
      </p:pic>
      <p:sp>
        <p:nvSpPr>
          <p:cNvPr id="40" name="Diamond 39"/>
          <p:cNvSpPr/>
          <p:nvPr/>
        </p:nvSpPr>
        <p:spPr>
          <a:xfrm>
            <a:off x="5854980" y="3991256"/>
            <a:ext cx="1205521" cy="893701"/>
          </a:xfrm>
          <a:prstGeom prst="diamond">
            <a:avLst/>
          </a:prstGeom>
          <a:solidFill>
            <a:srgbClr val="92D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333" y="4197697"/>
            <a:ext cx="484526" cy="483176"/>
          </a:xfrm>
          <a:prstGeom prst="rect">
            <a:avLst/>
          </a:prstGeom>
          <a:ln w="25400">
            <a:noFill/>
          </a:ln>
        </p:spPr>
      </p:pic>
      <p:sp>
        <p:nvSpPr>
          <p:cNvPr id="8" name="Left-Right Arrow 7"/>
          <p:cNvSpPr/>
          <p:nvPr/>
        </p:nvSpPr>
        <p:spPr>
          <a:xfrm rot="16200000">
            <a:off x="8219805" y="3930871"/>
            <a:ext cx="294356" cy="195097"/>
          </a:xfrm>
          <a:prstGeom prst="leftRightArrow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xtBox 9"/>
          <p:cNvSpPr txBox="1"/>
          <p:nvPr/>
        </p:nvSpPr>
        <p:spPr>
          <a:xfrm>
            <a:off x="8464531" y="3862978"/>
            <a:ext cx="747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b="1" dirty="0" smtClean="0"/>
              <a:t>My CO</a:t>
            </a:r>
            <a:r>
              <a:rPr lang="fi-FI" sz="800" b="1" baseline="-25000" dirty="0" smtClean="0"/>
              <a:t>2</a:t>
            </a:r>
          </a:p>
          <a:p>
            <a:r>
              <a:rPr lang="fi-FI" sz="800" b="1" dirty="0" smtClean="0"/>
              <a:t>Credit </a:t>
            </a:r>
            <a:r>
              <a:rPr lang="fi-FI" sz="800" b="1" dirty="0" err="1" smtClean="0"/>
              <a:t>card</a:t>
            </a:r>
            <a:endParaRPr lang="fi-FI" sz="8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233848" y="562460"/>
            <a:ext cx="1219868" cy="892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 b="1" dirty="0" err="1" smtClean="0"/>
              <a:t>High</a:t>
            </a:r>
            <a:r>
              <a:rPr lang="fi-FI" sz="1000" b="1" dirty="0" smtClean="0"/>
              <a:t> </a:t>
            </a:r>
            <a:r>
              <a:rPr lang="fi-FI" sz="1000" b="1" dirty="0" err="1" smtClean="0"/>
              <a:t>investments</a:t>
            </a:r>
            <a:r>
              <a:rPr lang="fi-FI" sz="1000" b="1" dirty="0" smtClean="0"/>
              <a:t> on </a:t>
            </a:r>
            <a:r>
              <a:rPr lang="fi-FI" sz="1000" b="1" dirty="0" err="1" smtClean="0"/>
              <a:t>inland</a:t>
            </a:r>
            <a:r>
              <a:rPr lang="fi-FI" sz="1000" b="1" dirty="0" smtClean="0"/>
              <a:t> </a:t>
            </a:r>
            <a:r>
              <a:rPr lang="fi-FI" sz="1000" b="1" dirty="0" err="1" smtClean="0"/>
              <a:t>waterways</a:t>
            </a:r>
            <a:r>
              <a:rPr lang="fi-FI" sz="1000" b="1" dirty="0" smtClean="0"/>
              <a:t> in </a:t>
            </a:r>
            <a:r>
              <a:rPr lang="fi-FI" sz="1000" b="1" dirty="0" err="1" smtClean="0"/>
              <a:t>Sweden</a:t>
            </a:r>
            <a:r>
              <a:rPr lang="fi-FI" sz="1000" b="1" dirty="0" smtClean="0"/>
              <a:t> – </a:t>
            </a:r>
            <a:r>
              <a:rPr lang="fi-FI" sz="1000" b="1" i="1" dirty="0" err="1" smtClean="0"/>
              <a:t>why</a:t>
            </a:r>
            <a:r>
              <a:rPr lang="fi-FI" sz="1000" b="1" i="1" dirty="0" smtClean="0"/>
              <a:t> </a:t>
            </a:r>
            <a:r>
              <a:rPr lang="fi-FI" sz="1000" b="1" i="1" dirty="0" err="1" smtClean="0"/>
              <a:t>not</a:t>
            </a:r>
            <a:r>
              <a:rPr lang="fi-FI" sz="1000" b="1" i="1" dirty="0" smtClean="0"/>
              <a:t> in Finland? </a:t>
            </a:r>
            <a:endParaRPr lang="fi-FI" sz="1000" b="1" i="1" dirty="0"/>
          </a:p>
        </p:txBody>
      </p:sp>
      <p:grpSp>
        <p:nvGrpSpPr>
          <p:cNvPr id="63" name="Group 62"/>
          <p:cNvGrpSpPr/>
          <p:nvPr/>
        </p:nvGrpSpPr>
        <p:grpSpPr>
          <a:xfrm>
            <a:off x="3150016" y="3819183"/>
            <a:ext cx="629155" cy="548291"/>
            <a:chOff x="2411760" y="2276872"/>
            <a:chExt cx="1296144" cy="1224209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2411760" y="2276872"/>
              <a:ext cx="0" cy="12241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ight Triangle 64"/>
            <p:cNvSpPr/>
            <p:nvPr/>
          </p:nvSpPr>
          <p:spPr>
            <a:xfrm flipH="1">
              <a:off x="2413686" y="2862313"/>
              <a:ext cx="358114" cy="638768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6" name="Freeform 65"/>
            <p:cNvSpPr/>
            <p:nvPr/>
          </p:nvSpPr>
          <p:spPr>
            <a:xfrm>
              <a:off x="2413686" y="2564904"/>
              <a:ext cx="1285103" cy="936177"/>
            </a:xfrm>
            <a:custGeom>
              <a:avLst/>
              <a:gdLst>
                <a:gd name="connsiteX0" fmla="*/ 0 w 1285103"/>
                <a:gd name="connsiteY0" fmla="*/ 346022 h 346022"/>
                <a:gd name="connsiteX1" fmla="*/ 667265 w 1285103"/>
                <a:gd name="connsiteY1" fmla="*/ 33 h 346022"/>
                <a:gd name="connsiteX2" fmla="*/ 1285103 w 1285103"/>
                <a:gd name="connsiteY2" fmla="*/ 329546 h 346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103" h="346022">
                  <a:moveTo>
                    <a:pt x="0" y="346022"/>
                  </a:moveTo>
                  <a:cubicBezTo>
                    <a:pt x="226540" y="174400"/>
                    <a:pt x="453081" y="2779"/>
                    <a:pt x="667265" y="33"/>
                  </a:cubicBezTo>
                  <a:cubicBezTo>
                    <a:pt x="881449" y="-2713"/>
                    <a:pt x="1083276" y="163416"/>
                    <a:pt x="1285103" y="32954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2771800" y="2348880"/>
              <a:ext cx="0" cy="115212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411760" y="3501008"/>
              <a:ext cx="129614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2751788" y="3519523"/>
            <a:ext cx="1512169" cy="29966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 smtClean="0">
                <a:solidFill>
                  <a:schemeClr val="tx1"/>
                </a:solidFill>
              </a:rPr>
              <a:t>The ILVES </a:t>
            </a:r>
            <a:r>
              <a:rPr lang="fi-FI" sz="1200" b="1" dirty="0" err="1" smtClean="0">
                <a:solidFill>
                  <a:schemeClr val="tx1"/>
                </a:solidFill>
              </a:rPr>
              <a:t>approach</a:t>
            </a:r>
            <a:endParaRPr lang="fi-FI" sz="1200" b="1" dirty="0">
              <a:solidFill>
                <a:schemeClr val="tx1"/>
              </a:solidFill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7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890"/>
    </mc:Choice>
    <mc:Fallback>
      <p:transition xmlns:p14="http://schemas.microsoft.com/office/powerpoint/2010/main" spd="slow" advTm="11689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3095891" y="2000798"/>
            <a:ext cx="3924381" cy="3612869"/>
          </a:xfrm>
          <a:prstGeom prst="ellipse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8" name="Rounded Rectangle 67"/>
          <p:cNvSpPr/>
          <p:nvPr/>
        </p:nvSpPr>
        <p:spPr>
          <a:xfrm>
            <a:off x="251519" y="2728905"/>
            <a:ext cx="2844371" cy="1451803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Rounded Rectangle 3"/>
          <p:cNvSpPr/>
          <p:nvPr/>
        </p:nvSpPr>
        <p:spPr>
          <a:xfrm>
            <a:off x="1365936" y="1306784"/>
            <a:ext cx="2808000" cy="1332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>
              <a:latin typeface="Calibri Light" panose="020F03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19706" y="4887910"/>
            <a:ext cx="2808000" cy="1332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>
              <a:latin typeface="Calibri Light" panose="020F03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8697" y="5013503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 Light" panose="020F0302020204030204" pitchFamily="34" charset="0"/>
              </a:rPr>
              <a:t>WP4) </a:t>
            </a:r>
            <a:r>
              <a:rPr lang="en-US" dirty="0">
                <a:latin typeface="Calibri Light" panose="020F0302020204030204" pitchFamily="34" charset="0"/>
              </a:rPr>
              <a:t>Health and </a:t>
            </a:r>
            <a:r>
              <a:rPr lang="en-US" dirty="0" smtClean="0">
                <a:latin typeface="Calibri Light" panose="020F0302020204030204" pitchFamily="34" charset="0"/>
              </a:rPr>
              <a:t>well-being </a:t>
            </a:r>
            <a:r>
              <a:rPr lang="en-US" dirty="0">
                <a:latin typeface="Calibri Light" panose="020F0302020204030204" pitchFamily="34" charset="0"/>
              </a:rPr>
              <a:t>impacts of oil spills in </a:t>
            </a:r>
            <a:r>
              <a:rPr lang="en-US" dirty="0" smtClean="0">
                <a:latin typeface="Calibri Light" panose="020F0302020204030204" pitchFamily="34" charset="0"/>
              </a:rPr>
              <a:t>Saimaa</a:t>
            </a:r>
          </a:p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alibri Light" panose="020F0302020204030204" pitchFamily="34" charset="0"/>
              </a:rPr>
              <a:t>N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Calibri Light" panose="020F0302020204030204" pitchFamily="34" charset="0"/>
              </a:rPr>
              <a:t>ew waterway assessment</a:t>
            </a:r>
            <a:endParaRPr lang="fi-FI" b="1" dirty="0">
              <a:solidFill>
                <a:schemeClr val="accent3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2516" y="3094917"/>
            <a:ext cx="2808000" cy="1332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>
              <a:latin typeface="Calibri Light" panose="020F03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62516" y="3160751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alibri Light" panose="020F0302020204030204" pitchFamily="34" charset="0"/>
              </a:rPr>
              <a:t>WP </a:t>
            </a:r>
            <a:r>
              <a:rPr lang="en-GB" b="1" dirty="0" smtClean="0">
                <a:latin typeface="Calibri Light" panose="020F0302020204030204" pitchFamily="34" charset="0"/>
              </a:rPr>
              <a:t>5) </a:t>
            </a:r>
            <a:r>
              <a:rPr lang="en-GB" dirty="0">
                <a:latin typeface="Calibri Light" panose="020F0302020204030204" pitchFamily="34" charset="0"/>
              </a:rPr>
              <a:t>Planning the future policy options: value of control analysis and the use of new causal </a:t>
            </a:r>
            <a:r>
              <a:rPr lang="en-GB" dirty="0" smtClean="0">
                <a:latin typeface="Calibri Light" panose="020F0302020204030204" pitchFamily="34" charset="0"/>
              </a:rPr>
              <a:t>interventions</a:t>
            </a:r>
            <a:endParaRPr lang="fi-FI" dirty="0">
              <a:latin typeface="Calibri Light" panose="020F03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32530" y="3094917"/>
            <a:ext cx="2808000" cy="1332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>
              <a:latin typeface="Calibri Light" panose="020F030202020403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814444" y="4887910"/>
            <a:ext cx="2808000" cy="1332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>
              <a:latin typeface="Calibri Light" panose="020F03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95996" y="5092245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alibri Light" panose="020F0302020204030204" pitchFamily="34" charset="0"/>
              </a:rPr>
              <a:t>WP </a:t>
            </a:r>
            <a:r>
              <a:rPr lang="en-GB" b="1" dirty="0" smtClean="0">
                <a:latin typeface="Calibri Light" panose="020F0302020204030204" pitchFamily="34" charset="0"/>
              </a:rPr>
              <a:t>6) </a:t>
            </a:r>
            <a:r>
              <a:rPr lang="en-GB" dirty="0">
                <a:latin typeface="Calibri Light" panose="020F0302020204030204" pitchFamily="34" charset="0"/>
              </a:rPr>
              <a:t>Software development and test with people out </a:t>
            </a:r>
            <a:r>
              <a:rPr lang="en-GB" dirty="0" smtClean="0">
                <a:latin typeface="Calibri Light" panose="020F0302020204030204" pitchFamily="34" charset="0"/>
              </a:rPr>
              <a:t>there</a:t>
            </a:r>
            <a:endParaRPr lang="fi-FI" sz="1600" dirty="0">
              <a:latin typeface="Calibri Light" panose="020F030202020403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814444" y="1306784"/>
            <a:ext cx="2808000" cy="13319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>
              <a:latin typeface="Calibri Light" panose="020F03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19360" y="1511119"/>
            <a:ext cx="2475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Calibri Light" panose="020F0302020204030204" pitchFamily="34" charset="0"/>
              </a:rPr>
              <a:t>WP 1</a:t>
            </a:r>
            <a:r>
              <a:rPr lang="en-GB" b="1" dirty="0">
                <a:latin typeface="Calibri Light" panose="020F0302020204030204" pitchFamily="34" charset="0"/>
              </a:rPr>
              <a:t>)</a:t>
            </a:r>
            <a:r>
              <a:rPr lang="en-US" dirty="0">
                <a:latin typeface="Calibri Light" panose="020F0302020204030204" pitchFamily="34" charset="0"/>
              </a:rPr>
              <a:t> Analysis of historical data and meta-analysis of </a:t>
            </a:r>
            <a:r>
              <a:rPr lang="en-US" dirty="0" smtClean="0">
                <a:latin typeface="Calibri Light" panose="020F0302020204030204" pitchFamily="34" charset="0"/>
              </a:rPr>
              <a:t>publications</a:t>
            </a:r>
            <a:endParaRPr lang="fi-FI" dirty="0">
              <a:latin typeface="Calibri Light" panose="020F03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32257" y="6292192"/>
            <a:ext cx="41093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Calibri Light" panose="020F0302020204030204" pitchFamily="34" charset="0"/>
              </a:rPr>
              <a:t>WP </a:t>
            </a:r>
            <a:r>
              <a:rPr lang="en-GB" sz="1600" b="1" dirty="0" smtClean="0">
                <a:latin typeface="Calibri Light" panose="020F0302020204030204" pitchFamily="34" charset="0"/>
              </a:rPr>
              <a:t>7) </a:t>
            </a:r>
            <a:r>
              <a:rPr lang="en-GB" sz="1600" dirty="0">
                <a:latin typeface="Calibri Light" panose="020F0302020204030204" pitchFamily="34" charset="0"/>
              </a:rPr>
              <a:t>Dissemination: talking and </a:t>
            </a:r>
            <a:r>
              <a:rPr lang="en-GB" sz="1600" dirty="0" smtClean="0">
                <a:latin typeface="Calibri Light" panose="020F0302020204030204" pitchFamily="34" charset="0"/>
              </a:rPr>
              <a:t>saving </a:t>
            </a:r>
            <a:r>
              <a:rPr lang="en-GB" sz="1600" dirty="0">
                <a:latin typeface="Calibri Light" panose="020F0302020204030204" pitchFamily="34" charset="0"/>
              </a:rPr>
              <a:t>the talks and </a:t>
            </a:r>
            <a:r>
              <a:rPr lang="en-GB" sz="1600" dirty="0" smtClean="0">
                <a:latin typeface="Calibri Light" panose="020F0302020204030204" pitchFamily="34" charset="0"/>
              </a:rPr>
              <a:t>feedback, </a:t>
            </a:r>
            <a:r>
              <a:rPr lang="en-GB" b="1" dirty="0" smtClean="0">
                <a:latin typeface="Calibri Light" panose="020F0302020204030204" pitchFamily="34" charset="0"/>
              </a:rPr>
              <a:t>open science</a:t>
            </a:r>
            <a:endParaRPr lang="fi-FI" b="1" dirty="0">
              <a:latin typeface="Calibri Light" panose="020F030202020403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 rot="19242878">
            <a:off x="3176062" y="2484716"/>
            <a:ext cx="2014095" cy="1360437"/>
            <a:chOff x="3707904" y="3140968"/>
            <a:chExt cx="2304256" cy="1360437"/>
          </a:xfrm>
          <a:solidFill>
            <a:srgbClr val="92D050"/>
          </a:solidFill>
        </p:grpSpPr>
        <p:sp>
          <p:nvSpPr>
            <p:cNvPr id="32" name="Right Arrow 31"/>
            <p:cNvSpPr/>
            <p:nvPr/>
          </p:nvSpPr>
          <p:spPr>
            <a:xfrm>
              <a:off x="3707904" y="3140968"/>
              <a:ext cx="2304256" cy="1360437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Calibri Light" panose="020F030202020403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707904" y="3454623"/>
              <a:ext cx="1944216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i-FI" sz="1400" dirty="0" err="1" smtClean="0">
                  <a:latin typeface="Calibri Light" panose="020F0302020204030204" pitchFamily="34" charset="0"/>
                </a:rPr>
                <a:t>Development</a:t>
              </a:r>
              <a:r>
                <a:rPr lang="fi-FI" sz="1400" dirty="0" smtClean="0">
                  <a:latin typeface="Calibri Light" panose="020F0302020204030204" pitchFamily="34" charset="0"/>
                </a:rPr>
                <a:t> of </a:t>
              </a:r>
              <a:r>
                <a:rPr lang="fi-FI" sz="1400" dirty="0" err="1" smtClean="0">
                  <a:latin typeface="Calibri Light" panose="020F0302020204030204" pitchFamily="34" charset="0"/>
                </a:rPr>
                <a:t>fast</a:t>
              </a:r>
              <a:r>
                <a:rPr lang="fi-FI" sz="1400" dirty="0" smtClean="0">
                  <a:latin typeface="Calibri Light" panose="020F0302020204030204" pitchFamily="34" charset="0"/>
                </a:rPr>
                <a:t> </a:t>
              </a:r>
              <a:r>
                <a:rPr lang="fi-FI" sz="1400" dirty="0" err="1" smtClean="0">
                  <a:latin typeface="Calibri Light" panose="020F0302020204030204" pitchFamily="34" charset="0"/>
                </a:rPr>
                <a:t>algorithms</a:t>
              </a:r>
              <a:r>
                <a:rPr lang="fi-FI" sz="1400" dirty="0" smtClean="0">
                  <a:latin typeface="Calibri Light" panose="020F0302020204030204" pitchFamily="34" charset="0"/>
                </a:rPr>
                <a:t> for </a:t>
              </a:r>
              <a:r>
                <a:rPr lang="fi-FI" sz="1400" dirty="0" err="1" smtClean="0">
                  <a:latin typeface="Calibri Light" panose="020F0302020204030204" pitchFamily="34" charset="0"/>
                </a:rPr>
                <a:t>decision</a:t>
              </a:r>
              <a:r>
                <a:rPr lang="fi-FI" sz="1400" dirty="0" smtClean="0">
                  <a:latin typeface="Calibri Light" panose="020F0302020204030204" pitchFamily="34" charset="0"/>
                </a:rPr>
                <a:t> </a:t>
              </a:r>
              <a:r>
                <a:rPr lang="fi-FI" sz="1400" dirty="0" err="1" smtClean="0">
                  <a:latin typeface="Calibri Light" panose="020F0302020204030204" pitchFamily="34" charset="0"/>
                </a:rPr>
                <a:t>models</a:t>
              </a:r>
              <a:endParaRPr lang="fi-FI" sz="1400" dirty="0">
                <a:latin typeface="Calibri Light" panose="020F0302020204030204" pitchFamily="34" charset="0"/>
              </a:endParaRPr>
            </a:p>
          </p:txBody>
        </p:sp>
      </p:grpSp>
      <p:cxnSp>
        <p:nvCxnSpPr>
          <p:cNvPr id="43" name="Elbow Connector 42"/>
          <p:cNvCxnSpPr>
            <a:stCxn id="4" idx="0"/>
            <a:endCxn id="24" idx="0"/>
          </p:cNvCxnSpPr>
          <p:nvPr/>
        </p:nvCxnSpPr>
        <p:spPr>
          <a:xfrm rot="5400000" flipH="1" flipV="1">
            <a:off x="4494190" y="-417470"/>
            <a:ext cx="12700" cy="3448508"/>
          </a:xfrm>
          <a:prstGeom prst="bentConnector3">
            <a:avLst>
              <a:gd name="adj1" fmla="val 2557890"/>
            </a:avLst>
          </a:prstGeom>
          <a:ln w="635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568314" y="590818"/>
            <a:ext cx="3906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latin typeface="Calibri Light" panose="020F0302020204030204" pitchFamily="34" charset="0"/>
              </a:rPr>
              <a:t>Learning </a:t>
            </a:r>
            <a:r>
              <a:rPr lang="fi-FI" dirty="0" err="1" smtClean="0">
                <a:latin typeface="Calibri Light" panose="020F0302020204030204" pitchFamily="34" charset="0"/>
              </a:rPr>
              <a:t>from</a:t>
            </a:r>
            <a:r>
              <a:rPr lang="fi-FI" dirty="0" smtClean="0">
                <a:latin typeface="Calibri Light" panose="020F0302020204030204" pitchFamily="34" charset="0"/>
              </a:rPr>
              <a:t> </a:t>
            </a:r>
            <a:r>
              <a:rPr lang="fi-FI" dirty="0" err="1" smtClean="0">
                <a:latin typeface="Calibri Light" panose="020F0302020204030204" pitchFamily="34" charset="0"/>
              </a:rPr>
              <a:t>history</a:t>
            </a:r>
            <a:r>
              <a:rPr lang="fi-FI" dirty="0" smtClean="0">
                <a:latin typeface="Calibri Light" panose="020F0302020204030204" pitchFamily="34" charset="0"/>
              </a:rPr>
              <a:t> &gt; </a:t>
            </a:r>
            <a:r>
              <a:rPr lang="fi-FI" dirty="0" err="1" smtClean="0">
                <a:latin typeface="Calibri Light" panose="020F0302020204030204" pitchFamily="34" charset="0"/>
              </a:rPr>
              <a:t>prior</a:t>
            </a:r>
            <a:r>
              <a:rPr lang="fi-FI" dirty="0" smtClean="0">
                <a:latin typeface="Calibri Light" panose="020F0302020204030204" pitchFamily="34" charset="0"/>
              </a:rPr>
              <a:t> </a:t>
            </a:r>
            <a:r>
              <a:rPr lang="fi-FI" dirty="0" err="1" smtClean="0">
                <a:latin typeface="Calibri Light" panose="020F0302020204030204" pitchFamily="34" charset="0"/>
              </a:rPr>
              <a:t>knowledge</a:t>
            </a:r>
            <a:endParaRPr lang="fi-FI" dirty="0">
              <a:latin typeface="Calibri Light" panose="020F030202020403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 rot="19339694">
            <a:off x="3510031" y="3996787"/>
            <a:ext cx="2431723" cy="947552"/>
            <a:chOff x="3707904" y="3140968"/>
            <a:chExt cx="2430530" cy="1360437"/>
          </a:xfrm>
        </p:grpSpPr>
        <p:sp>
          <p:nvSpPr>
            <p:cNvPr id="51" name="Right Arrow 50"/>
            <p:cNvSpPr/>
            <p:nvPr/>
          </p:nvSpPr>
          <p:spPr>
            <a:xfrm>
              <a:off x="3707904" y="3140968"/>
              <a:ext cx="2304256" cy="1360437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Calibri Light" panose="020F030202020403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713310" y="3459719"/>
              <a:ext cx="24251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dirty="0" err="1" smtClean="0">
                  <a:latin typeface="Calibri Light" panose="020F0302020204030204" pitchFamily="34" charset="0"/>
                </a:rPr>
                <a:t>Description</a:t>
              </a:r>
              <a:r>
                <a:rPr lang="fi-FI" sz="1400" dirty="0" smtClean="0">
                  <a:latin typeface="Calibri Light" panose="020F0302020204030204" pitchFamily="34" charset="0"/>
                </a:rPr>
                <a:t> of </a:t>
              </a:r>
              <a:r>
                <a:rPr lang="fi-FI" sz="1400" dirty="0" err="1" smtClean="0">
                  <a:latin typeface="Calibri Light" panose="020F0302020204030204" pitchFamily="34" charset="0"/>
                </a:rPr>
                <a:t>losses</a:t>
              </a:r>
              <a:r>
                <a:rPr lang="fi-FI" sz="1400" dirty="0" smtClean="0">
                  <a:latin typeface="Calibri Light" panose="020F0302020204030204" pitchFamily="34" charset="0"/>
                </a:rPr>
                <a:t> for </a:t>
              </a:r>
              <a:r>
                <a:rPr lang="fi-FI" sz="1400" dirty="0" err="1" smtClean="0">
                  <a:latin typeface="Calibri Light" panose="020F0302020204030204" pitchFamily="34" charset="0"/>
                </a:rPr>
                <a:t>cost</a:t>
              </a:r>
              <a:r>
                <a:rPr lang="fi-FI" sz="1400" dirty="0" err="1">
                  <a:latin typeface="Calibri Light" panose="020F0302020204030204" pitchFamily="34" charset="0"/>
                </a:rPr>
                <a:t>-</a:t>
              </a:r>
              <a:r>
                <a:rPr lang="fi-FI" sz="1400" dirty="0" err="1" smtClean="0">
                  <a:latin typeface="Calibri Light" panose="020F0302020204030204" pitchFamily="34" charset="0"/>
                </a:rPr>
                <a:t>benefit</a:t>
              </a:r>
              <a:r>
                <a:rPr lang="fi-FI" sz="1400" dirty="0" smtClean="0">
                  <a:latin typeface="Calibri Light" panose="020F0302020204030204" pitchFamily="34" charset="0"/>
                </a:rPr>
                <a:t> </a:t>
              </a:r>
              <a:r>
                <a:rPr lang="fi-FI" sz="1400" dirty="0" err="1" smtClean="0">
                  <a:latin typeface="Calibri Light" panose="020F0302020204030204" pitchFamily="34" charset="0"/>
                </a:rPr>
                <a:t>analysis</a:t>
              </a:r>
              <a:endParaRPr lang="fi-FI" sz="1400" dirty="0">
                <a:latin typeface="Calibri Light" panose="020F0302020204030204" pitchFamily="34" charset="0"/>
              </a:endParaRPr>
            </a:p>
          </p:txBody>
        </p:sp>
      </p:grpSp>
      <p:cxnSp>
        <p:nvCxnSpPr>
          <p:cNvPr id="54" name="Elbow Connector 53"/>
          <p:cNvCxnSpPr>
            <a:stCxn id="24" idx="3"/>
            <a:endCxn id="22" idx="3"/>
          </p:cNvCxnSpPr>
          <p:nvPr/>
        </p:nvCxnSpPr>
        <p:spPr>
          <a:xfrm>
            <a:off x="7622444" y="1972784"/>
            <a:ext cx="12700" cy="3581126"/>
          </a:xfrm>
          <a:prstGeom prst="bentConnector3">
            <a:avLst>
              <a:gd name="adj1" fmla="val 8494740"/>
            </a:avLst>
          </a:prstGeom>
          <a:ln w="63500">
            <a:solidFill>
              <a:srgbClr val="92D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8" idx="2"/>
          </p:cNvCxnSpPr>
          <p:nvPr/>
        </p:nvCxnSpPr>
        <p:spPr>
          <a:xfrm>
            <a:off x="6866516" y="4426917"/>
            <a:ext cx="156" cy="460993"/>
          </a:xfrm>
          <a:prstGeom prst="straightConnector1">
            <a:avLst/>
          </a:prstGeom>
          <a:ln w="63500">
            <a:solidFill>
              <a:srgbClr val="92D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020272" y="4372189"/>
            <a:ext cx="1787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 err="1" smtClean="0">
                <a:latin typeface="Calibri Light" panose="020F0302020204030204" pitchFamily="34" charset="0"/>
              </a:rPr>
              <a:t>Testing</a:t>
            </a:r>
            <a:r>
              <a:rPr lang="fi-FI" sz="1600" dirty="0" smtClean="0">
                <a:latin typeface="Calibri Light" panose="020F0302020204030204" pitchFamily="34" charset="0"/>
              </a:rPr>
              <a:t> and </a:t>
            </a:r>
            <a:r>
              <a:rPr lang="fi-FI" sz="1600" dirty="0" err="1" smtClean="0">
                <a:latin typeface="Calibri Light" panose="020F0302020204030204" pitchFamily="34" charset="0"/>
              </a:rPr>
              <a:t>communicating</a:t>
            </a:r>
            <a:endParaRPr lang="fi-FI" sz="1600" dirty="0">
              <a:latin typeface="Calibri Light" panose="020F030202020403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095891" y="71046"/>
            <a:ext cx="2982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 smtClean="0">
                <a:latin typeface="Calibri Light" panose="020F0302020204030204" pitchFamily="34" charset="0"/>
              </a:rPr>
              <a:t>The ILVES </a:t>
            </a:r>
            <a:r>
              <a:rPr lang="fi-FI" sz="2800" b="1" dirty="0" err="1" smtClean="0">
                <a:latin typeface="Calibri Light" panose="020F0302020204030204" pitchFamily="34" charset="0"/>
              </a:rPr>
              <a:t>approach</a:t>
            </a:r>
            <a:endParaRPr lang="fi-FI" sz="2800" b="1" dirty="0">
              <a:latin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5972" y="3160752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alibri Light" panose="020F0302020204030204" pitchFamily="34" charset="0"/>
              </a:rPr>
              <a:t>WP </a:t>
            </a:r>
            <a:r>
              <a:rPr lang="en-GB" b="1" dirty="0" smtClean="0">
                <a:latin typeface="Calibri Light" panose="020F0302020204030204" pitchFamily="34" charset="0"/>
              </a:rPr>
              <a:t>3) </a:t>
            </a:r>
            <a:r>
              <a:rPr lang="en-GB" dirty="0" smtClean="0">
                <a:latin typeface="Calibri Light" panose="020F0302020204030204" pitchFamily="34" charset="0"/>
              </a:rPr>
              <a:t>Answering  to the probabilistic questions of decision models: data analysis and algorithm</a:t>
            </a:r>
            <a:endParaRPr lang="fi-FI" dirty="0">
              <a:latin typeface="Calibri Light" panose="020F0302020204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78967" y="2728905"/>
            <a:ext cx="252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latin typeface="Calibri Light" panose="020F0302020204030204" pitchFamily="34" charset="0"/>
              </a:rPr>
              <a:t>Learning </a:t>
            </a:r>
            <a:r>
              <a:rPr lang="fi-FI" dirty="0" err="1" smtClean="0">
                <a:latin typeface="Calibri Light" panose="020F0302020204030204" pitchFamily="34" charset="0"/>
              </a:rPr>
              <a:t>from</a:t>
            </a:r>
            <a:r>
              <a:rPr lang="fi-FI" dirty="0" smtClean="0">
                <a:latin typeface="Calibri Light" panose="020F0302020204030204" pitchFamily="34" charset="0"/>
              </a:rPr>
              <a:t> </a:t>
            </a:r>
            <a:r>
              <a:rPr lang="fi-FI" dirty="0" err="1" smtClean="0">
                <a:latin typeface="Calibri Light" panose="020F0302020204030204" pitchFamily="34" charset="0"/>
              </a:rPr>
              <a:t>economics</a:t>
            </a:r>
            <a:endParaRPr lang="fi-FI" dirty="0">
              <a:latin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6302" y="1400633"/>
            <a:ext cx="3033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alibri Light" panose="020F0302020204030204" pitchFamily="34" charset="0"/>
              </a:rPr>
              <a:t>WP </a:t>
            </a:r>
            <a:r>
              <a:rPr lang="en-GB" b="1" dirty="0" smtClean="0">
                <a:latin typeface="Calibri Light" panose="020F0302020204030204" pitchFamily="34" charset="0"/>
              </a:rPr>
              <a:t>2) </a:t>
            </a:r>
            <a:r>
              <a:rPr lang="en-GB" dirty="0">
                <a:latin typeface="Calibri Light" panose="020F0302020204030204" pitchFamily="34" charset="0"/>
              </a:rPr>
              <a:t>Structuring</a:t>
            </a:r>
            <a:r>
              <a:rPr lang="en-GB" b="1" dirty="0">
                <a:latin typeface="Calibri Light" panose="020F0302020204030204" pitchFamily="34" charset="0"/>
              </a:rPr>
              <a:t> </a:t>
            </a:r>
            <a:r>
              <a:rPr lang="en-US" dirty="0" smtClean="0">
                <a:latin typeface="Calibri Light" panose="020F0302020204030204" pitchFamily="34" charset="0"/>
              </a:rPr>
              <a:t>decision model, </a:t>
            </a:r>
            <a:r>
              <a:rPr lang="en-US" dirty="0">
                <a:latin typeface="Calibri Light" panose="020F0302020204030204" pitchFamily="34" charset="0"/>
              </a:rPr>
              <a:t>inserting policy causal knowledge and value-of-information </a:t>
            </a:r>
            <a:r>
              <a:rPr lang="en-US" dirty="0" smtClean="0">
                <a:latin typeface="Calibri Light" panose="020F0302020204030204" pitchFamily="34" charset="0"/>
              </a:rPr>
              <a:t>analysis</a:t>
            </a:r>
            <a:endParaRPr lang="fi-FI" dirty="0">
              <a:latin typeface="Calibri Light" panose="020F03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61535" y="2664451"/>
            <a:ext cx="2748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 smtClean="0">
                <a:latin typeface="Calibri Light" panose="020F0302020204030204" pitchFamily="34" charset="0"/>
              </a:rPr>
              <a:t>Publication</a:t>
            </a:r>
            <a:r>
              <a:rPr lang="fi-FI" sz="1600" dirty="0" smtClean="0">
                <a:latin typeface="Calibri Light" panose="020F0302020204030204" pitchFamily="34" charset="0"/>
              </a:rPr>
              <a:t> in </a:t>
            </a:r>
            <a:r>
              <a:rPr lang="fi-FI" sz="1600" dirty="0" err="1" smtClean="0">
                <a:latin typeface="Calibri Light" panose="020F0302020204030204" pitchFamily="34" charset="0"/>
              </a:rPr>
              <a:t>refereed</a:t>
            </a:r>
            <a:r>
              <a:rPr lang="fi-FI" sz="1600" dirty="0" smtClean="0">
                <a:latin typeface="Calibri Light" panose="020F0302020204030204" pitchFamily="34" charset="0"/>
              </a:rPr>
              <a:t> </a:t>
            </a:r>
            <a:r>
              <a:rPr lang="fi-FI" sz="1600" dirty="0" err="1" smtClean="0">
                <a:latin typeface="Calibri Light" panose="020F0302020204030204" pitchFamily="34" charset="0"/>
              </a:rPr>
              <a:t>journals</a:t>
            </a:r>
            <a:endParaRPr lang="fi-FI" sz="1600" dirty="0">
              <a:latin typeface="Calibri Light" panose="020F0302020204030204" pitchFamily="34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47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068"/>
    </mc:Choice>
    <mc:Fallback>
      <p:transition xmlns:p14="http://schemas.microsoft.com/office/powerpoint/2010/main" spd="slow" advTm="44006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Gulf of Finland and </a:t>
            </a:r>
            <a:r>
              <a:rPr lang="fi-FI" dirty="0" err="1" smtClean="0"/>
              <a:t>oil</a:t>
            </a:r>
            <a:endParaRPr lang="fi-FI" dirty="0"/>
          </a:p>
        </p:txBody>
      </p:sp>
      <p:pic>
        <p:nvPicPr>
          <p:cNvPr id="4" name="Kuva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14" y="1427608"/>
            <a:ext cx="6480720" cy="44496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75656" y="6165304"/>
            <a:ext cx="6038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Lehikoinen et </a:t>
            </a:r>
            <a:r>
              <a:rPr lang="fi-FI" dirty="0" err="1" smtClean="0"/>
              <a:t>al</a:t>
            </a:r>
            <a:r>
              <a:rPr lang="fi-FI" dirty="0" smtClean="0"/>
              <a:t> 2013. </a:t>
            </a:r>
            <a:r>
              <a:rPr lang="fi-FI" dirty="0" err="1" smtClean="0"/>
              <a:t>Env</a:t>
            </a:r>
            <a:r>
              <a:rPr lang="fi-FI" dirty="0" smtClean="0"/>
              <a:t>. </a:t>
            </a:r>
            <a:r>
              <a:rPr lang="fi-FI" dirty="0" err="1" smtClean="0"/>
              <a:t>Sci</a:t>
            </a:r>
            <a:r>
              <a:rPr lang="fi-FI" dirty="0" smtClean="0"/>
              <a:t>. </a:t>
            </a:r>
            <a:r>
              <a:rPr lang="fi-FI" dirty="0" err="1" smtClean="0"/>
              <a:t>Techn</a:t>
            </a:r>
            <a:r>
              <a:rPr lang="fi-FI" dirty="0" smtClean="0"/>
              <a:t>. </a:t>
            </a:r>
            <a:r>
              <a:rPr lang="en-GB" dirty="0">
                <a:solidFill>
                  <a:srgbClr val="FF0000"/>
                </a:solidFill>
              </a:rPr>
              <a:t>DOI: 10.1021/es303634f</a:t>
            </a:r>
            <a:endParaRPr lang="fi-FI" b="1" dirty="0">
              <a:solidFill>
                <a:srgbClr val="FF0000"/>
              </a:solidFill>
            </a:endParaRPr>
          </a:p>
          <a:p>
            <a:r>
              <a:rPr lang="fi-FI" dirty="0" smtClean="0"/>
              <a:t>  </a:t>
            </a:r>
            <a:endParaRPr lang="fi-FI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4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49"/>
    </mc:Choice>
    <mc:Fallback>
      <p:transition xmlns:p14="http://schemas.microsoft.com/office/powerpoint/2010/main" spd="slow" advTm="6374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5228" y="195917"/>
            <a:ext cx="2376264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smtClean="0">
                <a:solidFill>
                  <a:schemeClr val="tx1"/>
                </a:solidFill>
              </a:rPr>
              <a:t>UH /FEM </a:t>
            </a:r>
            <a:r>
              <a:rPr lang="fi-FI" sz="1200" dirty="0" err="1" smtClean="0">
                <a:solidFill>
                  <a:schemeClr val="tx1"/>
                </a:solidFill>
              </a:rPr>
              <a:t>Coordinator</a:t>
            </a:r>
            <a:r>
              <a:rPr lang="fi-FI" sz="1200" dirty="0" smtClean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Leadership</a:t>
            </a:r>
            <a:r>
              <a:rPr lang="en-US" sz="1200" dirty="0">
                <a:solidFill>
                  <a:schemeClr val="tx1"/>
                </a:solidFill>
              </a:rPr>
              <a:t>, Bayesian analysis, decision </a:t>
            </a:r>
            <a:r>
              <a:rPr lang="en-US" sz="1200" dirty="0" smtClean="0">
                <a:solidFill>
                  <a:schemeClr val="tx1"/>
                </a:solidFill>
              </a:rPr>
              <a:t>models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95536" y="1820314"/>
            <a:ext cx="2139944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smtClean="0">
                <a:solidFill>
                  <a:sysClr val="windowText" lastClr="000000"/>
                </a:solidFill>
              </a:rPr>
              <a:t>UH/STAT: </a:t>
            </a:r>
            <a:r>
              <a:rPr lang="en-US" sz="1200" dirty="0" smtClean="0">
                <a:solidFill>
                  <a:sysClr val="windowText" lastClr="000000"/>
                </a:solidFill>
              </a:rPr>
              <a:t>Causal learning from non experimental data</a:t>
            </a:r>
            <a:endParaRPr lang="fi-FI" sz="1200" dirty="0">
              <a:solidFill>
                <a:sysClr val="windowText" lastClr="0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2757169"/>
            <a:ext cx="1944216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smtClean="0">
                <a:solidFill>
                  <a:sysClr val="windowText" lastClr="000000"/>
                </a:solidFill>
              </a:rPr>
              <a:t>VATT: </a:t>
            </a:r>
            <a:r>
              <a:rPr lang="fi-FI" sz="1200" dirty="0" err="1">
                <a:solidFill>
                  <a:sysClr val="windowText" lastClr="000000"/>
                </a:solidFill>
              </a:rPr>
              <a:t>E</a:t>
            </a:r>
            <a:r>
              <a:rPr lang="fi-FI" sz="1200" dirty="0" err="1" smtClean="0">
                <a:solidFill>
                  <a:sysClr val="windowText" lastClr="000000"/>
                </a:solidFill>
              </a:rPr>
              <a:t>conomic</a:t>
            </a:r>
            <a:r>
              <a:rPr lang="fi-FI" sz="1200" dirty="0" smtClean="0">
                <a:solidFill>
                  <a:sysClr val="windowText" lastClr="000000"/>
                </a:solidFill>
              </a:rPr>
              <a:t> data, </a:t>
            </a:r>
            <a:r>
              <a:rPr lang="fi-FI" sz="1200" dirty="0" err="1" smtClean="0">
                <a:solidFill>
                  <a:sysClr val="windowText" lastClr="000000"/>
                </a:solidFill>
              </a:rPr>
              <a:t>spatial</a:t>
            </a:r>
            <a:r>
              <a:rPr lang="fi-FI" sz="1200" dirty="0" smtClean="0">
                <a:solidFill>
                  <a:sysClr val="windowText" lastClr="000000"/>
                </a:solidFill>
              </a:rPr>
              <a:t> </a:t>
            </a:r>
            <a:r>
              <a:rPr lang="fi-FI" sz="1200" dirty="0" err="1" smtClean="0">
                <a:solidFill>
                  <a:sysClr val="windowText" lastClr="000000"/>
                </a:solidFill>
              </a:rPr>
              <a:t>economic</a:t>
            </a:r>
            <a:r>
              <a:rPr lang="fi-FI" sz="1200" dirty="0" smtClean="0">
                <a:solidFill>
                  <a:sysClr val="windowText" lastClr="000000"/>
                </a:solidFill>
              </a:rPr>
              <a:t> </a:t>
            </a:r>
            <a:r>
              <a:rPr lang="fi-FI" sz="1200" dirty="0" err="1" smtClean="0">
                <a:solidFill>
                  <a:sysClr val="windowText" lastClr="000000"/>
                </a:solidFill>
              </a:rPr>
              <a:t>models</a:t>
            </a:r>
            <a:endParaRPr lang="fi-FI" sz="1200" dirty="0">
              <a:solidFill>
                <a:sysClr val="windowText" lastClr="0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95536" y="3731824"/>
            <a:ext cx="2226657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smtClean="0">
                <a:solidFill>
                  <a:sysClr val="windowText" lastClr="000000"/>
                </a:solidFill>
              </a:rPr>
              <a:t>ÅA: </a:t>
            </a:r>
            <a:r>
              <a:rPr lang="en-US" sz="1200" dirty="0">
                <a:solidFill>
                  <a:sysClr val="windowText" lastClr="000000"/>
                </a:solidFill>
              </a:rPr>
              <a:t>E</a:t>
            </a:r>
            <a:r>
              <a:rPr lang="en-US" sz="1200" dirty="0" smtClean="0">
                <a:solidFill>
                  <a:sysClr val="windowText" lastClr="000000"/>
                </a:solidFill>
              </a:rPr>
              <a:t>xisting and new legislation</a:t>
            </a:r>
            <a:endParaRPr lang="fi-FI" sz="1200" dirty="0">
              <a:solidFill>
                <a:sysClr val="windowText" lastClr="0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93400" y="4706466"/>
            <a:ext cx="1987544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smtClean="0">
                <a:solidFill>
                  <a:sysClr val="windowText" lastClr="000000"/>
                </a:solidFill>
              </a:rPr>
              <a:t>KYAMK:</a:t>
            </a:r>
            <a:r>
              <a:rPr lang="en-US" sz="1200" dirty="0" smtClean="0">
                <a:solidFill>
                  <a:sysClr val="windowText" lastClr="000000"/>
                </a:solidFill>
              </a:rPr>
              <a:t> Potential risks of inland waterways </a:t>
            </a:r>
            <a:endParaRPr lang="fi-FI" sz="1200" dirty="0">
              <a:solidFill>
                <a:sysClr val="windowText" lastClr="0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950521" y="4653136"/>
            <a:ext cx="2202672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smtClean="0">
                <a:solidFill>
                  <a:sysClr val="windowText" lastClr="000000"/>
                </a:solidFill>
              </a:rPr>
              <a:t>LUT: </a:t>
            </a:r>
            <a:r>
              <a:rPr lang="en-US" sz="1200" dirty="0">
                <a:solidFill>
                  <a:sysClr val="windowText" lastClr="000000"/>
                </a:solidFill>
              </a:rPr>
              <a:t>L</a:t>
            </a:r>
            <a:r>
              <a:rPr lang="en-US" sz="1200" dirty="0" smtClean="0">
                <a:solidFill>
                  <a:sysClr val="windowText" lastClr="000000"/>
                </a:solidFill>
              </a:rPr>
              <a:t>ogistic solutions and information needs of companies</a:t>
            </a:r>
            <a:endParaRPr lang="fi-FI" sz="1200" dirty="0">
              <a:solidFill>
                <a:sysClr val="windowText" lastClr="0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691716" y="1080185"/>
            <a:ext cx="1982912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smtClean="0">
                <a:solidFill>
                  <a:sysClr val="windowText" lastClr="000000"/>
                </a:solidFill>
              </a:rPr>
              <a:t>KMRA: </a:t>
            </a:r>
            <a:r>
              <a:rPr lang="fi-FI" sz="1200" dirty="0" err="1">
                <a:solidFill>
                  <a:sysClr val="windowText" lastClr="000000"/>
                </a:solidFill>
              </a:rPr>
              <a:t>S</a:t>
            </a:r>
            <a:r>
              <a:rPr lang="fi-FI" sz="1200" dirty="0" err="1" smtClean="0">
                <a:solidFill>
                  <a:sysClr val="windowText" lastClr="000000"/>
                </a:solidFill>
              </a:rPr>
              <a:t>takeholder</a:t>
            </a:r>
            <a:r>
              <a:rPr lang="fi-FI" sz="1200" dirty="0" smtClean="0">
                <a:solidFill>
                  <a:sysClr val="windowText" lastClr="000000"/>
                </a:solidFill>
              </a:rPr>
              <a:t> </a:t>
            </a:r>
            <a:r>
              <a:rPr lang="fi-FI" sz="1200" dirty="0" err="1" smtClean="0">
                <a:solidFill>
                  <a:sysClr val="windowText" lastClr="000000"/>
                </a:solidFill>
              </a:rPr>
              <a:t>contacts</a:t>
            </a:r>
            <a:r>
              <a:rPr lang="fi-FI" sz="1200" dirty="0" smtClean="0">
                <a:solidFill>
                  <a:sysClr val="windowText" lastClr="000000"/>
                </a:solidFill>
              </a:rPr>
              <a:t> and </a:t>
            </a:r>
            <a:r>
              <a:rPr lang="fi-FI" sz="1200" dirty="0" err="1" smtClean="0">
                <a:solidFill>
                  <a:sysClr val="windowText" lastClr="000000"/>
                </a:solidFill>
              </a:rPr>
              <a:t>dissemination</a:t>
            </a:r>
            <a:endParaRPr lang="fi-FI" sz="1200" dirty="0">
              <a:solidFill>
                <a:sysClr val="windowText" lastClr="0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691716" y="2847752"/>
            <a:ext cx="1607676" cy="6462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smtClean="0">
                <a:solidFill>
                  <a:sysClr val="windowText" lastClr="000000"/>
                </a:solidFill>
              </a:rPr>
              <a:t>CSIRO:  </a:t>
            </a:r>
            <a:r>
              <a:rPr lang="en-US" sz="1200" dirty="0">
                <a:solidFill>
                  <a:sysClr val="windowText" lastClr="000000"/>
                </a:solidFill>
              </a:rPr>
              <a:t>O</a:t>
            </a:r>
            <a:r>
              <a:rPr lang="en-US" sz="1200" dirty="0" smtClean="0">
                <a:solidFill>
                  <a:sysClr val="windowText" lastClr="000000"/>
                </a:solidFill>
              </a:rPr>
              <a:t>ptimal insurance laws </a:t>
            </a:r>
            <a:endParaRPr lang="fi-FI" sz="1200" dirty="0">
              <a:solidFill>
                <a:sysClr val="windowText" lastClr="0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068682" y="2037089"/>
            <a:ext cx="1512168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smtClean="0">
                <a:solidFill>
                  <a:sysClr val="windowText" lastClr="000000"/>
                </a:solidFill>
              </a:rPr>
              <a:t>Aalto: ?????? </a:t>
            </a:r>
            <a:endParaRPr lang="fi-FI" sz="1200" dirty="0">
              <a:solidFill>
                <a:sysClr val="windowText" lastClr="00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143164" y="3255515"/>
            <a:ext cx="2257829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err="1" smtClean="0">
                <a:solidFill>
                  <a:sysClr val="windowText" lastClr="000000"/>
                </a:solidFill>
              </a:rPr>
              <a:t>UnivWaikato</a:t>
            </a:r>
            <a:r>
              <a:rPr lang="fi-FI" sz="1200" dirty="0" smtClean="0">
                <a:solidFill>
                  <a:sysClr val="windowText" lastClr="000000"/>
                </a:solidFill>
              </a:rPr>
              <a:t>: D</a:t>
            </a:r>
            <a:r>
              <a:rPr lang="en-US" sz="1200" dirty="0" smtClean="0">
                <a:solidFill>
                  <a:sysClr val="windowText" lastClr="000000"/>
                </a:solidFill>
              </a:rPr>
              <a:t>escribing risk in an understandable way</a:t>
            </a:r>
            <a:endParaRPr lang="fi-FI" sz="1200" dirty="0">
              <a:solidFill>
                <a:sysClr val="windowText" lastClr="0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17288" y="3986386"/>
            <a:ext cx="1916288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smtClean="0">
                <a:solidFill>
                  <a:sysClr val="windowText" lastClr="000000"/>
                </a:solidFill>
              </a:rPr>
              <a:t>NHA: </a:t>
            </a:r>
            <a:r>
              <a:rPr lang="fi-FI" sz="1200" dirty="0" err="1">
                <a:solidFill>
                  <a:sysClr val="windowText" lastClr="000000"/>
                </a:solidFill>
              </a:rPr>
              <a:t>E</a:t>
            </a:r>
            <a:r>
              <a:rPr lang="fi-FI" sz="1200" dirty="0" err="1" smtClean="0">
                <a:solidFill>
                  <a:sysClr val="windowText" lastClr="000000"/>
                </a:solidFill>
              </a:rPr>
              <a:t>xperiences</a:t>
            </a:r>
            <a:r>
              <a:rPr lang="fi-FI" sz="1200" dirty="0" smtClean="0">
                <a:solidFill>
                  <a:sysClr val="windowText" lastClr="000000"/>
                </a:solidFill>
              </a:rPr>
              <a:t> in </a:t>
            </a:r>
            <a:r>
              <a:rPr lang="fi-FI" sz="1200" dirty="0" err="1" smtClean="0">
                <a:solidFill>
                  <a:sysClr val="windowText" lastClr="000000"/>
                </a:solidFill>
              </a:rPr>
              <a:t>risk</a:t>
            </a:r>
            <a:r>
              <a:rPr lang="fi-FI" sz="1200" dirty="0" smtClean="0">
                <a:solidFill>
                  <a:sysClr val="windowText" lastClr="000000"/>
                </a:solidFill>
              </a:rPr>
              <a:t> </a:t>
            </a:r>
            <a:r>
              <a:rPr lang="fi-FI" sz="1200" dirty="0" err="1" smtClean="0">
                <a:solidFill>
                  <a:sysClr val="windowText" lastClr="000000"/>
                </a:solidFill>
              </a:rPr>
              <a:t>communication</a:t>
            </a:r>
            <a:endParaRPr lang="fi-FI" sz="1200" dirty="0">
              <a:solidFill>
                <a:sysClr val="windowText" lastClr="00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888825" y="2064996"/>
            <a:ext cx="1512168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err="1" smtClean="0">
                <a:solidFill>
                  <a:sysClr val="windowText" lastClr="000000"/>
                </a:solidFill>
              </a:rPr>
              <a:t>Hugin</a:t>
            </a:r>
            <a:r>
              <a:rPr lang="fi-FI" sz="1200" dirty="0" smtClean="0">
                <a:solidFill>
                  <a:sysClr val="windowText" lastClr="000000"/>
                </a:solidFill>
              </a:rPr>
              <a:t>:  Interactive software </a:t>
            </a:r>
            <a:r>
              <a:rPr lang="fi-FI" sz="1200" dirty="0" err="1" smtClean="0">
                <a:solidFill>
                  <a:sysClr val="windowText" lastClr="000000"/>
                </a:solidFill>
              </a:rPr>
              <a:t>development</a:t>
            </a:r>
            <a:endParaRPr lang="fi-FI" sz="1200" dirty="0">
              <a:solidFill>
                <a:sysClr val="windowText" lastClr="0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674628" y="1196752"/>
            <a:ext cx="1940562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smtClean="0">
                <a:solidFill>
                  <a:sysClr val="windowText" lastClr="000000"/>
                </a:solidFill>
              </a:rPr>
              <a:t>UH/ECON: </a:t>
            </a:r>
            <a:r>
              <a:rPr lang="en-US" sz="1200" dirty="0">
                <a:solidFill>
                  <a:sysClr val="windowText" lastClr="000000"/>
                </a:solidFill>
              </a:rPr>
              <a:t>A</a:t>
            </a:r>
            <a:r>
              <a:rPr lang="en-US" sz="1200" dirty="0" smtClean="0">
                <a:solidFill>
                  <a:sysClr val="windowText" lastClr="000000"/>
                </a:solidFill>
              </a:rPr>
              <a:t>lternative theories given the data and existing publications</a:t>
            </a:r>
            <a:endParaRPr lang="fi-FI" sz="1200" dirty="0">
              <a:solidFill>
                <a:sysClr val="windowText" lastClr="00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95536" y="940187"/>
            <a:ext cx="2139944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smtClean="0">
                <a:solidFill>
                  <a:sysClr val="windowText" lastClr="000000"/>
                </a:solidFill>
              </a:rPr>
              <a:t>FMI: </a:t>
            </a:r>
            <a:r>
              <a:rPr lang="en-US" sz="1200" dirty="0">
                <a:solidFill>
                  <a:sysClr val="windowText" lastClr="000000"/>
                </a:solidFill>
              </a:rPr>
              <a:t>E</a:t>
            </a:r>
            <a:r>
              <a:rPr lang="en-US" sz="1200" dirty="0" smtClean="0">
                <a:solidFill>
                  <a:sysClr val="windowText" lastClr="000000"/>
                </a:solidFill>
              </a:rPr>
              <a:t>mission and vessel traffic models</a:t>
            </a:r>
            <a:endParaRPr lang="fi-FI" sz="1200" dirty="0">
              <a:solidFill>
                <a:sysClr val="windowText" lastClr="00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570129" y="1916832"/>
            <a:ext cx="2422601" cy="8682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WP 3: Answering  to the probabilistic questions of decision models: data analysis and algorithm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555842" y="225163"/>
            <a:ext cx="2422601" cy="6835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smtClean="0">
                <a:solidFill>
                  <a:schemeClr val="tx1"/>
                </a:solidFill>
              </a:rPr>
              <a:t>WP1: </a:t>
            </a:r>
            <a:r>
              <a:rPr lang="en-US" sz="1200" dirty="0" smtClean="0">
                <a:solidFill>
                  <a:schemeClr val="tx1"/>
                </a:solidFill>
              </a:rPr>
              <a:t>Analysis of historical data and meta-analysis of publications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570128" y="1074186"/>
            <a:ext cx="2422601" cy="6835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WP 2: Structuring decision model, inserting policy causal knowledge and value-of-information analysis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570130" y="2999086"/>
            <a:ext cx="2422601" cy="7327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WP 4: Health and well-being impacts of oil spills in Saimaa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575356" y="3929128"/>
            <a:ext cx="2422601" cy="93880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WP 5: Planning the future policy options: value of control analysis and the use of new causal interventions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575356" y="5066506"/>
            <a:ext cx="2422601" cy="6134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smtClean="0">
                <a:solidFill>
                  <a:schemeClr val="tx1"/>
                </a:solidFill>
              </a:rPr>
              <a:t>WP 6: </a:t>
            </a:r>
            <a:r>
              <a:rPr lang="en-US" sz="1200" dirty="0" smtClean="0">
                <a:solidFill>
                  <a:schemeClr val="tx1"/>
                </a:solidFill>
              </a:rPr>
              <a:t>Software development and test with people out there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575356" y="5863719"/>
            <a:ext cx="2422601" cy="6134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 smtClean="0">
                <a:solidFill>
                  <a:schemeClr val="tx1"/>
                </a:solidFill>
              </a:rPr>
              <a:t>WP 7: </a:t>
            </a:r>
            <a:r>
              <a:rPr lang="fi-FI" sz="1200" dirty="0" err="1" smtClean="0">
                <a:solidFill>
                  <a:schemeClr val="tx1"/>
                </a:solidFill>
              </a:rPr>
              <a:t>Dissemination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55577" y="6078532"/>
            <a:ext cx="4752528" cy="398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 err="1" smtClean="0"/>
              <a:t>Citizen</a:t>
            </a:r>
            <a:r>
              <a:rPr lang="fi-FI" b="1" dirty="0" smtClean="0"/>
              <a:t> </a:t>
            </a:r>
            <a:r>
              <a:rPr lang="fi-FI" b="1" dirty="0" err="1" smtClean="0"/>
              <a:t>activities</a:t>
            </a:r>
            <a:r>
              <a:rPr lang="fi-FI" b="1" dirty="0" smtClean="0"/>
              <a:t>???????????????????</a:t>
            </a:r>
            <a:endParaRPr lang="fi-FI" b="1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22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00"/>
    </mc:Choice>
    <mc:Fallback>
      <p:transition xmlns:p14="http://schemas.microsoft.com/office/powerpoint/2010/main" spd="slow" advTm="295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82160" y="3527533"/>
            <a:ext cx="1284069" cy="576064"/>
            <a:chOff x="218817" y="2735042"/>
            <a:chExt cx="1284069" cy="576064"/>
          </a:xfrm>
        </p:grpSpPr>
        <p:sp>
          <p:nvSpPr>
            <p:cNvPr id="5" name="Oval 4"/>
            <p:cNvSpPr/>
            <p:nvPr/>
          </p:nvSpPr>
          <p:spPr>
            <a:xfrm>
              <a:off x="218817" y="2735042"/>
              <a:ext cx="1284069" cy="57606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6366" y="2884574"/>
              <a:ext cx="11643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200" dirty="0" err="1" smtClean="0">
                  <a:latin typeface="Calibri Light" panose="020F0302020204030204" pitchFamily="34" charset="0"/>
                </a:rPr>
                <a:t>Communication</a:t>
              </a:r>
              <a:endParaRPr lang="fi-FI" sz="1200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29738" y="1993234"/>
            <a:ext cx="1310546" cy="576064"/>
            <a:chOff x="1721302" y="2709976"/>
            <a:chExt cx="1310546" cy="576064"/>
          </a:xfrm>
        </p:grpSpPr>
        <p:sp>
          <p:nvSpPr>
            <p:cNvPr id="8" name="Oval 7"/>
            <p:cNvSpPr/>
            <p:nvPr/>
          </p:nvSpPr>
          <p:spPr>
            <a:xfrm>
              <a:off x="1721302" y="2709976"/>
              <a:ext cx="1284069" cy="57606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30210" y="2859507"/>
              <a:ext cx="13016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200" dirty="0" err="1" smtClean="0">
                  <a:latin typeface="Calibri Light" panose="020F0302020204030204" pitchFamily="34" charset="0"/>
                </a:rPr>
                <a:t>Crew</a:t>
              </a:r>
              <a:r>
                <a:rPr lang="fi-FI" sz="1200" dirty="0" smtClean="0">
                  <a:latin typeface="Calibri Light" panose="020F0302020204030204" pitchFamily="34" charset="0"/>
                </a:rPr>
                <a:t> </a:t>
              </a:r>
              <a:r>
                <a:rPr lang="fi-FI" sz="1200" dirty="0" err="1" smtClean="0">
                  <a:latin typeface="Calibri Light" panose="020F0302020204030204" pitchFamily="34" charset="0"/>
                </a:rPr>
                <a:t>competence</a:t>
              </a:r>
              <a:endParaRPr lang="fi-FI" sz="1200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24194" y="2720979"/>
            <a:ext cx="1284069" cy="576064"/>
            <a:chOff x="4794441" y="2735041"/>
            <a:chExt cx="1284069" cy="576064"/>
          </a:xfrm>
        </p:grpSpPr>
        <p:sp>
          <p:nvSpPr>
            <p:cNvPr id="11" name="Oval 10"/>
            <p:cNvSpPr/>
            <p:nvPr/>
          </p:nvSpPr>
          <p:spPr>
            <a:xfrm>
              <a:off x="4794441" y="2735041"/>
              <a:ext cx="1284069" cy="57606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01639" y="2897756"/>
              <a:ext cx="6696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200" dirty="0" smtClean="0">
                  <a:latin typeface="Calibri Light" panose="020F0302020204030204" pitchFamily="34" charset="0"/>
                </a:rPr>
                <a:t>Training</a:t>
              </a:r>
              <a:endParaRPr lang="fi-FI" sz="1200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91881" y="1993234"/>
            <a:ext cx="1284069" cy="576064"/>
            <a:chOff x="4143499" y="3680012"/>
            <a:chExt cx="1284069" cy="576064"/>
          </a:xfrm>
        </p:grpSpPr>
        <p:sp>
          <p:nvSpPr>
            <p:cNvPr id="14" name="Oval 13"/>
            <p:cNvSpPr/>
            <p:nvPr/>
          </p:nvSpPr>
          <p:spPr>
            <a:xfrm>
              <a:off x="4143499" y="3680012"/>
              <a:ext cx="1284069" cy="57606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95618" y="3829543"/>
              <a:ext cx="9976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200" dirty="0" err="1" smtClean="0">
                  <a:latin typeface="Calibri Light" panose="020F0302020204030204" pitchFamily="34" charset="0"/>
                </a:rPr>
                <a:t>Maintenance</a:t>
              </a:r>
              <a:endParaRPr lang="fi-FI" sz="1200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184331" y="1198279"/>
            <a:ext cx="1284069" cy="576064"/>
            <a:chOff x="3269748" y="2737344"/>
            <a:chExt cx="1284069" cy="576064"/>
          </a:xfrm>
        </p:grpSpPr>
        <p:sp>
          <p:nvSpPr>
            <p:cNvPr id="17" name="Oval 16"/>
            <p:cNvSpPr/>
            <p:nvPr/>
          </p:nvSpPr>
          <p:spPr>
            <a:xfrm>
              <a:off x="3269748" y="2737344"/>
              <a:ext cx="1284069" cy="57606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11498" y="2783506"/>
              <a:ext cx="1023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dirty="0" err="1" smtClean="0">
                  <a:latin typeface="Calibri Light" panose="020F0302020204030204" pitchFamily="34" charset="0"/>
                </a:rPr>
                <a:t>Emergency</a:t>
              </a:r>
              <a:r>
                <a:rPr lang="fi-FI" sz="1200" dirty="0" smtClean="0">
                  <a:latin typeface="Calibri Light" panose="020F0302020204030204" pitchFamily="34" charset="0"/>
                </a:rPr>
                <a:t> </a:t>
              </a:r>
            </a:p>
            <a:p>
              <a:pPr algn="ctr"/>
              <a:r>
                <a:rPr lang="fi-FI" sz="1200" dirty="0" err="1" smtClean="0">
                  <a:latin typeface="Calibri Light" panose="020F0302020204030204" pitchFamily="34" charset="0"/>
                </a:rPr>
                <a:t>preparedness</a:t>
              </a:r>
              <a:endParaRPr lang="fi-FI" sz="1200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91881" y="2720976"/>
            <a:ext cx="1284069" cy="576064"/>
            <a:chOff x="1753813" y="3554693"/>
            <a:chExt cx="1284069" cy="576064"/>
          </a:xfrm>
        </p:grpSpPr>
        <p:sp>
          <p:nvSpPr>
            <p:cNvPr id="20" name="Oval 19"/>
            <p:cNvSpPr/>
            <p:nvPr/>
          </p:nvSpPr>
          <p:spPr>
            <a:xfrm>
              <a:off x="1753813" y="3554693"/>
              <a:ext cx="1284069" cy="57606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824057" y="3690325"/>
              <a:ext cx="11435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dirty="0" err="1" smtClean="0">
                  <a:latin typeface="Calibri Light" panose="020F0302020204030204" pitchFamily="34" charset="0"/>
                </a:rPr>
                <a:t>Ship</a:t>
              </a:r>
              <a:r>
                <a:rPr lang="fi-FI" sz="1200" dirty="0" smtClean="0">
                  <a:latin typeface="Calibri Light" panose="020F0302020204030204" pitchFamily="34" charset="0"/>
                </a:rPr>
                <a:t> </a:t>
              </a:r>
              <a:r>
                <a:rPr lang="fi-FI" sz="1200" dirty="0" err="1" smtClean="0">
                  <a:latin typeface="Calibri Light" panose="020F0302020204030204" pitchFamily="34" charset="0"/>
                </a:rPr>
                <a:t>operations</a:t>
              </a:r>
              <a:endParaRPr lang="fi-FI" sz="1200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2087905" y="1055846"/>
            <a:ext cx="3381383" cy="3216707"/>
          </a:xfrm>
          <a:prstGeom prst="round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23" name="Group 22"/>
          <p:cNvGrpSpPr/>
          <p:nvPr/>
        </p:nvGrpSpPr>
        <p:grpSpPr>
          <a:xfrm>
            <a:off x="499860" y="1993232"/>
            <a:ext cx="1284069" cy="576064"/>
            <a:chOff x="616734" y="1302054"/>
            <a:chExt cx="1284069" cy="576064"/>
          </a:xfrm>
        </p:grpSpPr>
        <p:sp>
          <p:nvSpPr>
            <p:cNvPr id="24" name="Oval 23"/>
            <p:cNvSpPr/>
            <p:nvPr/>
          </p:nvSpPr>
          <p:spPr>
            <a:xfrm>
              <a:off x="616734" y="1302054"/>
              <a:ext cx="1284069" cy="57606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53977" y="1359253"/>
              <a:ext cx="8095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dirty="0" err="1" smtClean="0">
                  <a:latin typeface="Calibri Light" panose="020F0302020204030204" pitchFamily="34" charset="0"/>
                </a:rPr>
                <a:t>False</a:t>
              </a:r>
              <a:r>
                <a:rPr lang="fi-FI" sz="1200" dirty="0" smtClean="0">
                  <a:latin typeface="Calibri Light" panose="020F0302020204030204" pitchFamily="34" charset="0"/>
                </a:rPr>
                <a:t> </a:t>
              </a:r>
            </a:p>
            <a:p>
              <a:pPr algn="ctr"/>
              <a:r>
                <a:rPr lang="fi-FI" sz="1200" dirty="0" err="1" smtClean="0">
                  <a:latin typeface="Calibri Light" panose="020F0302020204030204" pitchFamily="34" charset="0"/>
                </a:rPr>
                <a:t>check</a:t>
              </a:r>
              <a:r>
                <a:rPr lang="fi-FI" sz="1200" dirty="0" smtClean="0">
                  <a:latin typeface="Calibri Light" panose="020F0302020204030204" pitchFamily="34" charset="0"/>
                </a:rPr>
                <a:t> </a:t>
              </a:r>
              <a:r>
                <a:rPr lang="fi-FI" sz="1200" dirty="0" err="1" smtClean="0">
                  <a:latin typeface="Calibri Light" panose="020F0302020204030204" pitchFamily="34" charset="0"/>
                </a:rPr>
                <a:t>lists</a:t>
              </a:r>
              <a:endParaRPr lang="fi-FI" sz="1200" dirty="0">
                <a:latin typeface="Calibri Light" panose="020F0302020204030204" pitchFamily="34" charset="0"/>
              </a:endParaRPr>
            </a:p>
          </p:txBody>
        </p:sp>
      </p:grpSp>
      <p:cxnSp>
        <p:nvCxnSpPr>
          <p:cNvPr id="26" name="Straight Arrow Connector 25"/>
          <p:cNvCxnSpPr>
            <a:stCxn id="14" idx="2"/>
            <a:endCxn id="24" idx="6"/>
          </p:cNvCxnSpPr>
          <p:nvPr/>
        </p:nvCxnSpPr>
        <p:spPr>
          <a:xfrm flipH="1" flipV="1">
            <a:off x="1783929" y="2281264"/>
            <a:ext cx="607952" cy="2"/>
          </a:xfrm>
          <a:prstGeom prst="straightConnector1">
            <a:avLst/>
          </a:prstGeom>
          <a:ln w="349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5642265" y="1993234"/>
            <a:ext cx="1284069" cy="576064"/>
            <a:chOff x="1784560" y="1888645"/>
            <a:chExt cx="1284069" cy="576064"/>
          </a:xfrm>
        </p:grpSpPr>
        <p:sp>
          <p:nvSpPr>
            <p:cNvPr id="38" name="Oval 37"/>
            <p:cNvSpPr/>
            <p:nvPr/>
          </p:nvSpPr>
          <p:spPr>
            <a:xfrm>
              <a:off x="1784560" y="1888645"/>
              <a:ext cx="1284069" cy="57606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824057" y="2019765"/>
              <a:ext cx="12050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200" dirty="0" err="1" smtClean="0">
                  <a:latin typeface="Calibri Light" panose="020F0302020204030204" pitchFamily="34" charset="0"/>
                </a:rPr>
                <a:t>Vetting</a:t>
              </a:r>
              <a:r>
                <a:rPr lang="fi-FI" sz="1200" dirty="0" smtClean="0">
                  <a:latin typeface="Calibri Light" panose="020F0302020204030204" pitchFamily="34" charset="0"/>
                </a:rPr>
                <a:t> </a:t>
              </a:r>
              <a:r>
                <a:rPr lang="fi-FI" sz="1200" dirty="0" err="1" smtClean="0">
                  <a:latin typeface="Calibri Light" panose="020F0302020204030204" pitchFamily="34" charset="0"/>
                </a:rPr>
                <a:t>practises</a:t>
              </a:r>
              <a:endParaRPr lang="fi-FI" sz="1200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642266" y="1177047"/>
            <a:ext cx="1284069" cy="576064"/>
            <a:chOff x="1754595" y="1071549"/>
            <a:chExt cx="1284069" cy="576064"/>
          </a:xfrm>
        </p:grpSpPr>
        <p:sp>
          <p:nvSpPr>
            <p:cNvPr id="41" name="Oval 40"/>
            <p:cNvSpPr/>
            <p:nvPr/>
          </p:nvSpPr>
          <p:spPr>
            <a:xfrm>
              <a:off x="1754595" y="1071549"/>
              <a:ext cx="1284069" cy="57606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757199" y="1149981"/>
              <a:ext cx="1224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200" dirty="0" err="1" smtClean="0">
                  <a:latin typeface="Calibri Light" panose="020F0302020204030204" pitchFamily="34" charset="0"/>
                </a:rPr>
                <a:t>Safety</a:t>
              </a:r>
              <a:r>
                <a:rPr lang="fi-FI" sz="1200" dirty="0" smtClean="0">
                  <a:latin typeface="Calibri Light" panose="020F0302020204030204" pitchFamily="34" charset="0"/>
                </a:rPr>
                <a:t> management </a:t>
              </a:r>
              <a:endParaRPr lang="fi-FI" sz="1200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58" name="Rectangle 57"/>
          <p:cNvSpPr/>
          <p:nvPr/>
        </p:nvSpPr>
        <p:spPr>
          <a:xfrm>
            <a:off x="5652809" y="508114"/>
            <a:ext cx="1262978" cy="4265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9" name="TextBox 58"/>
          <p:cNvSpPr txBox="1"/>
          <p:nvPr/>
        </p:nvSpPr>
        <p:spPr>
          <a:xfrm>
            <a:off x="5642266" y="582880"/>
            <a:ext cx="1224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 err="1" smtClean="0">
                <a:latin typeface="Calibri Light" panose="020F0302020204030204" pitchFamily="34" charset="0"/>
              </a:rPr>
              <a:t>Policy</a:t>
            </a:r>
            <a:r>
              <a:rPr lang="fi-FI" sz="1200" dirty="0" smtClean="0">
                <a:latin typeface="Calibri Light" panose="020F0302020204030204" pitchFamily="34" charset="0"/>
              </a:rPr>
              <a:t> </a:t>
            </a:r>
            <a:r>
              <a:rPr lang="fi-FI" sz="1200" dirty="0" err="1" smtClean="0">
                <a:latin typeface="Calibri Light" panose="020F0302020204030204" pitchFamily="34" charset="0"/>
              </a:rPr>
              <a:t>options</a:t>
            </a:r>
            <a:r>
              <a:rPr lang="fi-FI" sz="1200" dirty="0" smtClean="0">
                <a:latin typeface="Calibri Light" panose="020F0302020204030204" pitchFamily="34" charset="0"/>
              </a:rPr>
              <a:t> </a:t>
            </a:r>
            <a:endParaRPr lang="fi-FI" sz="1200" dirty="0">
              <a:latin typeface="Calibri Light" panose="020F0302020204030204" pitchFamily="34" charset="0"/>
            </a:endParaRPr>
          </a:p>
        </p:txBody>
      </p:sp>
      <p:cxnSp>
        <p:nvCxnSpPr>
          <p:cNvPr id="61" name="Straight Arrow Connector 60"/>
          <p:cNvCxnSpPr>
            <a:stCxn id="58" idx="2"/>
            <a:endCxn id="41" idx="0"/>
          </p:cNvCxnSpPr>
          <p:nvPr/>
        </p:nvCxnSpPr>
        <p:spPr>
          <a:xfrm>
            <a:off x="6284298" y="934646"/>
            <a:ext cx="3" cy="2424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41" idx="4"/>
            <a:endCxn id="38" idx="0"/>
          </p:cNvCxnSpPr>
          <p:nvPr/>
        </p:nvCxnSpPr>
        <p:spPr>
          <a:xfrm flipH="1">
            <a:off x="6284300" y="1753111"/>
            <a:ext cx="1" cy="2401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5681762" y="2720979"/>
            <a:ext cx="1284069" cy="576064"/>
            <a:chOff x="1757199" y="4350294"/>
            <a:chExt cx="1284069" cy="576064"/>
          </a:xfrm>
        </p:grpSpPr>
        <p:sp>
          <p:nvSpPr>
            <p:cNvPr id="79" name="Oval 78"/>
            <p:cNvSpPr/>
            <p:nvPr/>
          </p:nvSpPr>
          <p:spPr>
            <a:xfrm>
              <a:off x="1757199" y="4350294"/>
              <a:ext cx="1284069" cy="57606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007049" y="4499824"/>
              <a:ext cx="8486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200" dirty="0" err="1" smtClean="0">
                  <a:latin typeface="Calibri Light" panose="020F0302020204030204" pitchFamily="34" charset="0"/>
                </a:rPr>
                <a:t>Ship</a:t>
              </a:r>
              <a:r>
                <a:rPr lang="fi-FI" sz="1200" dirty="0" smtClean="0">
                  <a:latin typeface="Calibri Light" panose="020F0302020204030204" pitchFamily="34" charset="0"/>
                </a:rPr>
                <a:t> </a:t>
              </a:r>
              <a:r>
                <a:rPr lang="fi-FI" sz="1200" dirty="0" err="1" smtClean="0">
                  <a:latin typeface="Calibri Light" panose="020F0302020204030204" pitchFamily="34" charset="0"/>
                </a:rPr>
                <a:t>safety</a:t>
              </a:r>
              <a:endParaRPr lang="fi-FI" sz="1200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681762" y="3710392"/>
            <a:ext cx="1284069" cy="576064"/>
            <a:chOff x="1757133" y="5977864"/>
            <a:chExt cx="1284069" cy="576064"/>
          </a:xfrm>
        </p:grpSpPr>
        <p:sp>
          <p:nvSpPr>
            <p:cNvPr id="82" name="Oval 81"/>
            <p:cNvSpPr/>
            <p:nvPr/>
          </p:nvSpPr>
          <p:spPr>
            <a:xfrm>
              <a:off x="1757133" y="5977864"/>
              <a:ext cx="1284069" cy="57606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805832" y="6113496"/>
              <a:ext cx="11866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dirty="0" err="1" smtClean="0">
                  <a:latin typeface="Calibri Light" panose="020F0302020204030204" pitchFamily="34" charset="0"/>
                </a:rPr>
                <a:t>Oil</a:t>
              </a:r>
              <a:r>
                <a:rPr lang="fi-FI" sz="1200" dirty="0" smtClean="0">
                  <a:latin typeface="Calibri Light" panose="020F0302020204030204" pitchFamily="34" charset="0"/>
                </a:rPr>
                <a:t> </a:t>
              </a:r>
              <a:r>
                <a:rPr lang="fi-FI" sz="1200" dirty="0" err="1" smtClean="0">
                  <a:latin typeface="Calibri Light" panose="020F0302020204030204" pitchFamily="34" charset="0"/>
                </a:rPr>
                <a:t>spill</a:t>
              </a:r>
              <a:r>
                <a:rPr lang="fi-FI" sz="1200" dirty="0" smtClean="0">
                  <a:latin typeface="Calibri Light" panose="020F0302020204030204" pitchFamily="34" charset="0"/>
                </a:rPr>
                <a:t> </a:t>
              </a:r>
              <a:r>
                <a:rPr lang="fi-FI" sz="1200" dirty="0" err="1" smtClean="0">
                  <a:latin typeface="Calibri Light" panose="020F0302020204030204" pitchFamily="34" charset="0"/>
                </a:rPr>
                <a:t>accident</a:t>
              </a:r>
              <a:endParaRPr lang="fi-FI" sz="1200" dirty="0">
                <a:latin typeface="Calibri Light" panose="020F0302020204030204" pitchFamily="34" charset="0"/>
              </a:endParaRPr>
            </a:p>
          </p:txBody>
        </p:sp>
      </p:grpSp>
      <p:cxnSp>
        <p:nvCxnSpPr>
          <p:cNvPr id="85" name="Straight Arrow Connector 84"/>
          <p:cNvCxnSpPr>
            <a:stCxn id="79" idx="4"/>
            <a:endCxn id="82" idx="0"/>
          </p:cNvCxnSpPr>
          <p:nvPr/>
        </p:nvCxnSpPr>
        <p:spPr>
          <a:xfrm>
            <a:off x="6323797" y="3297043"/>
            <a:ext cx="0" cy="41334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7299665" y="2720976"/>
            <a:ext cx="1284069" cy="576064"/>
            <a:chOff x="3259379" y="4350294"/>
            <a:chExt cx="1284069" cy="576064"/>
          </a:xfrm>
        </p:grpSpPr>
        <p:sp>
          <p:nvSpPr>
            <p:cNvPr id="90" name="Oval 89"/>
            <p:cNvSpPr/>
            <p:nvPr/>
          </p:nvSpPr>
          <p:spPr>
            <a:xfrm>
              <a:off x="3259379" y="4350294"/>
              <a:ext cx="1284069" cy="57606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404097" y="4513012"/>
              <a:ext cx="9959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dirty="0" smtClean="0">
                  <a:latin typeface="Calibri Light" panose="020F0302020204030204" pitchFamily="34" charset="0"/>
                </a:rPr>
                <a:t>PSC </a:t>
              </a:r>
              <a:r>
                <a:rPr lang="fi-FI" sz="1200" dirty="0" err="1" smtClean="0">
                  <a:latin typeface="Calibri Light" panose="020F0302020204030204" pitchFamily="34" charset="0"/>
                </a:rPr>
                <a:t>practises</a:t>
              </a:r>
              <a:endParaRPr lang="fi-FI" sz="1200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7299667" y="3710392"/>
            <a:ext cx="1284069" cy="576064"/>
            <a:chOff x="6616828" y="1462115"/>
            <a:chExt cx="1284069" cy="576064"/>
          </a:xfrm>
        </p:grpSpPr>
        <p:sp>
          <p:nvSpPr>
            <p:cNvPr id="93" name="Oval 92"/>
            <p:cNvSpPr/>
            <p:nvPr/>
          </p:nvSpPr>
          <p:spPr>
            <a:xfrm>
              <a:off x="6616828" y="1462115"/>
              <a:ext cx="1284069" cy="57606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989397" y="1611646"/>
              <a:ext cx="5389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200" dirty="0" err="1" smtClean="0">
                  <a:latin typeface="Calibri Light" panose="020F0302020204030204" pitchFamily="34" charset="0"/>
                </a:rPr>
                <a:t>NGOs</a:t>
              </a:r>
              <a:endParaRPr lang="fi-FI" sz="1200" dirty="0">
                <a:latin typeface="Calibri Light" panose="020F0302020204030204" pitchFamily="34" charset="0"/>
              </a:endParaRPr>
            </a:p>
          </p:txBody>
        </p:sp>
      </p:grpSp>
      <p:cxnSp>
        <p:nvCxnSpPr>
          <p:cNvPr id="102" name="Straight Arrow Connector 101"/>
          <p:cNvCxnSpPr>
            <a:stCxn id="93" idx="0"/>
            <a:endCxn id="90" idx="4"/>
          </p:cNvCxnSpPr>
          <p:nvPr/>
        </p:nvCxnSpPr>
        <p:spPr>
          <a:xfrm flipH="1" flipV="1">
            <a:off x="7941700" y="3297040"/>
            <a:ext cx="2" cy="41335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38" idx="2"/>
            <a:endCxn id="8" idx="6"/>
          </p:cNvCxnSpPr>
          <p:nvPr/>
        </p:nvCxnSpPr>
        <p:spPr>
          <a:xfrm flipH="1">
            <a:off x="5113807" y="2281266"/>
            <a:ext cx="528458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38" idx="3"/>
            <a:endCxn id="11" idx="6"/>
          </p:cNvCxnSpPr>
          <p:nvPr/>
        </p:nvCxnSpPr>
        <p:spPr>
          <a:xfrm flipH="1">
            <a:off x="5108263" y="2484935"/>
            <a:ext cx="722050" cy="5240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1" idx="4"/>
            <a:endCxn id="5" idx="7"/>
          </p:cNvCxnSpPr>
          <p:nvPr/>
        </p:nvCxnSpPr>
        <p:spPr>
          <a:xfrm flipH="1">
            <a:off x="4278181" y="3297043"/>
            <a:ext cx="188048" cy="3148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11" idx="2"/>
            <a:endCxn id="20" idx="6"/>
          </p:cNvCxnSpPr>
          <p:nvPr/>
        </p:nvCxnSpPr>
        <p:spPr>
          <a:xfrm flipH="1" flipV="1">
            <a:off x="3675950" y="3009008"/>
            <a:ext cx="148244" cy="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urved Connector 129"/>
          <p:cNvCxnSpPr>
            <a:stCxn id="11" idx="6"/>
            <a:endCxn id="17" idx="6"/>
          </p:cNvCxnSpPr>
          <p:nvPr/>
        </p:nvCxnSpPr>
        <p:spPr>
          <a:xfrm flipH="1" flipV="1">
            <a:off x="4468400" y="1486311"/>
            <a:ext cx="639863" cy="1522700"/>
          </a:xfrm>
          <a:prstGeom prst="curvedConnector3">
            <a:avLst>
              <a:gd name="adj1" fmla="val -35726"/>
            </a:avLst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stCxn id="8" idx="2"/>
            <a:endCxn id="14" idx="6"/>
          </p:cNvCxnSpPr>
          <p:nvPr/>
        </p:nvCxnSpPr>
        <p:spPr>
          <a:xfrm flipH="1">
            <a:off x="3675950" y="2281266"/>
            <a:ext cx="1537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>
            <a:stCxn id="14" idx="4"/>
            <a:endCxn id="20" idx="0"/>
          </p:cNvCxnSpPr>
          <p:nvPr/>
        </p:nvCxnSpPr>
        <p:spPr>
          <a:xfrm>
            <a:off x="3033916" y="2569298"/>
            <a:ext cx="0" cy="1516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stCxn id="8" idx="0"/>
            <a:endCxn id="17" idx="5"/>
          </p:cNvCxnSpPr>
          <p:nvPr/>
        </p:nvCxnSpPr>
        <p:spPr>
          <a:xfrm flipH="1" flipV="1">
            <a:off x="4280352" y="1689980"/>
            <a:ext cx="191421" cy="30325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Group 157"/>
          <p:cNvGrpSpPr/>
          <p:nvPr/>
        </p:nvGrpSpPr>
        <p:grpSpPr>
          <a:xfrm>
            <a:off x="3187703" y="4498702"/>
            <a:ext cx="1284069" cy="576064"/>
            <a:chOff x="3035837" y="5205634"/>
            <a:chExt cx="1284069" cy="576064"/>
          </a:xfrm>
        </p:grpSpPr>
        <p:sp>
          <p:nvSpPr>
            <p:cNvPr id="144" name="Oval 143"/>
            <p:cNvSpPr/>
            <p:nvPr/>
          </p:nvSpPr>
          <p:spPr>
            <a:xfrm>
              <a:off x="3035837" y="5205634"/>
              <a:ext cx="1284069" cy="57606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054548" y="5262833"/>
              <a:ext cx="1224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200" dirty="0" err="1" smtClean="0">
                  <a:latin typeface="Calibri Light" panose="020F0302020204030204" pitchFamily="34" charset="0"/>
                </a:rPr>
                <a:t>Incident</a:t>
              </a:r>
              <a:r>
                <a:rPr lang="fi-FI" sz="1200" dirty="0" smtClean="0">
                  <a:latin typeface="Calibri Light" panose="020F0302020204030204" pitchFamily="34" charset="0"/>
                </a:rPr>
                <a:t> </a:t>
              </a:r>
              <a:r>
                <a:rPr lang="fi-FI" sz="1200" dirty="0" err="1" smtClean="0">
                  <a:latin typeface="Calibri Light" panose="020F0302020204030204" pitchFamily="34" charset="0"/>
                </a:rPr>
                <a:t>reporting</a:t>
              </a:r>
              <a:r>
                <a:rPr lang="fi-FI" sz="1200" dirty="0" smtClean="0">
                  <a:latin typeface="Calibri Light" panose="020F0302020204030204" pitchFamily="34" charset="0"/>
                </a:rPr>
                <a:t> </a:t>
              </a:r>
              <a:endParaRPr lang="fi-FI" sz="1200" dirty="0">
                <a:latin typeface="Calibri Light" panose="020F0302020204030204" pitchFamily="34" charset="0"/>
              </a:endParaRPr>
            </a:p>
          </p:txBody>
        </p:sp>
      </p:grpSp>
      <p:cxnSp>
        <p:nvCxnSpPr>
          <p:cNvPr id="147" name="Straight Arrow Connector 146"/>
          <p:cNvCxnSpPr>
            <a:stCxn id="5" idx="4"/>
            <a:endCxn id="144" idx="0"/>
          </p:cNvCxnSpPr>
          <p:nvPr/>
        </p:nvCxnSpPr>
        <p:spPr>
          <a:xfrm>
            <a:off x="3824195" y="4103597"/>
            <a:ext cx="5543" cy="3951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2525232" y="778846"/>
            <a:ext cx="1606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>
                <a:latin typeface="Calibri Light" panose="020F0302020204030204" pitchFamily="34" charset="0"/>
              </a:rPr>
              <a:t>V</a:t>
            </a:r>
            <a:r>
              <a:rPr lang="fi-FI" sz="1200" dirty="0" smtClean="0">
                <a:latin typeface="Calibri Light" panose="020F0302020204030204" pitchFamily="34" charset="0"/>
              </a:rPr>
              <a:t>ETTING INDICATORS</a:t>
            </a:r>
            <a:endParaRPr lang="fi-FI" sz="1200" dirty="0">
              <a:latin typeface="Calibri Light" panose="020F0302020204030204" pitchFamily="34" charset="0"/>
            </a:endParaRPr>
          </a:p>
        </p:txBody>
      </p:sp>
      <p:cxnSp>
        <p:nvCxnSpPr>
          <p:cNvPr id="154" name="Curved Connector 153"/>
          <p:cNvCxnSpPr>
            <a:stCxn id="20" idx="5"/>
            <a:endCxn id="79" idx="3"/>
          </p:cNvCxnSpPr>
          <p:nvPr/>
        </p:nvCxnSpPr>
        <p:spPr>
          <a:xfrm rot="16200000" flipH="1">
            <a:off x="4678855" y="2021724"/>
            <a:ext cx="3" cy="2381908"/>
          </a:xfrm>
          <a:prstGeom prst="curvedConnector3">
            <a:avLst>
              <a:gd name="adj1" fmla="val 10432200000"/>
            </a:avLst>
          </a:prstGeom>
          <a:ln w="603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Isosceles Triangle 158"/>
          <p:cNvSpPr/>
          <p:nvPr/>
        </p:nvSpPr>
        <p:spPr>
          <a:xfrm>
            <a:off x="4747113" y="4305017"/>
            <a:ext cx="3153366" cy="6942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161" name="Table 1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771735"/>
              </p:ext>
            </p:extLst>
          </p:nvPr>
        </p:nvGraphicFramePr>
        <p:xfrm>
          <a:off x="4747113" y="4999238"/>
          <a:ext cx="3168276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2069"/>
                <a:gridCol w="792069"/>
                <a:gridCol w="792069"/>
                <a:gridCol w="792069"/>
              </a:tblGrid>
              <a:tr h="305956">
                <a:tc>
                  <a:txBody>
                    <a:bodyPr/>
                    <a:lstStyle/>
                    <a:p>
                      <a:r>
                        <a:rPr lang="fi-FI" sz="1000" dirty="0" err="1" smtClean="0">
                          <a:latin typeface="Calibri Light" panose="020F0302020204030204" pitchFamily="34" charset="0"/>
                        </a:rPr>
                        <a:t>Oil</a:t>
                      </a:r>
                      <a:r>
                        <a:rPr lang="fi-FI" sz="1000" dirty="0" smtClean="0"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fi-FI" sz="1000" dirty="0" err="1" smtClean="0">
                          <a:latin typeface="Calibri Light" panose="020F0302020204030204" pitchFamily="34" charset="0"/>
                        </a:rPr>
                        <a:t>accident</a:t>
                      </a:r>
                      <a:r>
                        <a:rPr lang="fi-FI" sz="1000" baseline="0" dirty="0" smtClean="0"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fi-FI" sz="1000" baseline="0" dirty="0" err="1" smtClean="0">
                          <a:latin typeface="Calibri Light" panose="020F0302020204030204" pitchFamily="34" charset="0"/>
                        </a:rPr>
                        <a:t>probability</a:t>
                      </a:r>
                      <a:r>
                        <a:rPr lang="fi-FI" sz="1000" baseline="0" dirty="0" smtClean="0">
                          <a:latin typeface="Calibri Light" panose="020F0302020204030204" pitchFamily="34" charset="0"/>
                        </a:rPr>
                        <a:t> </a:t>
                      </a:r>
                      <a:endParaRPr lang="fi-FI" sz="1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000" dirty="0" err="1" smtClean="0">
                          <a:latin typeface="Calibri Light" panose="020F0302020204030204" pitchFamily="34" charset="0"/>
                        </a:rPr>
                        <a:t>Poor</a:t>
                      </a:r>
                      <a:r>
                        <a:rPr lang="fi-FI" sz="1000" dirty="0" smtClean="0"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fi-FI" sz="1000" dirty="0" err="1" smtClean="0">
                          <a:latin typeface="Calibri Light" panose="020F0302020204030204" pitchFamily="34" charset="0"/>
                        </a:rPr>
                        <a:t>safety</a:t>
                      </a:r>
                      <a:r>
                        <a:rPr lang="fi-FI" sz="1000" dirty="0" smtClean="0"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fi-FI" sz="1000" dirty="0" err="1" smtClean="0">
                          <a:latin typeface="Calibri Light" panose="020F0302020204030204" pitchFamily="34" charset="0"/>
                        </a:rPr>
                        <a:t>level</a:t>
                      </a:r>
                      <a:endParaRPr lang="fi-FI" sz="1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000" dirty="0" err="1" smtClean="0">
                          <a:latin typeface="Calibri Light" panose="020F0302020204030204" pitchFamily="34" charset="0"/>
                        </a:rPr>
                        <a:t>Moderate</a:t>
                      </a:r>
                      <a:r>
                        <a:rPr lang="fi-FI" sz="1000" dirty="0" smtClean="0"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fi-FI" sz="1000" dirty="0" err="1" smtClean="0">
                          <a:latin typeface="Calibri Light" panose="020F0302020204030204" pitchFamily="34" charset="0"/>
                        </a:rPr>
                        <a:t>safety</a:t>
                      </a:r>
                      <a:r>
                        <a:rPr lang="fi-FI" sz="1000" dirty="0" smtClean="0"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fi-FI" sz="1000" dirty="0" err="1" smtClean="0">
                          <a:latin typeface="Calibri Light" panose="020F0302020204030204" pitchFamily="34" charset="0"/>
                        </a:rPr>
                        <a:t>level</a:t>
                      </a:r>
                      <a:endParaRPr lang="fi-FI" sz="1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000" dirty="0" err="1" smtClean="0">
                          <a:latin typeface="Calibri Light" panose="020F0302020204030204" pitchFamily="34" charset="0"/>
                        </a:rPr>
                        <a:t>Good</a:t>
                      </a:r>
                      <a:r>
                        <a:rPr lang="fi-FI" sz="1000" dirty="0" smtClean="0"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fi-FI" sz="1000" dirty="0" err="1" smtClean="0">
                          <a:latin typeface="Calibri Light" panose="020F0302020204030204" pitchFamily="34" charset="0"/>
                        </a:rPr>
                        <a:t>safety</a:t>
                      </a:r>
                      <a:r>
                        <a:rPr lang="fi-FI" sz="1000" dirty="0" smtClean="0"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fi-FI" sz="1000" dirty="0" err="1" smtClean="0">
                          <a:latin typeface="Calibri Light" panose="020F0302020204030204" pitchFamily="34" charset="0"/>
                        </a:rPr>
                        <a:t>level</a:t>
                      </a:r>
                      <a:endParaRPr lang="fi-FI" sz="1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198244">
                <a:tc>
                  <a:txBody>
                    <a:bodyPr/>
                    <a:lstStyle/>
                    <a:p>
                      <a:r>
                        <a:rPr lang="fi-FI" sz="1000" dirty="0" smtClean="0">
                          <a:latin typeface="Calibri Light" panose="020F0302020204030204" pitchFamily="34" charset="0"/>
                        </a:rPr>
                        <a:t>0-25%</a:t>
                      </a:r>
                      <a:endParaRPr lang="fi-FI" sz="1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000" dirty="0"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8244">
                <a:tc>
                  <a:txBody>
                    <a:bodyPr/>
                    <a:lstStyle/>
                    <a:p>
                      <a:r>
                        <a:rPr lang="fi-FI" sz="1000" dirty="0" smtClean="0">
                          <a:latin typeface="Calibri Light" panose="020F0302020204030204" pitchFamily="34" charset="0"/>
                        </a:rPr>
                        <a:t>25-50%</a:t>
                      </a:r>
                      <a:endParaRPr lang="fi-FI" sz="1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000" dirty="0"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8244">
                <a:tc>
                  <a:txBody>
                    <a:bodyPr/>
                    <a:lstStyle/>
                    <a:p>
                      <a:r>
                        <a:rPr lang="fi-FI" sz="1000" dirty="0" smtClean="0">
                          <a:latin typeface="Calibri Light" panose="020F0302020204030204" pitchFamily="34" charset="0"/>
                        </a:rPr>
                        <a:t>50-75%</a:t>
                      </a:r>
                      <a:endParaRPr lang="fi-FI" sz="1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000" dirty="0"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49314">
                <a:tc>
                  <a:txBody>
                    <a:bodyPr/>
                    <a:lstStyle/>
                    <a:p>
                      <a:r>
                        <a:rPr lang="fi-FI" sz="1000" dirty="0" smtClean="0">
                          <a:latin typeface="Calibri Light" panose="020F0302020204030204" pitchFamily="34" charset="0"/>
                        </a:rPr>
                        <a:t>75-100%</a:t>
                      </a:r>
                      <a:endParaRPr lang="fi-FI" sz="1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000" dirty="0"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3" name="Straight Arrow Connector 2"/>
          <p:cNvCxnSpPr>
            <a:stCxn id="79" idx="6"/>
            <a:endCxn id="90" idx="2"/>
          </p:cNvCxnSpPr>
          <p:nvPr/>
        </p:nvCxnSpPr>
        <p:spPr>
          <a:xfrm flipV="1">
            <a:off x="6965831" y="3009008"/>
            <a:ext cx="333834" cy="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6138270" y="3138138"/>
            <a:ext cx="1161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000" b="1" i="1" dirty="0" smtClean="0">
                <a:latin typeface="Calibri Light" panose="020F0302020204030204" pitchFamily="34" charset="0"/>
              </a:rPr>
              <a:t>?</a:t>
            </a:r>
            <a:endParaRPr lang="fi-FI" sz="4000" b="1" i="1" dirty="0">
              <a:latin typeface="Calibri Light" panose="020F0302020204030204" pitchFamily="34" charset="0"/>
            </a:endParaRPr>
          </a:p>
        </p:txBody>
      </p:sp>
      <p:sp>
        <p:nvSpPr>
          <p:cNvPr id="52" name="Multiply 51"/>
          <p:cNvSpPr/>
          <p:nvPr/>
        </p:nvSpPr>
        <p:spPr>
          <a:xfrm>
            <a:off x="1947909" y="1936623"/>
            <a:ext cx="319835" cy="689286"/>
          </a:xfrm>
          <a:prstGeom prst="mathMultiply">
            <a:avLst/>
          </a:prstGeom>
          <a:solidFill>
            <a:srgbClr val="E9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6" name="Multiply 105"/>
          <p:cNvSpPr/>
          <p:nvPr/>
        </p:nvSpPr>
        <p:spPr>
          <a:xfrm>
            <a:off x="5985853" y="3343759"/>
            <a:ext cx="675885" cy="362850"/>
          </a:xfrm>
          <a:prstGeom prst="mathMultiply">
            <a:avLst/>
          </a:prstGeom>
          <a:solidFill>
            <a:srgbClr val="E9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62" name="Group 61"/>
          <p:cNvGrpSpPr/>
          <p:nvPr/>
        </p:nvGrpSpPr>
        <p:grpSpPr>
          <a:xfrm>
            <a:off x="3432363" y="2569295"/>
            <a:ext cx="243587" cy="323975"/>
            <a:chOff x="724395" y="5445224"/>
            <a:chExt cx="427511" cy="634942"/>
          </a:xfrm>
        </p:grpSpPr>
        <p:cxnSp>
          <p:nvCxnSpPr>
            <p:cNvPr id="55" name="Straight Connector 54"/>
            <p:cNvCxnSpPr>
              <a:endCxn id="57" idx="0"/>
            </p:cNvCxnSpPr>
            <p:nvPr/>
          </p:nvCxnSpPr>
          <p:spPr>
            <a:xfrm flipH="1">
              <a:off x="724395" y="5445224"/>
              <a:ext cx="12708" cy="634942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Freeform 56"/>
            <p:cNvSpPr/>
            <p:nvPr/>
          </p:nvSpPr>
          <p:spPr>
            <a:xfrm>
              <a:off x="724395" y="5533901"/>
              <a:ext cx="427511" cy="546265"/>
            </a:xfrm>
            <a:custGeom>
              <a:avLst/>
              <a:gdLst>
                <a:gd name="connsiteX0" fmla="*/ 0 w 427511"/>
                <a:gd name="connsiteY0" fmla="*/ 546265 h 546265"/>
                <a:gd name="connsiteX1" fmla="*/ 190005 w 427511"/>
                <a:gd name="connsiteY1" fmla="*/ 178130 h 546265"/>
                <a:gd name="connsiteX2" fmla="*/ 427511 w 427511"/>
                <a:gd name="connsiteY2" fmla="*/ 0 h 54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7511" h="546265">
                  <a:moveTo>
                    <a:pt x="0" y="546265"/>
                  </a:moveTo>
                  <a:cubicBezTo>
                    <a:pt x="59376" y="407719"/>
                    <a:pt x="118753" y="269174"/>
                    <a:pt x="190005" y="178130"/>
                  </a:cubicBezTo>
                  <a:cubicBezTo>
                    <a:pt x="261257" y="87086"/>
                    <a:pt x="344384" y="43543"/>
                    <a:pt x="427511" y="0"/>
                  </a:cubicBezTo>
                </a:path>
              </a:pathLst>
            </a:cu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8181698" y="2625908"/>
            <a:ext cx="258663" cy="321393"/>
            <a:chOff x="724395" y="5445224"/>
            <a:chExt cx="427511" cy="634942"/>
          </a:xfrm>
        </p:grpSpPr>
        <p:cxnSp>
          <p:nvCxnSpPr>
            <p:cNvPr id="116" name="Straight Connector 115"/>
            <p:cNvCxnSpPr>
              <a:endCxn id="118" idx="0"/>
            </p:cNvCxnSpPr>
            <p:nvPr/>
          </p:nvCxnSpPr>
          <p:spPr>
            <a:xfrm flipH="1">
              <a:off x="724395" y="5445224"/>
              <a:ext cx="12708" cy="634942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Freeform 117"/>
            <p:cNvSpPr/>
            <p:nvPr/>
          </p:nvSpPr>
          <p:spPr>
            <a:xfrm>
              <a:off x="724395" y="5533901"/>
              <a:ext cx="427511" cy="546265"/>
            </a:xfrm>
            <a:custGeom>
              <a:avLst/>
              <a:gdLst>
                <a:gd name="connsiteX0" fmla="*/ 0 w 427511"/>
                <a:gd name="connsiteY0" fmla="*/ 546265 h 546265"/>
                <a:gd name="connsiteX1" fmla="*/ 190005 w 427511"/>
                <a:gd name="connsiteY1" fmla="*/ 178130 h 546265"/>
                <a:gd name="connsiteX2" fmla="*/ 427511 w 427511"/>
                <a:gd name="connsiteY2" fmla="*/ 0 h 54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7511" h="546265">
                  <a:moveTo>
                    <a:pt x="0" y="546265"/>
                  </a:moveTo>
                  <a:cubicBezTo>
                    <a:pt x="59376" y="407719"/>
                    <a:pt x="118753" y="269174"/>
                    <a:pt x="190005" y="178130"/>
                  </a:cubicBezTo>
                  <a:cubicBezTo>
                    <a:pt x="261257" y="87086"/>
                    <a:pt x="344384" y="43543"/>
                    <a:pt x="427511" y="0"/>
                  </a:cubicBezTo>
                </a:path>
              </a:pathLst>
            </a:cu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1775833" y="1519229"/>
            <a:ext cx="1161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000" b="1" i="1" dirty="0" smtClean="0">
                <a:latin typeface="Calibri Light" panose="020F0302020204030204" pitchFamily="34" charset="0"/>
              </a:rPr>
              <a:t>?</a:t>
            </a:r>
            <a:endParaRPr lang="fi-FI" sz="4000" b="1" i="1" dirty="0">
              <a:latin typeface="Calibri Light" panose="020F0302020204030204" pitchFamily="34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44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253"/>
    </mc:Choice>
    <mc:Fallback>
      <p:transition xmlns:p14="http://schemas.microsoft.com/office/powerpoint/2010/main" spd="slow" advTm="9725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809</Words>
  <Application>Microsoft Macintosh PowerPoint</Application>
  <PresentationFormat>On-screen Show (4:3)</PresentationFormat>
  <Paragraphs>102</Paragraphs>
  <Slides>6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Gulf of Finland and oil</vt:lpstr>
      <vt:lpstr>PowerPoint Presentation</vt:lpstr>
      <vt:lpstr>PowerPoint Presentation</vt:lpstr>
    </vt:vector>
  </TitlesOfParts>
  <Company>University of Helsinki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Venesjärvi, Riikka M</dc:creator>
  <cp:lastModifiedBy>Kuikka, Sakari Olli</cp:lastModifiedBy>
  <cp:revision>37</cp:revision>
  <dcterms:created xsi:type="dcterms:W3CDTF">2015-04-26T17:55:43Z</dcterms:created>
  <dcterms:modified xsi:type="dcterms:W3CDTF">2015-04-27T15:48:23Z</dcterms:modified>
</cp:coreProperties>
</file>