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7" r:id="rId2"/>
    <p:sldId id="312" r:id="rId3"/>
    <p:sldId id="317" r:id="rId4"/>
    <p:sldId id="319" r:id="rId5"/>
    <p:sldId id="316" r:id="rId6"/>
    <p:sldId id="320" r:id="rId7"/>
    <p:sldId id="321" r:id="rId8"/>
    <p:sldId id="323" r:id="rId9"/>
    <p:sldId id="324" r:id="rId10"/>
    <p:sldId id="325" r:id="rId11"/>
    <p:sldId id="326" r:id="rId12"/>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ja Sirola" initials="MS" lastIdx="13" clrIdx="0">
    <p:extLst/>
  </p:cmAuthor>
  <p:cmAuthor id="2" name="Andris Andrusaitis" initials="A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00" autoAdjust="0"/>
  </p:normalViewPr>
  <p:slideViewPr>
    <p:cSldViewPr>
      <p:cViewPr>
        <p:scale>
          <a:sx n="60" d="100"/>
          <a:sy n="60" d="100"/>
        </p:scale>
        <p:origin x="-3000"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992F7-D811-4374-B592-691ED4089113}" type="datetimeFigureOut">
              <a:rPr lang="fi-FI" smtClean="0"/>
              <a:t>4.10.2016</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5D9E67-8329-4F6B-928D-0ADF9C5A208F}" type="slidenum">
              <a:rPr lang="fi-FI" smtClean="0"/>
              <a:t>‹#›</a:t>
            </a:fld>
            <a:endParaRPr lang="fi-FI"/>
          </a:p>
        </p:txBody>
      </p:sp>
    </p:spTree>
    <p:extLst>
      <p:ext uri="{BB962C8B-B14F-4D97-AF65-F5344CB8AC3E}">
        <p14:creationId xmlns:p14="http://schemas.microsoft.com/office/powerpoint/2010/main" val="1262915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E5D9E67-8329-4F6B-928D-0ADF9C5A208F}" type="slidenum">
              <a:rPr lang="fi-FI" smtClean="0"/>
              <a:t>1</a:t>
            </a:fld>
            <a:endParaRPr lang="fi-FI"/>
          </a:p>
        </p:txBody>
      </p:sp>
    </p:spTree>
    <p:extLst>
      <p:ext uri="{BB962C8B-B14F-4D97-AF65-F5344CB8AC3E}">
        <p14:creationId xmlns:p14="http://schemas.microsoft.com/office/powerpoint/2010/main" val="111286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This and the further 6 slides present the draft plan for projects clustering activities in 2017. This</a:t>
            </a:r>
            <a:r>
              <a:rPr lang="lv-LV" baseline="0" dirty="0" smtClean="0"/>
              <a:t> plan will be submitted for approval by the BONUS steering committe on 11 October. Projects will be informed about the outcome. </a:t>
            </a:r>
            <a:endParaRPr lang="en-GB" dirty="0"/>
          </a:p>
        </p:txBody>
      </p:sp>
      <p:sp>
        <p:nvSpPr>
          <p:cNvPr id="4" name="Slide Number Placeholder 3"/>
          <p:cNvSpPr>
            <a:spLocks noGrp="1"/>
          </p:cNvSpPr>
          <p:nvPr>
            <p:ph type="sldNum" sz="quarter" idx="10"/>
          </p:nvPr>
        </p:nvSpPr>
        <p:spPr/>
        <p:txBody>
          <a:bodyPr/>
          <a:lstStyle/>
          <a:p>
            <a:fld id="{7E5D9E67-8329-4F6B-928D-0ADF9C5A208F}" type="slidenum">
              <a:rPr lang="fi-FI" smtClean="0"/>
              <a:t>5</a:t>
            </a:fld>
            <a:endParaRPr lang="fi-FI"/>
          </a:p>
        </p:txBody>
      </p:sp>
    </p:spTree>
    <p:extLst>
      <p:ext uri="{BB962C8B-B14F-4D97-AF65-F5344CB8AC3E}">
        <p14:creationId xmlns:p14="http://schemas.microsoft.com/office/powerpoint/2010/main" val="14675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6" name="Slide Number Placeholder 5"/>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3407558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315595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1901003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1">
                <a:solidFill>
                  <a:schemeClr val="tx2">
                    <a:lumMod val="75000"/>
                  </a:schemeClr>
                </a:solidFill>
              </a:defRPr>
            </a:lvl1pPr>
          </a:lstStyle>
          <a:p>
            <a:r>
              <a:rPr lang="en-US" dirty="0" smtClean="0"/>
              <a:t>Click to edit Master title style</a:t>
            </a:r>
            <a:endParaRPr lang="fi-FI"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Slide Number Placeholder 5"/>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308786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i-FI"/>
          </a:p>
        </p:txBody>
      </p:sp>
      <p:sp>
        <p:nvSpPr>
          <p:cNvPr id="6" name="Slide Number Placeholder 5"/>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230430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63393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i-FI"/>
          </a:p>
        </p:txBody>
      </p:sp>
      <p:sp>
        <p:nvSpPr>
          <p:cNvPr id="9" name="Slide Number Placeholder 8"/>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126241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fi-FI"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i-FI"/>
          </a:p>
        </p:txBody>
      </p:sp>
      <p:sp>
        <p:nvSpPr>
          <p:cNvPr id="5" name="Slide Number Placeholder 4"/>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1685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i-FI"/>
          </a:p>
        </p:txBody>
      </p:sp>
      <p:sp>
        <p:nvSpPr>
          <p:cNvPr id="4" name="Slide Number Placeholder 3"/>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393078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5963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608AFE6-944C-4BBF-9758-A52660ED94F6}" type="datetimeFigureOut">
              <a:rPr lang="fi-FI" smtClean="0"/>
              <a:t>4.10.2016</a:t>
            </a:fld>
            <a:endParaRPr lang="fi-FI"/>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i-FI"/>
          </a:p>
        </p:txBody>
      </p:sp>
      <p:sp>
        <p:nvSpPr>
          <p:cNvPr id="7" name="Slide Number Placeholder 6"/>
          <p:cNvSpPr>
            <a:spLocks noGrp="1"/>
          </p:cNvSpPr>
          <p:nvPr>
            <p:ph type="sldNum" sz="quarter" idx="12"/>
          </p:nvPr>
        </p:nvSpPr>
        <p:spPr/>
        <p:txBody>
          <a:bodyPr/>
          <a:lstStyle/>
          <a:p>
            <a:fld id="{1CD2D143-8416-433D-A57A-F6F9613C15B6}" type="slidenum">
              <a:rPr lang="fi-FI" smtClean="0"/>
              <a:t>‹#›</a:t>
            </a:fld>
            <a:endParaRPr lang="fi-FI"/>
          </a:p>
        </p:txBody>
      </p:sp>
    </p:spTree>
    <p:extLst>
      <p:ext uri="{BB962C8B-B14F-4D97-AF65-F5344CB8AC3E}">
        <p14:creationId xmlns:p14="http://schemas.microsoft.com/office/powerpoint/2010/main" val="224089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2D143-8416-433D-A57A-F6F9613C15B6}" type="slidenum">
              <a:rPr lang="fi-FI" smtClean="0"/>
              <a:t>‹#›</a:t>
            </a:fld>
            <a:endParaRPr lang="fi-FI"/>
          </a:p>
        </p:txBody>
      </p:sp>
      <p:pic>
        <p:nvPicPr>
          <p:cNvPr id="7" name="Picture 17" descr="Y:\Dissemination &amp; Promotion\Logos\BONUS\Logo_ bonus_medium.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389" y="188913"/>
            <a:ext cx="2411412" cy="67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descr="Z:\Dissemination &amp; Promotion\Logos\EUflag_colour.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08267" y="225971"/>
            <a:ext cx="6842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75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fi-FI" smtClean="0"/>
          </a:p>
        </p:txBody>
      </p:sp>
      <p:sp>
        <p:nvSpPr>
          <p:cNvPr id="13315" name="Subtitle 2"/>
          <p:cNvSpPr>
            <a:spLocks noGrp="1"/>
          </p:cNvSpPr>
          <p:nvPr>
            <p:ph type="subTitle" idx="1"/>
          </p:nvPr>
        </p:nvSpPr>
        <p:spPr/>
        <p:txBody>
          <a:bodyPr/>
          <a:lstStyle/>
          <a:p>
            <a:pPr eaLnBrk="1" hangingPunct="1"/>
            <a:endParaRPr lang="en-US" altLang="fi-FI" smtClean="0"/>
          </a:p>
        </p:txBody>
      </p:sp>
      <p:pic>
        <p:nvPicPr>
          <p:cNvPr id="13316" name="Kuva 3" descr="k20964837.jpg"/>
          <p:cNvPicPr>
            <a:picLocks noChangeAspect="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bwMode="auto">
          <a:xfrm>
            <a:off x="1371600" y="3886200"/>
            <a:ext cx="6400800" cy="1752600"/>
          </a:xfrm>
          <a:prstGeom prst="rect">
            <a:avLst/>
          </a:prstGeom>
          <a:noFill/>
          <a:ln w="9525">
            <a:noFill/>
            <a:miter lim="800000"/>
            <a:headEnd/>
            <a:tailEnd/>
          </a:ln>
        </p:spPr>
        <p:txBody>
          <a:bodyPr>
            <a:normAutofit/>
          </a:bodyPr>
          <a:lstStyle/>
          <a:p>
            <a:pPr algn="ctr">
              <a:lnSpc>
                <a:spcPct val="80000"/>
              </a:lnSpc>
              <a:spcBef>
                <a:spcPct val="20000"/>
              </a:spcBef>
              <a:buFont typeface="Arial" charset="0"/>
              <a:buNone/>
              <a:defRPr/>
            </a:pPr>
            <a:endParaRPr lang="fi-FI" sz="2200" b="1">
              <a:solidFill>
                <a:srgbClr val="003F87"/>
              </a:solidFill>
              <a:latin typeface="+mn-lt"/>
              <a:cs typeface="+mn-cs"/>
            </a:endParaRPr>
          </a:p>
          <a:p>
            <a:pPr algn="ctr">
              <a:lnSpc>
                <a:spcPct val="80000"/>
              </a:lnSpc>
              <a:spcBef>
                <a:spcPct val="20000"/>
              </a:spcBef>
              <a:buFont typeface="Arial" charset="0"/>
              <a:buNone/>
              <a:defRPr/>
            </a:pPr>
            <a:endParaRPr lang="fi-FI" sz="2200" b="1" dirty="0">
              <a:solidFill>
                <a:srgbClr val="003F87"/>
              </a:solidFill>
              <a:latin typeface="+mn-lt"/>
              <a:cs typeface="+mn-cs"/>
            </a:endParaRPr>
          </a:p>
        </p:txBody>
      </p:sp>
      <p:pic>
        <p:nvPicPr>
          <p:cNvPr id="13320" name="Picture 9" descr="Logo_ bonus_small_rgb_no_backgroun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60350"/>
            <a:ext cx="28765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rot="10800000">
            <a:off x="-108520" y="0"/>
            <a:ext cx="9289032" cy="6858000"/>
          </a:xfrm>
          <a:prstGeom prst="rect">
            <a:avLst/>
          </a:prstGeom>
          <a:gradFill flip="none" rotWithShape="1">
            <a:gsLst>
              <a:gs pos="17000">
                <a:schemeClr val="bg1">
                  <a:alpha val="18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395288" y="1484784"/>
            <a:ext cx="8208962" cy="4278094"/>
          </a:xfrm>
          <a:prstGeom prst="rect">
            <a:avLst/>
          </a:prstGeom>
          <a:noFill/>
        </p:spPr>
        <p:txBody>
          <a:bodyPr>
            <a:spAutoFit/>
          </a:bodyPr>
          <a:lstStyle/>
          <a:p>
            <a:pPr lvl="0"/>
            <a:endParaRPr lang="lv-LV" sz="6000" b="1" dirty="0" smtClean="0">
              <a:solidFill>
                <a:schemeClr val="tx2">
                  <a:lumMod val="50000"/>
                </a:schemeClr>
              </a:solidFill>
            </a:endParaRPr>
          </a:p>
          <a:p>
            <a:pPr lvl="0"/>
            <a:r>
              <a:rPr lang="en-GB" sz="6000" b="1" dirty="0" smtClean="0">
                <a:solidFill>
                  <a:schemeClr val="tx2">
                    <a:lumMod val="50000"/>
                  </a:schemeClr>
                </a:solidFill>
              </a:rPr>
              <a:t>BONUS </a:t>
            </a:r>
            <a:r>
              <a:rPr lang="lv-LV" sz="6000" b="1" dirty="0" smtClean="0">
                <a:solidFill>
                  <a:schemeClr val="tx2">
                    <a:lumMod val="50000"/>
                  </a:schemeClr>
                </a:solidFill>
              </a:rPr>
              <a:t>GOHERR</a:t>
            </a:r>
            <a:endParaRPr lang="lv-LV" sz="6000" b="1" dirty="0" smtClean="0">
              <a:solidFill>
                <a:schemeClr val="tx2">
                  <a:lumMod val="50000"/>
                </a:schemeClr>
              </a:solidFill>
            </a:endParaRPr>
          </a:p>
          <a:p>
            <a:pPr lvl="0"/>
            <a:r>
              <a:rPr lang="lv-LV" sz="4000" b="1" dirty="0" smtClean="0">
                <a:solidFill>
                  <a:schemeClr val="tx2">
                    <a:lumMod val="50000"/>
                  </a:schemeClr>
                </a:solidFill>
              </a:rPr>
              <a:t>Annual meeting 2016</a:t>
            </a:r>
          </a:p>
          <a:p>
            <a:pPr lvl="0"/>
            <a:endParaRPr lang="lv-LV" sz="4000" b="1" dirty="0">
              <a:solidFill>
                <a:schemeClr val="tx2">
                  <a:lumMod val="50000"/>
                </a:schemeClr>
              </a:solidFill>
            </a:endParaRPr>
          </a:p>
          <a:p>
            <a:pPr lvl="0"/>
            <a:endParaRPr lang="lv-LV" sz="4000" b="1" dirty="0">
              <a:solidFill>
                <a:schemeClr val="tx2">
                  <a:lumMod val="50000"/>
                </a:schemeClr>
              </a:solidFill>
            </a:endParaRPr>
          </a:p>
          <a:p>
            <a:pPr lvl="0"/>
            <a:r>
              <a:rPr lang="lv-LV" sz="3200" dirty="0" smtClean="0">
                <a:solidFill>
                  <a:schemeClr val="tx2">
                    <a:lumMod val="50000"/>
                  </a:schemeClr>
                </a:solidFill>
              </a:rPr>
              <a:t>BONUS PM Andris Andrusaitis</a:t>
            </a:r>
            <a:endParaRPr lang="fi-FI" sz="3200" dirty="0">
              <a:solidFill>
                <a:schemeClr val="tx2">
                  <a:lumMod val="50000"/>
                </a:schemeClr>
              </a:solidFill>
              <a:effectLst>
                <a:outerShdw blurRad="38100" dist="38100" dir="2700000" algn="tl">
                  <a:schemeClr val="bg1">
                    <a:alpha val="43000"/>
                  </a:schemeClr>
                </a:outerShdw>
              </a:effectLst>
            </a:endParaRPr>
          </a:p>
        </p:txBody>
      </p:sp>
      <p:pic>
        <p:nvPicPr>
          <p:cNvPr id="11" name="Picture 13" descr="Z:\Dissemination &amp; Promotion\Logos\EUflag_col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267" y="225971"/>
            <a:ext cx="68421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40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a:t>
            </a:r>
            <a:r>
              <a:rPr lang="lv-LV" dirty="0" smtClean="0"/>
              <a:t>2017 (ctd)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914819466"/>
              </p:ext>
            </p:extLst>
          </p:nvPr>
        </p:nvGraphicFramePr>
        <p:xfrm>
          <a:off x="251521" y="1268760"/>
          <a:ext cx="8640959" cy="3470148"/>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208217">
                <a:tc>
                  <a:txBody>
                    <a:bodyPr/>
                    <a:lstStyle/>
                    <a:p>
                      <a:pPr>
                        <a:lnSpc>
                          <a:spcPct val="115000"/>
                        </a:lnSpc>
                        <a:spcAft>
                          <a:spcPts val="0"/>
                        </a:spcAft>
                      </a:pPr>
                      <a:r>
                        <a:rPr lang="en-GB" sz="1800" dirty="0">
                          <a:effectLst/>
                        </a:rPr>
                        <a:t>Joined INSPIRE and BIO-C3 end conference </a:t>
                      </a:r>
                      <a:r>
                        <a:rPr lang="en-GB" sz="1800" b="1" dirty="0">
                          <a:effectLst/>
                        </a:rPr>
                        <a:t>“Science delivery for sustainable use of the Baltic Sea living resources”</a:t>
                      </a:r>
                      <a:endParaRPr lang="en-GB" sz="1800" b="1"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BIO-C3</a:t>
                      </a:r>
                    </a:p>
                    <a:p>
                      <a:pPr>
                        <a:lnSpc>
                          <a:spcPct val="115000"/>
                        </a:lnSpc>
                        <a:spcAft>
                          <a:spcPts val="0"/>
                        </a:spcAft>
                      </a:pPr>
                      <a:r>
                        <a:rPr lang="en-GB" sz="1800" dirty="0" smtClean="0">
                          <a:effectLst/>
                        </a:rPr>
                        <a:t>INSPIRE</a:t>
                      </a:r>
                      <a:endParaRPr lang="lv-LV" sz="1800" dirty="0" smtClean="0">
                        <a:effectLst/>
                      </a:endParaRPr>
                    </a:p>
                    <a:p>
                      <a:pPr>
                        <a:lnSpc>
                          <a:spcPct val="115000"/>
                        </a:lnSpc>
                        <a:spcAft>
                          <a:spcPts val="0"/>
                        </a:spcAft>
                      </a:pPr>
                      <a:r>
                        <a:rPr lang="lv-LV" sz="1800" dirty="0" smtClean="0">
                          <a:effectLst/>
                          <a:latin typeface="Calibri"/>
                          <a:ea typeface="Calibri"/>
                          <a:cs typeface="Times New Roman"/>
                        </a:rPr>
                        <a:t>Open for all BONUS projects and outside</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INSPIRE</a:t>
                      </a:r>
                    </a:p>
                    <a:p>
                      <a:pPr>
                        <a:lnSpc>
                          <a:spcPct val="115000"/>
                        </a:lnSpc>
                        <a:spcAft>
                          <a:spcPts val="0"/>
                        </a:spcAft>
                      </a:pPr>
                      <a:r>
                        <a:rPr lang="en-GB" sz="1800">
                          <a:effectLst/>
                        </a:rPr>
                        <a:t>BIO-C3</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17-19 October 2017, Tallinn</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This conference was already endorsed by ICES. Its proceedings will be published in a special issue of ICES Journal of Marine Science (IF(5y)=2.8). This conference will also be framed Estonia’s EC presidency event. </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1602693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a:t>
            </a:r>
            <a:r>
              <a:rPr lang="lv-LV" dirty="0" smtClean="0"/>
              <a:t>2017 (ctd)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1793661"/>
              </p:ext>
            </p:extLst>
          </p:nvPr>
        </p:nvGraphicFramePr>
        <p:xfrm>
          <a:off x="251521" y="1268760"/>
          <a:ext cx="8640959" cy="5028946"/>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669917">
                <a:tc>
                  <a:txBody>
                    <a:bodyPr/>
                    <a:lstStyle/>
                    <a:p>
                      <a:pPr>
                        <a:lnSpc>
                          <a:spcPct val="115000"/>
                        </a:lnSpc>
                        <a:spcAft>
                          <a:spcPts val="1200"/>
                        </a:spcAft>
                      </a:pPr>
                      <a:r>
                        <a:rPr lang="en-GB" sz="1800" dirty="0">
                          <a:effectLst/>
                        </a:rPr>
                        <a:t>A clustering event addressing the generic issues of virtual decision support tools: common </a:t>
                      </a:r>
                      <a:r>
                        <a:rPr lang="en-GB" sz="1800" dirty="0" smtClean="0">
                          <a:effectLst/>
                        </a:rPr>
                        <a:t>definition</a:t>
                      </a:r>
                      <a:r>
                        <a:rPr lang="lv-LV" sz="1800" dirty="0" smtClean="0">
                          <a:effectLst/>
                        </a:rPr>
                        <a:t>; </a:t>
                      </a:r>
                      <a:r>
                        <a:rPr lang="en-GB" sz="1800" dirty="0" smtClean="0">
                          <a:effectLst/>
                        </a:rPr>
                        <a:t>a </a:t>
                      </a:r>
                      <a:r>
                        <a:rPr lang="en-GB" sz="1800" dirty="0">
                          <a:effectLst/>
                        </a:rPr>
                        <a:t>unified catalogue of the available tools and a common access point and a coherent user interface (e.g. the “BONUS toolbox</a:t>
                      </a:r>
                      <a:r>
                        <a:rPr lang="en-GB" sz="1800" dirty="0" smtClean="0">
                          <a:effectLst/>
                        </a:rPr>
                        <a:t>”)</a:t>
                      </a:r>
                      <a:r>
                        <a:rPr lang="lv-LV" sz="1800" dirty="0" smtClean="0">
                          <a:effectLst/>
                        </a:rPr>
                        <a:t>. </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BALTCOAST,</a:t>
                      </a:r>
                    </a:p>
                    <a:p>
                      <a:pPr>
                        <a:lnSpc>
                          <a:spcPct val="115000"/>
                        </a:lnSpc>
                        <a:spcAft>
                          <a:spcPts val="0"/>
                        </a:spcAft>
                      </a:pPr>
                      <a:r>
                        <a:rPr lang="en-GB" sz="1800">
                          <a:effectLst/>
                        </a:rPr>
                        <a:t>BALTSPACE,</a:t>
                      </a:r>
                    </a:p>
                    <a:p>
                      <a:pPr>
                        <a:lnSpc>
                          <a:spcPct val="115000"/>
                        </a:lnSpc>
                        <a:spcAft>
                          <a:spcPts val="0"/>
                        </a:spcAft>
                      </a:pPr>
                      <a:r>
                        <a:rPr lang="en-GB" sz="1800">
                          <a:effectLst/>
                        </a:rPr>
                        <a:t>BALTICAPP,</a:t>
                      </a:r>
                    </a:p>
                    <a:p>
                      <a:pPr>
                        <a:lnSpc>
                          <a:spcPct val="115000"/>
                        </a:lnSpc>
                        <a:spcAft>
                          <a:spcPts val="0"/>
                        </a:spcAft>
                      </a:pPr>
                      <a:r>
                        <a:rPr lang="en-GB" sz="1800">
                          <a:effectLst/>
                        </a:rPr>
                        <a:t>BAMBI,</a:t>
                      </a:r>
                    </a:p>
                    <a:p>
                      <a:pPr>
                        <a:lnSpc>
                          <a:spcPct val="115000"/>
                        </a:lnSpc>
                        <a:spcAft>
                          <a:spcPts val="0"/>
                        </a:spcAft>
                      </a:pPr>
                      <a:r>
                        <a:rPr lang="en-GB" sz="1800">
                          <a:effectLst/>
                        </a:rPr>
                        <a:t>BIO-C3,</a:t>
                      </a:r>
                    </a:p>
                    <a:p>
                      <a:pPr>
                        <a:lnSpc>
                          <a:spcPct val="115000"/>
                        </a:lnSpc>
                        <a:spcAft>
                          <a:spcPts val="0"/>
                        </a:spcAft>
                      </a:pPr>
                      <a:r>
                        <a:rPr lang="en-GB" sz="1800">
                          <a:effectLst/>
                        </a:rPr>
                        <a:t>BLUEPRINT,</a:t>
                      </a:r>
                    </a:p>
                    <a:p>
                      <a:pPr>
                        <a:lnSpc>
                          <a:spcPct val="115000"/>
                        </a:lnSpc>
                        <a:spcAft>
                          <a:spcPts val="0"/>
                        </a:spcAft>
                      </a:pPr>
                      <a:r>
                        <a:rPr lang="en-GB" sz="1800">
                          <a:effectLst/>
                        </a:rPr>
                        <a:t>CHANGE,</a:t>
                      </a:r>
                    </a:p>
                    <a:p>
                      <a:pPr>
                        <a:lnSpc>
                          <a:spcPct val="115000"/>
                        </a:lnSpc>
                        <a:spcAft>
                          <a:spcPts val="0"/>
                        </a:spcAft>
                      </a:pPr>
                      <a:r>
                        <a:rPr lang="en-GB" sz="1800">
                          <a:effectLst/>
                        </a:rPr>
                        <a:t>GOHERR,</a:t>
                      </a:r>
                    </a:p>
                    <a:p>
                      <a:pPr>
                        <a:lnSpc>
                          <a:spcPct val="115000"/>
                        </a:lnSpc>
                        <a:spcAft>
                          <a:spcPts val="0"/>
                        </a:spcAft>
                      </a:pPr>
                      <a:r>
                        <a:rPr lang="en-GB" sz="1800">
                          <a:effectLst/>
                        </a:rPr>
                        <a:t>INSPIRE,</a:t>
                      </a:r>
                    </a:p>
                    <a:p>
                      <a:pPr>
                        <a:lnSpc>
                          <a:spcPct val="115000"/>
                        </a:lnSpc>
                        <a:spcAft>
                          <a:spcPts val="0"/>
                        </a:spcAft>
                      </a:pPr>
                      <a:r>
                        <a:rPr lang="en-GB" sz="1800">
                          <a:effectLst/>
                        </a:rPr>
                        <a:t>MIRACLE, STORMWINDS</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BALTSPACE </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Second half 2017, Germany, near Hamburg  </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This </a:t>
                      </a:r>
                      <a:r>
                        <a:rPr lang="en-GB" sz="1800" dirty="0" smtClean="0">
                          <a:effectLst/>
                        </a:rPr>
                        <a:t>activity </a:t>
                      </a:r>
                      <a:r>
                        <a:rPr lang="en-GB" sz="1800" dirty="0">
                          <a:effectLst/>
                        </a:rPr>
                        <a:t>could involve </a:t>
                      </a:r>
                      <a:r>
                        <a:rPr lang="en-GB" sz="1800" dirty="0" smtClean="0">
                          <a:effectLst/>
                        </a:rPr>
                        <a:t>international </a:t>
                      </a:r>
                      <a:r>
                        <a:rPr lang="en-GB" sz="1800" dirty="0">
                          <a:effectLst/>
                        </a:rPr>
                        <a:t>expertise (e.g. </a:t>
                      </a:r>
                      <a:r>
                        <a:rPr lang="en-GB" sz="1800" dirty="0" smtClean="0">
                          <a:effectLst/>
                        </a:rPr>
                        <a:t>ICES</a:t>
                      </a:r>
                      <a:r>
                        <a:rPr lang="lv-LV" sz="1800" dirty="0" smtClean="0">
                          <a:effectLst/>
                        </a:rPr>
                        <a:t>, </a:t>
                      </a:r>
                      <a:r>
                        <a:rPr lang="en-GB" sz="1800" dirty="0" smtClean="0">
                          <a:effectLst/>
                        </a:rPr>
                        <a:t>USA</a:t>
                      </a:r>
                      <a:r>
                        <a:rPr lang="en-GB" sz="1800" dirty="0">
                          <a:effectLst/>
                        </a:rPr>
                        <a:t>, Canada, Australia etc.).</a:t>
                      </a:r>
                    </a:p>
                    <a:p>
                      <a:pPr>
                        <a:lnSpc>
                          <a:spcPct val="115000"/>
                        </a:lnSpc>
                        <a:spcAft>
                          <a:spcPts val="0"/>
                        </a:spcAft>
                      </a:pPr>
                      <a:r>
                        <a:rPr lang="en-GB" sz="1800" dirty="0">
                          <a:effectLst/>
                        </a:rPr>
                        <a:t> </a:t>
                      </a:r>
                      <a:r>
                        <a:rPr lang="en-GB" sz="1800" dirty="0" smtClean="0">
                          <a:effectLst/>
                        </a:rPr>
                        <a:t>The </a:t>
                      </a:r>
                      <a:r>
                        <a:rPr lang="en-GB" sz="1800" dirty="0">
                          <a:effectLst/>
                        </a:rPr>
                        <a:t>operational task could be </a:t>
                      </a:r>
                      <a:r>
                        <a:rPr lang="en-GB" sz="1800" dirty="0" smtClean="0">
                          <a:effectLst/>
                        </a:rPr>
                        <a:t>to </a:t>
                      </a:r>
                      <a:r>
                        <a:rPr lang="en-GB" sz="1800" dirty="0">
                          <a:effectLst/>
                        </a:rPr>
                        <a:t>initiate the process; afterwards it can be taken further in a more systematic </a:t>
                      </a:r>
                      <a:r>
                        <a:rPr lang="en-GB" sz="1800" dirty="0" smtClean="0">
                          <a:effectLst/>
                        </a:rPr>
                        <a:t>way.</a:t>
                      </a:r>
                      <a:endParaRPr lang="en-GB" sz="1800" dirty="0">
                        <a:effectLst/>
                      </a:endParaRPr>
                    </a:p>
                    <a:p>
                      <a:pPr>
                        <a:lnSpc>
                          <a:spcPct val="115000"/>
                        </a:lnSpc>
                        <a:spcAft>
                          <a:spcPts val="0"/>
                        </a:spcAft>
                      </a:pPr>
                      <a:r>
                        <a:rPr lang="en-GB" sz="1800" dirty="0">
                          <a:effectLst/>
                        </a:rPr>
                        <a:t> </a:t>
                      </a:r>
                      <a:r>
                        <a:rPr lang="en-GB" sz="1800" dirty="0" smtClean="0">
                          <a:effectLst/>
                        </a:rPr>
                        <a:t>Andreas </a:t>
                      </a:r>
                      <a:r>
                        <a:rPr lang="en-GB" sz="1800" dirty="0" err="1">
                          <a:effectLst/>
                        </a:rPr>
                        <a:t>Kannen</a:t>
                      </a:r>
                      <a:r>
                        <a:rPr lang="en-GB" sz="1800" dirty="0">
                          <a:effectLst/>
                        </a:rPr>
                        <a:t> of HZG (leading the tools WP in BALTSPACE) is willing to take </a:t>
                      </a:r>
                      <a:r>
                        <a:rPr lang="lv-LV" sz="1800" dirty="0" smtClean="0">
                          <a:effectLst/>
                        </a:rPr>
                        <a:t>a </a:t>
                      </a:r>
                      <a:r>
                        <a:rPr lang="en-GB" sz="1800" dirty="0" smtClean="0">
                          <a:effectLst/>
                        </a:rPr>
                        <a:t>lead</a:t>
                      </a:r>
                      <a:r>
                        <a:rPr lang="en-GB" sz="1800" dirty="0">
                          <a:effectLst/>
                        </a:rPr>
                        <a:t>.  The level of ambition, cost estimate and other details must be further </a:t>
                      </a:r>
                      <a:r>
                        <a:rPr lang="en-GB" sz="1800" dirty="0" smtClean="0">
                          <a:effectLst/>
                        </a:rPr>
                        <a:t>discussed</a:t>
                      </a:r>
                      <a:r>
                        <a:rPr lang="lv-LV" sz="1800" dirty="0" smtClean="0">
                          <a:effectLst/>
                        </a:rPr>
                        <a:t>.</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1791793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lv-LV" dirty="0" smtClean="0"/>
              <a:t>Second reporting period</a:t>
            </a:r>
            <a:endParaRPr lang="en-GB" dirty="0"/>
          </a:p>
        </p:txBody>
      </p:sp>
      <p:sp>
        <p:nvSpPr>
          <p:cNvPr id="3" name="Content Placeholder 2"/>
          <p:cNvSpPr>
            <a:spLocks noGrp="1"/>
          </p:cNvSpPr>
          <p:nvPr>
            <p:ph idx="1"/>
          </p:nvPr>
        </p:nvSpPr>
        <p:spPr/>
        <p:txBody>
          <a:bodyPr/>
          <a:lstStyle/>
          <a:p>
            <a:pPr marL="0" indent="0">
              <a:buNone/>
            </a:pPr>
            <a:r>
              <a:rPr lang="lv-LV" dirty="0" smtClean="0"/>
              <a:t>INSPIRE Second periodic report</a:t>
            </a:r>
          </a:p>
          <a:p>
            <a:pPr marL="0" indent="0">
              <a:buNone/>
            </a:pPr>
            <a:r>
              <a:rPr lang="lv-LV" dirty="0" smtClean="0"/>
              <a:t>Scientific report  		</a:t>
            </a:r>
            <a:r>
              <a:rPr lang="lv-LV" sz="4400" dirty="0" smtClean="0">
                <a:solidFill>
                  <a:srgbClr val="92D050"/>
                </a:solidFill>
                <a:sym typeface="Wingdings"/>
              </a:rPr>
              <a:t></a:t>
            </a:r>
            <a:endParaRPr lang="lv-LV" sz="4400" dirty="0" smtClean="0">
              <a:solidFill>
                <a:srgbClr val="92D050"/>
              </a:solidFill>
            </a:endParaRPr>
          </a:p>
          <a:p>
            <a:pPr marL="0" indent="0">
              <a:buNone/>
            </a:pPr>
            <a:r>
              <a:rPr lang="lv-LV" dirty="0" smtClean="0"/>
              <a:t>Publishable summary 		</a:t>
            </a:r>
            <a:r>
              <a:rPr lang="lv-LV" sz="4400" dirty="0" smtClean="0">
                <a:solidFill>
                  <a:srgbClr val="92D050"/>
                </a:solidFill>
                <a:sym typeface="Wingdings"/>
              </a:rPr>
              <a:t></a:t>
            </a:r>
            <a:endParaRPr lang="lv-LV" sz="4400" dirty="0" smtClean="0"/>
          </a:p>
          <a:p>
            <a:pPr marL="0" indent="0">
              <a:buNone/>
            </a:pPr>
            <a:r>
              <a:rPr lang="lv-LV" dirty="0" smtClean="0"/>
              <a:t>Performance statistics 	</a:t>
            </a:r>
            <a:r>
              <a:rPr lang="lv-LV" sz="4400" dirty="0" smtClean="0">
                <a:solidFill>
                  <a:srgbClr val="92D050"/>
                </a:solidFill>
                <a:sym typeface="Wingdings"/>
              </a:rPr>
              <a:t></a:t>
            </a:r>
            <a:endParaRPr lang="lv-LV" sz="4400" dirty="0" smtClean="0">
              <a:solidFill>
                <a:srgbClr val="92D050"/>
              </a:solidFill>
            </a:endParaRPr>
          </a:p>
          <a:p>
            <a:pPr marL="0" indent="0">
              <a:buNone/>
            </a:pPr>
            <a:r>
              <a:rPr lang="lv-LV" dirty="0" smtClean="0"/>
              <a:t>Finances 			          </a:t>
            </a:r>
            <a:r>
              <a:rPr lang="lv-LV" sz="4400" dirty="0" smtClean="0">
                <a:solidFill>
                  <a:srgbClr val="92D050"/>
                </a:solidFill>
                <a:sym typeface="Wingdings"/>
              </a:rPr>
              <a:t></a:t>
            </a:r>
            <a:endParaRPr lang="lv-LV" sz="4400" dirty="0" smtClean="0">
              <a:solidFill>
                <a:srgbClr val="92D050"/>
              </a:solidFill>
            </a:endParaRPr>
          </a:p>
          <a:p>
            <a:pPr marL="0" indent="0">
              <a:buNone/>
            </a:pPr>
            <a:endParaRPr lang="en-GB" dirty="0"/>
          </a:p>
        </p:txBody>
      </p:sp>
      <p:sp>
        <p:nvSpPr>
          <p:cNvPr id="4" name="TextBox 3"/>
          <p:cNvSpPr txBox="1"/>
          <p:nvPr/>
        </p:nvSpPr>
        <p:spPr>
          <a:xfrm>
            <a:off x="638483" y="6021288"/>
            <a:ext cx="7821949" cy="646331"/>
          </a:xfrm>
          <a:prstGeom prst="rect">
            <a:avLst/>
          </a:prstGeom>
          <a:noFill/>
        </p:spPr>
        <p:txBody>
          <a:bodyPr wrap="none" rtlCol="0">
            <a:spAutoFit/>
          </a:bodyPr>
          <a:lstStyle/>
          <a:p>
            <a:r>
              <a:rPr lang="lv-LV" dirty="0" smtClean="0"/>
              <a:t>Actually, GOHERR was the first of the SES projects which had its 1st PR approved! </a:t>
            </a:r>
          </a:p>
          <a:p>
            <a:pPr algn="ctr"/>
            <a:r>
              <a:rPr lang="lv-LV" dirty="0" smtClean="0"/>
              <a:t>Congratulations !!!</a:t>
            </a:r>
            <a:endParaRPr lang="en-GB" dirty="0"/>
          </a:p>
        </p:txBody>
      </p:sp>
    </p:spTree>
    <p:extLst>
      <p:ext uri="{BB962C8B-B14F-4D97-AF65-F5344CB8AC3E}">
        <p14:creationId xmlns:p14="http://schemas.microsoft.com/office/powerpoint/2010/main" val="72920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lv-LV" sz="2800" dirty="0" smtClean="0"/>
              <a:t>First reporting period: higlights</a:t>
            </a:r>
            <a:endParaRPr lang="en-GB" sz="2800" dirty="0"/>
          </a:p>
        </p:txBody>
      </p:sp>
      <p:sp>
        <p:nvSpPr>
          <p:cNvPr id="3" name="Content Placeholder 2"/>
          <p:cNvSpPr>
            <a:spLocks noGrp="1"/>
          </p:cNvSpPr>
          <p:nvPr>
            <p:ph idx="1"/>
          </p:nvPr>
        </p:nvSpPr>
        <p:spPr/>
        <p:txBody>
          <a:bodyPr/>
          <a:lstStyle/>
          <a:p>
            <a:pPr lvl="0"/>
            <a:r>
              <a:rPr lang="en-GB" sz="2000" dirty="0"/>
              <a:t>GOHERR stakeholder work during the first period (March 2015-April 2016) revealed that although the public image of herring as food is poor, which leads to market situation where herring catches go mainly for fish meal, fish oil and animal feed, stakeholders consider increasing the human consumption of Baltic herring desirable. GOHERR has identified several plausible ways to increase the future (2040 horizon) use of herring as a source of healthy food despite of the dioxin problem. </a:t>
            </a:r>
          </a:p>
          <a:p>
            <a:pPr lvl="0"/>
            <a:r>
              <a:rPr lang="en-GB" sz="2000" dirty="0"/>
              <a:t>By compiling and re-analysing salmon stomach content data GOHER has confirmed specifics of salmon feeding in different parts of the Baltic Sea: it is dominated by herring in the northern parts and sprat in the southernmost parts. The stomach data also show a significant amount of stickleback in the diet of salmon. Most importantly for understanding the prey-predator interactions between Baltic herring and salmon (which is crucial for multi-species management), the GOHER scientists have identified co-variation of the prey fish size with the size of salmon. </a:t>
            </a:r>
          </a:p>
          <a:p>
            <a:endParaRPr lang="en-GB" sz="2000" dirty="0"/>
          </a:p>
        </p:txBody>
      </p:sp>
    </p:spTree>
    <p:extLst>
      <p:ext uri="{BB962C8B-B14F-4D97-AF65-F5344CB8AC3E}">
        <p14:creationId xmlns:p14="http://schemas.microsoft.com/office/powerpoint/2010/main" val="2157026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lstStyle/>
          <a:p>
            <a:r>
              <a:rPr lang="lv-LV" sz="2800" dirty="0" smtClean="0"/>
              <a:t>Third reporting period</a:t>
            </a:r>
            <a:endParaRPr lang="en-GB" sz="2800" dirty="0"/>
          </a:p>
        </p:txBody>
      </p:sp>
      <p:sp>
        <p:nvSpPr>
          <p:cNvPr id="4" name="Content Placeholder 3"/>
          <p:cNvSpPr>
            <a:spLocks noGrp="1"/>
          </p:cNvSpPr>
          <p:nvPr>
            <p:ph idx="1"/>
          </p:nvPr>
        </p:nvSpPr>
        <p:spPr/>
        <p:txBody>
          <a:bodyPr/>
          <a:lstStyle/>
          <a:p>
            <a:endParaRPr lang="en-GB"/>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4463"/>
            <a:ext cx="8712968" cy="5254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00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2017</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76733841"/>
              </p:ext>
            </p:extLst>
          </p:nvPr>
        </p:nvGraphicFramePr>
        <p:xfrm>
          <a:off x="251521" y="1268760"/>
          <a:ext cx="8640959" cy="5047488"/>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416435">
                <a:tc>
                  <a:txBody>
                    <a:bodyPr/>
                    <a:lstStyle/>
                    <a:p>
                      <a:pPr>
                        <a:lnSpc>
                          <a:spcPct val="115000"/>
                        </a:lnSpc>
                        <a:spcAft>
                          <a:spcPts val="0"/>
                        </a:spcAft>
                      </a:pPr>
                      <a:r>
                        <a:rPr lang="en-GB" sz="1800">
                          <a:effectLst/>
                        </a:rPr>
                        <a:t>The second drafting workshop on an integrative concept paper along the lines of the 2015 summer school topic "The Baltic Sea: a model for the global future ocean?"</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BAMBI, </a:t>
                      </a:r>
                    </a:p>
                    <a:p>
                      <a:pPr>
                        <a:lnSpc>
                          <a:spcPct val="115000"/>
                        </a:lnSpc>
                        <a:spcAft>
                          <a:spcPts val="0"/>
                        </a:spcAft>
                      </a:pPr>
                      <a:r>
                        <a:rPr lang="en-GB" sz="1800">
                          <a:effectLst/>
                        </a:rPr>
                        <a:t>BALTICAPP, </a:t>
                      </a:r>
                    </a:p>
                    <a:p>
                      <a:pPr>
                        <a:lnSpc>
                          <a:spcPct val="115000"/>
                        </a:lnSpc>
                        <a:spcAft>
                          <a:spcPts val="0"/>
                        </a:spcAft>
                      </a:pPr>
                      <a:r>
                        <a:rPr lang="en-GB" sz="1800">
                          <a:effectLst/>
                        </a:rPr>
                        <a:t>BIO-C3, </a:t>
                      </a:r>
                    </a:p>
                    <a:p>
                      <a:pPr>
                        <a:lnSpc>
                          <a:spcPct val="115000"/>
                        </a:lnSpc>
                        <a:spcAft>
                          <a:spcPts val="0"/>
                        </a:spcAft>
                      </a:pPr>
                      <a:r>
                        <a:rPr lang="en-GB" sz="1800">
                          <a:effectLst/>
                        </a:rPr>
                        <a:t>COCOA, </a:t>
                      </a:r>
                    </a:p>
                    <a:p>
                      <a:pPr>
                        <a:lnSpc>
                          <a:spcPct val="115000"/>
                        </a:lnSpc>
                        <a:spcAft>
                          <a:spcPts val="0"/>
                        </a:spcAft>
                      </a:pPr>
                      <a:r>
                        <a:rPr lang="en-GB" sz="1800">
                          <a:effectLst/>
                        </a:rPr>
                        <a:t>GO4BALTIC, </a:t>
                      </a:r>
                    </a:p>
                    <a:p>
                      <a:pPr>
                        <a:lnSpc>
                          <a:spcPct val="115000"/>
                        </a:lnSpc>
                        <a:spcAft>
                          <a:spcPts val="0"/>
                        </a:spcAft>
                      </a:pPr>
                      <a:r>
                        <a:rPr lang="en-GB" sz="1800">
                          <a:effectLst/>
                        </a:rPr>
                        <a:t>INSPIRE, </a:t>
                      </a:r>
                    </a:p>
                    <a:p>
                      <a:pPr>
                        <a:lnSpc>
                          <a:spcPct val="115000"/>
                        </a:lnSpc>
                        <a:spcAft>
                          <a:spcPts val="0"/>
                        </a:spcAft>
                      </a:pPr>
                      <a:r>
                        <a:rPr lang="en-GB" sz="1800">
                          <a:effectLst/>
                        </a:rPr>
                        <a:t>MIRACLE, </a:t>
                      </a:r>
                    </a:p>
                    <a:p>
                      <a:pPr>
                        <a:lnSpc>
                          <a:spcPct val="115000"/>
                        </a:lnSpc>
                        <a:spcAft>
                          <a:spcPts val="0"/>
                        </a:spcAft>
                      </a:pPr>
                      <a:r>
                        <a:rPr lang="en-GB" sz="1800">
                          <a:effectLst/>
                        </a:rPr>
                        <a:t>SOILS2SEA</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BIO-C3</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Early July 2017, Kiel or vicinity</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The first </a:t>
                      </a:r>
                      <a:r>
                        <a:rPr lang="en-GB" sz="1800" dirty="0" smtClean="0">
                          <a:effectLst/>
                        </a:rPr>
                        <a:t>drafting </a:t>
                      </a:r>
                      <a:r>
                        <a:rPr lang="en-GB" sz="1800" dirty="0">
                          <a:effectLst/>
                        </a:rPr>
                        <a:t>workshop will take place as planned </a:t>
                      </a:r>
                      <a:r>
                        <a:rPr lang="lv-LV" sz="1800" dirty="0" smtClean="0">
                          <a:effectLst/>
                        </a:rPr>
                        <a:t>on </a:t>
                      </a:r>
                      <a:r>
                        <a:rPr lang="en-GB" sz="1800" dirty="0" smtClean="0">
                          <a:effectLst/>
                        </a:rPr>
                        <a:t>December </a:t>
                      </a:r>
                      <a:r>
                        <a:rPr lang="en-GB" sz="1800" dirty="0">
                          <a:effectLst/>
                        </a:rPr>
                        <a:t>6-9 2016. </a:t>
                      </a:r>
                      <a:r>
                        <a:rPr lang="en-GB" sz="1800" dirty="0" smtClean="0">
                          <a:effectLst/>
                        </a:rPr>
                        <a:t>Team </a:t>
                      </a:r>
                      <a:r>
                        <a:rPr lang="en-GB" sz="1800" dirty="0">
                          <a:effectLst/>
                        </a:rPr>
                        <a:t>is planning to hold the </a:t>
                      </a:r>
                      <a:r>
                        <a:rPr lang="lv-LV" sz="1800" dirty="0" smtClean="0">
                          <a:effectLst/>
                        </a:rPr>
                        <a:t>2</a:t>
                      </a:r>
                      <a:r>
                        <a:rPr lang="en-GB" sz="1800" dirty="0" err="1" smtClean="0">
                          <a:effectLst/>
                        </a:rPr>
                        <a:t>nd</a:t>
                      </a:r>
                      <a:r>
                        <a:rPr lang="en-GB" sz="1800" dirty="0">
                          <a:effectLst/>
                        </a:rPr>
                        <a:t> workshop right after the BIO-C3 annual meeting, June 26-29 2017.</a:t>
                      </a:r>
                    </a:p>
                    <a:p>
                      <a:pPr>
                        <a:lnSpc>
                          <a:spcPct val="115000"/>
                        </a:lnSpc>
                        <a:spcAft>
                          <a:spcPts val="0"/>
                        </a:spcAft>
                      </a:pPr>
                      <a:r>
                        <a:rPr lang="en-GB" sz="1800" dirty="0">
                          <a:effectLst/>
                        </a:rPr>
                        <a:t> </a:t>
                      </a:r>
                      <a:r>
                        <a:rPr lang="en-GB" sz="1800" dirty="0" smtClean="0">
                          <a:effectLst/>
                        </a:rPr>
                        <a:t>Manuscript </a:t>
                      </a:r>
                      <a:r>
                        <a:rPr lang="en-GB" sz="1800" dirty="0">
                          <a:effectLst/>
                        </a:rPr>
                        <a:t>will be produced by the end of 2017.</a:t>
                      </a:r>
                    </a:p>
                    <a:p>
                      <a:pPr>
                        <a:lnSpc>
                          <a:spcPct val="115000"/>
                        </a:lnSpc>
                        <a:spcAft>
                          <a:spcPts val="0"/>
                        </a:spcAft>
                      </a:pPr>
                      <a:r>
                        <a:rPr lang="en-GB" sz="1800" dirty="0">
                          <a:effectLst/>
                        </a:rPr>
                        <a:t> </a:t>
                      </a:r>
                    </a:p>
                    <a:p>
                      <a:pPr>
                        <a:lnSpc>
                          <a:spcPct val="115000"/>
                        </a:lnSpc>
                        <a:spcAft>
                          <a:spcPts val="0"/>
                        </a:spcAft>
                      </a:pPr>
                      <a:r>
                        <a:rPr lang="en-GB" sz="1800" dirty="0">
                          <a:effectLst/>
                        </a:rPr>
                        <a:t>OA publishing cost will be decided separately.</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3244617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a:t>
            </a:r>
            <a:r>
              <a:rPr lang="lv-LV" dirty="0" smtClean="0"/>
              <a:t>2017 (ctd)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394957901"/>
              </p:ext>
            </p:extLst>
          </p:nvPr>
        </p:nvGraphicFramePr>
        <p:xfrm>
          <a:off x="251521" y="1268760"/>
          <a:ext cx="8640959" cy="5515356"/>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709649">
                <a:tc>
                  <a:txBody>
                    <a:bodyPr/>
                    <a:lstStyle/>
                    <a:p>
                      <a:pPr>
                        <a:lnSpc>
                          <a:spcPct val="115000"/>
                        </a:lnSpc>
                        <a:spcAft>
                          <a:spcPts val="0"/>
                        </a:spcAft>
                      </a:pPr>
                      <a:r>
                        <a:rPr lang="en-GB" sz="1800" dirty="0">
                          <a:effectLst/>
                        </a:rPr>
                        <a:t>A workshop on creating a Regional Exploitation Platform foe Earth Observation. </a:t>
                      </a:r>
                    </a:p>
                    <a:p>
                      <a:pPr>
                        <a:lnSpc>
                          <a:spcPct val="115000"/>
                        </a:lnSpc>
                        <a:spcAft>
                          <a:spcPts val="0"/>
                        </a:spcAft>
                      </a:pPr>
                      <a:r>
                        <a:rPr lang="en-GB" sz="1800" dirty="0">
                          <a:effectLst/>
                        </a:rPr>
                        <a:t> </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ESABALT,</a:t>
                      </a:r>
                    </a:p>
                    <a:p>
                      <a:pPr>
                        <a:lnSpc>
                          <a:spcPct val="115000"/>
                        </a:lnSpc>
                        <a:spcAft>
                          <a:spcPts val="0"/>
                        </a:spcAft>
                      </a:pPr>
                      <a:r>
                        <a:rPr lang="en-GB" sz="1800">
                          <a:effectLst/>
                        </a:rPr>
                        <a:t>FERRISCOPE,</a:t>
                      </a:r>
                    </a:p>
                    <a:p>
                      <a:pPr>
                        <a:lnSpc>
                          <a:spcPct val="115000"/>
                        </a:lnSpc>
                        <a:spcAft>
                          <a:spcPts val="0"/>
                        </a:spcAft>
                      </a:pPr>
                      <a:r>
                        <a:rPr lang="en-GB" sz="1800">
                          <a:effectLst/>
                        </a:rPr>
                        <a:t>GEOILWATCH,</a:t>
                      </a:r>
                    </a:p>
                    <a:p>
                      <a:pPr>
                        <a:lnSpc>
                          <a:spcPct val="115000"/>
                        </a:lnSpc>
                        <a:spcAft>
                          <a:spcPts val="0"/>
                        </a:spcAft>
                      </a:pPr>
                      <a:r>
                        <a:rPr lang="en-GB" sz="1800">
                          <a:effectLst/>
                        </a:rPr>
                        <a:t>+ two new projects currently in negotiation </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BONUS Secretariat</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29-30 March 2017, Helsinki</a:t>
                      </a:r>
                      <a:endParaRPr lang="en-GB" sz="1800">
                        <a:effectLst/>
                        <a:latin typeface="Calibri"/>
                        <a:ea typeface="Calibri"/>
                        <a:cs typeface="Times New Roman"/>
                      </a:endParaRPr>
                    </a:p>
                  </a:txBody>
                  <a:tcPr marL="22632" marR="22632" marT="0" marB="0"/>
                </a:tc>
                <a:tc>
                  <a:txBody>
                    <a:bodyPr/>
                    <a:lstStyle/>
                    <a:p>
                      <a:pPr>
                        <a:lnSpc>
                          <a:spcPct val="115000"/>
                        </a:lnSpc>
                        <a:spcAft>
                          <a:spcPts val="1200"/>
                        </a:spcAft>
                      </a:pPr>
                      <a:r>
                        <a:rPr lang="en-GB" sz="1800" dirty="0">
                          <a:effectLst/>
                        </a:rPr>
                        <a:t>This workshop will produce a summary the main findings and recommendations for dedicated scientific activities, applications development, service innovation and underlying ICT capabilities for a wide spectrum of users (scientific, institutional, private sector, international bodies). </a:t>
                      </a:r>
                    </a:p>
                    <a:p>
                      <a:pPr>
                        <a:lnSpc>
                          <a:spcPct val="115000"/>
                        </a:lnSpc>
                        <a:spcAft>
                          <a:spcPts val="1200"/>
                        </a:spcAft>
                      </a:pPr>
                      <a:r>
                        <a:rPr lang="en-GB" sz="1800" dirty="0">
                          <a:effectLst/>
                        </a:rPr>
                        <a:t>BONUS support may include travel costs for representatives of the finished BONUS projects whose participation in the workshop is critical.</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235066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a:t>
            </a:r>
            <a:r>
              <a:rPr lang="lv-LV" dirty="0" smtClean="0"/>
              <a:t>2017 (ctd)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661673347"/>
              </p:ext>
            </p:extLst>
          </p:nvPr>
        </p:nvGraphicFramePr>
        <p:xfrm>
          <a:off x="251521" y="1268760"/>
          <a:ext cx="8640959" cy="5047488"/>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572598">
                <a:tc>
                  <a:txBody>
                    <a:bodyPr/>
                    <a:lstStyle/>
                    <a:p>
                      <a:pPr>
                        <a:lnSpc>
                          <a:spcPct val="115000"/>
                        </a:lnSpc>
                        <a:spcAft>
                          <a:spcPts val="0"/>
                        </a:spcAft>
                      </a:pPr>
                      <a:r>
                        <a:rPr lang="en-US" sz="1800" dirty="0">
                          <a:effectLst/>
                        </a:rPr>
                        <a:t>A drafting workshop </a:t>
                      </a:r>
                      <a:r>
                        <a:rPr lang="lv-LV" sz="1800" dirty="0" smtClean="0">
                          <a:effectLst/>
                        </a:rPr>
                        <a:t>on </a:t>
                      </a:r>
                      <a:r>
                        <a:rPr lang="en-GB" sz="1800" dirty="0" smtClean="0">
                          <a:effectLst/>
                        </a:rPr>
                        <a:t>future </a:t>
                      </a:r>
                      <a:r>
                        <a:rPr lang="en-GB" sz="1800" dirty="0">
                          <a:effectLst/>
                        </a:rPr>
                        <a:t>socio-economic scenarios for the </a:t>
                      </a:r>
                      <a:r>
                        <a:rPr lang="en-GB" sz="1800" dirty="0" smtClean="0">
                          <a:effectLst/>
                        </a:rPr>
                        <a:t>BSR</a:t>
                      </a:r>
                      <a:r>
                        <a:rPr lang="lv-LV" sz="1800" dirty="0" smtClean="0">
                          <a:effectLst/>
                        </a:rPr>
                        <a:t>.</a:t>
                      </a:r>
                      <a:r>
                        <a:rPr lang="en-GB" sz="1800" dirty="0" smtClean="0">
                          <a:effectLst/>
                        </a:rPr>
                        <a:t> </a:t>
                      </a:r>
                      <a:r>
                        <a:rPr lang="en-GB" sz="1800" dirty="0">
                          <a:effectLst/>
                        </a:rPr>
                        <a:t>The aim is to produce a review paper.</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BAMBI, </a:t>
                      </a:r>
                    </a:p>
                    <a:p>
                      <a:pPr>
                        <a:lnSpc>
                          <a:spcPct val="115000"/>
                        </a:lnSpc>
                        <a:spcAft>
                          <a:spcPts val="0"/>
                        </a:spcAft>
                      </a:pPr>
                      <a:r>
                        <a:rPr lang="en-GB" sz="1800">
                          <a:effectLst/>
                        </a:rPr>
                        <a:t>BalticAPP, </a:t>
                      </a:r>
                    </a:p>
                    <a:p>
                      <a:pPr>
                        <a:lnSpc>
                          <a:spcPct val="115000"/>
                        </a:lnSpc>
                        <a:spcAft>
                          <a:spcPts val="0"/>
                        </a:spcAft>
                      </a:pPr>
                      <a:r>
                        <a:rPr lang="en-GB" sz="1800">
                          <a:effectLst/>
                        </a:rPr>
                        <a:t>BIO-C3,</a:t>
                      </a:r>
                    </a:p>
                    <a:p>
                      <a:pPr>
                        <a:lnSpc>
                          <a:spcPct val="115000"/>
                        </a:lnSpc>
                        <a:spcAft>
                          <a:spcPts val="0"/>
                        </a:spcAft>
                      </a:pPr>
                      <a:r>
                        <a:rPr lang="en-GB" sz="1800">
                          <a:effectLst/>
                        </a:rPr>
                        <a:t>COCOA,</a:t>
                      </a:r>
                    </a:p>
                    <a:p>
                      <a:pPr>
                        <a:lnSpc>
                          <a:spcPct val="115000"/>
                        </a:lnSpc>
                        <a:spcAft>
                          <a:spcPts val="0"/>
                        </a:spcAft>
                      </a:pPr>
                      <a:r>
                        <a:rPr lang="en-GB" sz="1800">
                          <a:effectLst/>
                        </a:rPr>
                        <a:t>Go4Baltic,</a:t>
                      </a:r>
                    </a:p>
                    <a:p>
                      <a:pPr>
                        <a:lnSpc>
                          <a:spcPct val="115000"/>
                        </a:lnSpc>
                        <a:spcAft>
                          <a:spcPts val="0"/>
                        </a:spcAft>
                      </a:pPr>
                      <a:r>
                        <a:rPr lang="en-GB" sz="1800">
                          <a:effectLst/>
                        </a:rPr>
                        <a:t>GOHERR, </a:t>
                      </a:r>
                    </a:p>
                    <a:p>
                      <a:pPr>
                        <a:lnSpc>
                          <a:spcPct val="115000"/>
                        </a:lnSpc>
                        <a:spcAft>
                          <a:spcPts val="0"/>
                        </a:spcAft>
                      </a:pPr>
                      <a:r>
                        <a:rPr lang="en-GB" sz="1800">
                          <a:effectLst/>
                        </a:rPr>
                        <a:t>MIRACLE,</a:t>
                      </a:r>
                    </a:p>
                    <a:p>
                      <a:pPr>
                        <a:lnSpc>
                          <a:spcPct val="115000"/>
                        </a:lnSpc>
                        <a:spcAft>
                          <a:spcPts val="0"/>
                        </a:spcAft>
                      </a:pPr>
                      <a:r>
                        <a:rPr lang="en-GB" sz="1800">
                          <a:effectLst/>
                        </a:rPr>
                        <a:t>INSPIRE, </a:t>
                      </a:r>
                    </a:p>
                    <a:p>
                      <a:pPr>
                        <a:lnSpc>
                          <a:spcPct val="115000"/>
                        </a:lnSpc>
                        <a:spcAft>
                          <a:spcPts val="0"/>
                        </a:spcAft>
                      </a:pPr>
                      <a:r>
                        <a:rPr lang="en-GB" sz="1800">
                          <a:effectLst/>
                        </a:rPr>
                        <a:t>SHEBA,</a:t>
                      </a:r>
                    </a:p>
                    <a:p>
                      <a:pPr>
                        <a:lnSpc>
                          <a:spcPct val="115000"/>
                        </a:lnSpc>
                        <a:spcAft>
                          <a:spcPts val="0"/>
                        </a:spcAft>
                      </a:pPr>
                      <a:r>
                        <a:rPr lang="en-GB" sz="1800">
                          <a:effectLst/>
                        </a:rPr>
                        <a:t>SOILS2SEA</a:t>
                      </a:r>
                    </a:p>
                    <a:p>
                      <a:pPr>
                        <a:lnSpc>
                          <a:spcPct val="115000"/>
                        </a:lnSpc>
                        <a:spcAft>
                          <a:spcPts val="0"/>
                        </a:spcAft>
                      </a:pPr>
                      <a:r>
                        <a:rPr lang="en-GB" sz="1800">
                          <a:effectLst/>
                        </a:rPr>
                        <a:t>OPTITREAT</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BALTICAPP</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TBD</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The options were discussed at the Scenario workshop Helsinki, April 2016. </a:t>
                      </a:r>
                      <a:r>
                        <a:rPr lang="en-US" sz="1800" dirty="0">
                          <a:effectLst/>
                        </a:rPr>
                        <a:t>Further actions would include (plan A) preparation and publishing of e.g. an AMBIO special issue (OA) analyzing the issue from the perspectives of different sectors, or (plan B) producing one larger review paper on the matter of standardizing climate and socio-political scenarios for the BS region. </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4055081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a:t>
            </a:r>
            <a:r>
              <a:rPr lang="lv-LV" dirty="0" smtClean="0"/>
              <a:t>2017 (ctd)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254980737"/>
              </p:ext>
            </p:extLst>
          </p:nvPr>
        </p:nvGraphicFramePr>
        <p:xfrm>
          <a:off x="251521" y="1268760"/>
          <a:ext cx="8640959" cy="5362956"/>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1064222">
                <a:tc>
                  <a:txBody>
                    <a:bodyPr/>
                    <a:lstStyle/>
                    <a:p>
                      <a:pPr>
                        <a:lnSpc>
                          <a:spcPct val="115000"/>
                        </a:lnSpc>
                        <a:spcAft>
                          <a:spcPts val="1200"/>
                        </a:spcAft>
                      </a:pPr>
                      <a:r>
                        <a:rPr lang="en-GB" sz="1800" dirty="0">
                          <a:effectLst/>
                        </a:rPr>
                        <a:t>A joint Technology Transfer workshop as a side-event of the Baltic Sea Science </a:t>
                      </a:r>
                      <a:r>
                        <a:rPr lang="en-GB" sz="1800" dirty="0" smtClean="0">
                          <a:effectLst/>
                        </a:rPr>
                        <a:t>Congress</a:t>
                      </a:r>
                      <a:r>
                        <a:rPr lang="lv-LV" sz="1800" dirty="0" smtClean="0">
                          <a:effectLst/>
                        </a:rPr>
                        <a:t>. A</a:t>
                      </a:r>
                      <a:r>
                        <a:rPr lang="en-GB" sz="1800" dirty="0" smtClean="0">
                          <a:effectLst/>
                        </a:rPr>
                        <a:t>aim</a:t>
                      </a:r>
                      <a:r>
                        <a:rPr lang="lv-LV" sz="1800" dirty="0" smtClean="0">
                          <a:effectLst/>
                        </a:rPr>
                        <a:t> is </a:t>
                      </a:r>
                      <a:r>
                        <a:rPr lang="en-GB" sz="1800" dirty="0" smtClean="0">
                          <a:effectLst/>
                        </a:rPr>
                        <a:t>to </a:t>
                      </a:r>
                      <a:r>
                        <a:rPr lang="en-GB" sz="1800" dirty="0">
                          <a:effectLst/>
                        </a:rPr>
                        <a:t>inform the scientific community about emerging new measurement opportunities, fostering </a:t>
                      </a:r>
                      <a:r>
                        <a:rPr lang="en-GB" sz="1800" dirty="0" smtClean="0">
                          <a:effectLst/>
                        </a:rPr>
                        <a:t>cooperation </a:t>
                      </a:r>
                      <a:r>
                        <a:rPr lang="en-GB" sz="1800" dirty="0">
                          <a:effectLst/>
                        </a:rPr>
                        <a:t>between developers and producers </a:t>
                      </a:r>
                      <a:r>
                        <a:rPr lang="en-GB" sz="1800" dirty="0" smtClean="0">
                          <a:effectLst/>
                        </a:rPr>
                        <a:t>of</a:t>
                      </a:r>
                      <a:r>
                        <a:rPr lang="lv-LV" sz="1800" dirty="0" smtClean="0">
                          <a:effectLst/>
                        </a:rPr>
                        <a:t> new </a:t>
                      </a:r>
                      <a:r>
                        <a:rPr lang="en-GB" sz="1800" dirty="0" smtClean="0">
                          <a:effectLst/>
                        </a:rPr>
                        <a:t>instruments</a:t>
                      </a:r>
                      <a:r>
                        <a:rPr lang="en-GB" sz="1800" dirty="0">
                          <a:effectLst/>
                        </a:rPr>
                        <a:t>. </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CHANGE,</a:t>
                      </a:r>
                    </a:p>
                    <a:p>
                      <a:pPr>
                        <a:lnSpc>
                          <a:spcPct val="115000"/>
                        </a:lnSpc>
                        <a:spcAft>
                          <a:spcPts val="0"/>
                        </a:spcAft>
                      </a:pPr>
                      <a:r>
                        <a:rPr lang="en-GB" sz="1800">
                          <a:effectLst/>
                        </a:rPr>
                        <a:t>FERRYSCOPE,</a:t>
                      </a:r>
                    </a:p>
                    <a:p>
                      <a:pPr>
                        <a:lnSpc>
                          <a:spcPct val="115000"/>
                        </a:lnSpc>
                        <a:spcAft>
                          <a:spcPts val="0"/>
                        </a:spcAft>
                      </a:pPr>
                      <a:r>
                        <a:rPr lang="en-GB" sz="1800">
                          <a:effectLst/>
                        </a:rPr>
                        <a:t>FISHVIEW,</a:t>
                      </a:r>
                    </a:p>
                    <a:p>
                      <a:pPr>
                        <a:lnSpc>
                          <a:spcPct val="115000"/>
                        </a:lnSpc>
                        <a:spcAft>
                          <a:spcPts val="0"/>
                        </a:spcAft>
                      </a:pPr>
                      <a:r>
                        <a:rPr lang="en-GB" sz="1800">
                          <a:effectLst/>
                        </a:rPr>
                        <a:t>GEOILWATCH,</a:t>
                      </a:r>
                    </a:p>
                    <a:p>
                      <a:pPr>
                        <a:lnSpc>
                          <a:spcPct val="115000"/>
                        </a:lnSpc>
                        <a:spcAft>
                          <a:spcPts val="0"/>
                        </a:spcAft>
                      </a:pPr>
                      <a:r>
                        <a:rPr lang="en-GB" sz="1800">
                          <a:effectLst/>
                        </a:rPr>
                        <a:t>GOHERR,</a:t>
                      </a:r>
                    </a:p>
                    <a:p>
                      <a:pPr>
                        <a:lnSpc>
                          <a:spcPct val="115000"/>
                        </a:lnSpc>
                        <a:spcAft>
                          <a:spcPts val="0"/>
                        </a:spcAft>
                      </a:pPr>
                      <a:r>
                        <a:rPr lang="en-GB" sz="1800">
                          <a:effectLst/>
                        </a:rPr>
                        <a:t>HARDCORE,</a:t>
                      </a:r>
                    </a:p>
                    <a:p>
                      <a:pPr>
                        <a:lnSpc>
                          <a:spcPct val="115000"/>
                        </a:lnSpc>
                        <a:spcAft>
                          <a:spcPts val="0"/>
                        </a:spcAft>
                      </a:pPr>
                      <a:r>
                        <a:rPr lang="en-GB" sz="1800">
                          <a:effectLst/>
                        </a:rPr>
                        <a:t>INSPIRE,</a:t>
                      </a:r>
                    </a:p>
                    <a:p>
                      <a:pPr>
                        <a:lnSpc>
                          <a:spcPct val="115000"/>
                        </a:lnSpc>
                        <a:spcAft>
                          <a:spcPts val="0"/>
                        </a:spcAft>
                      </a:pPr>
                      <a:r>
                        <a:rPr lang="en-GB" sz="1800">
                          <a:effectLst/>
                        </a:rPr>
                        <a:t>PINBAL</a:t>
                      </a:r>
                    </a:p>
                    <a:p>
                      <a:pPr>
                        <a:lnSpc>
                          <a:spcPct val="115000"/>
                        </a:lnSpc>
                        <a:spcAft>
                          <a:spcPts val="0"/>
                        </a:spcAft>
                      </a:pPr>
                      <a:r>
                        <a:rPr lang="en-GB" sz="1800">
                          <a:effectLst/>
                        </a:rPr>
                        <a:t>AFISMON</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BONUS Secretariat</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June 2017, Rostock </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dirty="0">
                          <a:effectLst/>
                        </a:rPr>
                        <a:t>Format and share of responsibilities is now being negotiated with the BSSC local organisers (IOW). </a:t>
                      </a:r>
                    </a:p>
                    <a:p>
                      <a:pPr>
                        <a:lnSpc>
                          <a:spcPct val="115000"/>
                        </a:lnSpc>
                        <a:spcAft>
                          <a:spcPts val="0"/>
                        </a:spcAft>
                      </a:pPr>
                      <a:endParaRPr lang="lv-LV" sz="1800" dirty="0" smtClean="0">
                        <a:effectLst/>
                      </a:endParaRPr>
                    </a:p>
                    <a:p>
                      <a:pPr>
                        <a:lnSpc>
                          <a:spcPct val="115000"/>
                        </a:lnSpc>
                        <a:spcAft>
                          <a:spcPts val="0"/>
                        </a:spcAft>
                      </a:pPr>
                      <a:r>
                        <a:rPr lang="en-GB" sz="1800" dirty="0" smtClean="0">
                          <a:effectLst/>
                        </a:rPr>
                        <a:t>This </a:t>
                      </a:r>
                      <a:r>
                        <a:rPr lang="en-GB" sz="1800" dirty="0">
                          <a:effectLst/>
                        </a:rPr>
                        <a:t>side event is planned as a half-day session with an exhibition of the new devices in close proximity if possible lasting the whole day or several days. </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426857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143000"/>
          </a:xfrm>
        </p:spPr>
        <p:txBody>
          <a:bodyPr/>
          <a:lstStyle/>
          <a:p>
            <a:r>
              <a:rPr lang="lv-LV" dirty="0" smtClean="0"/>
              <a:t>Project clustering in </a:t>
            </a:r>
            <a:r>
              <a:rPr lang="lv-LV" dirty="0" smtClean="0"/>
              <a:t>2017 (ctd)</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859997202"/>
              </p:ext>
            </p:extLst>
          </p:nvPr>
        </p:nvGraphicFramePr>
        <p:xfrm>
          <a:off x="251521" y="1268760"/>
          <a:ext cx="8640959" cy="5993892"/>
        </p:xfrm>
        <a:graphic>
          <a:graphicData uri="http://schemas.openxmlformats.org/drawingml/2006/table">
            <a:tbl>
              <a:tblPr firstRow="1" firstCol="1" bandRow="1">
                <a:tableStyleId>{5C22544A-7EE6-4342-B048-85BDC9FD1C3A}</a:tableStyleId>
              </a:tblPr>
              <a:tblGrid>
                <a:gridCol w="2088231"/>
                <a:gridCol w="1152129"/>
                <a:gridCol w="792087"/>
                <a:gridCol w="1440160"/>
                <a:gridCol w="3168352"/>
              </a:tblGrid>
              <a:tr h="190866">
                <a:tc>
                  <a:txBody>
                    <a:bodyPr/>
                    <a:lstStyle/>
                    <a:p>
                      <a:pPr algn="ctr">
                        <a:lnSpc>
                          <a:spcPct val="115000"/>
                        </a:lnSpc>
                        <a:spcAft>
                          <a:spcPts val="0"/>
                        </a:spcAft>
                      </a:pPr>
                      <a:r>
                        <a:rPr lang="en-GB" sz="1800" dirty="0">
                          <a:effectLst/>
                        </a:rPr>
                        <a:t>Cluster activity</a:t>
                      </a:r>
                      <a:endParaRPr lang="en-GB" sz="1800" dirty="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Potential participating projects</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Lead</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a:effectLst/>
                        </a:rPr>
                        <a:t>Time, place</a:t>
                      </a:r>
                      <a:endParaRPr lang="en-GB" sz="1800">
                        <a:effectLst/>
                        <a:latin typeface="Calibri"/>
                        <a:ea typeface="Calibri"/>
                        <a:cs typeface="Times New Roman"/>
                      </a:endParaRPr>
                    </a:p>
                  </a:txBody>
                  <a:tcPr marL="22632" marR="22632" marT="0" marB="0" anchor="ctr"/>
                </a:tc>
                <a:tc>
                  <a:txBody>
                    <a:bodyPr/>
                    <a:lstStyle/>
                    <a:p>
                      <a:pPr algn="ctr">
                        <a:lnSpc>
                          <a:spcPct val="115000"/>
                        </a:lnSpc>
                        <a:spcAft>
                          <a:spcPts val="0"/>
                        </a:spcAft>
                      </a:pPr>
                      <a:r>
                        <a:rPr lang="en-GB" sz="1800" dirty="0">
                          <a:effectLst/>
                        </a:rPr>
                        <a:t>Comment</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nchor="ctr"/>
                </a:tc>
              </a:tr>
              <a:tr h="694058">
                <a:tc>
                  <a:txBody>
                    <a:bodyPr/>
                    <a:lstStyle/>
                    <a:p>
                      <a:pPr>
                        <a:lnSpc>
                          <a:spcPct val="115000"/>
                        </a:lnSpc>
                        <a:spcAft>
                          <a:spcPts val="0"/>
                        </a:spcAft>
                      </a:pPr>
                      <a:r>
                        <a:rPr lang="en-GB" sz="1800" dirty="0">
                          <a:effectLst/>
                        </a:rPr>
                        <a:t>A clustering event in support of mitigating the Baltic Sea eutrophication by developing efficient policy measures and management practices, including cost-benefit analysis of combating eutrophication.   </a:t>
                      </a:r>
                      <a:endParaRPr lang="en-GB" sz="1800" dirty="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BALTCOAST, </a:t>
                      </a:r>
                    </a:p>
                    <a:p>
                      <a:pPr>
                        <a:lnSpc>
                          <a:spcPct val="115000"/>
                        </a:lnSpc>
                        <a:spcAft>
                          <a:spcPts val="0"/>
                        </a:spcAft>
                      </a:pPr>
                      <a:r>
                        <a:rPr lang="en-GB" sz="1800">
                          <a:effectLst/>
                        </a:rPr>
                        <a:t>BALTICAPP, </a:t>
                      </a:r>
                    </a:p>
                    <a:p>
                      <a:pPr>
                        <a:lnSpc>
                          <a:spcPct val="115000"/>
                        </a:lnSpc>
                        <a:spcAft>
                          <a:spcPts val="0"/>
                        </a:spcAft>
                      </a:pPr>
                      <a:r>
                        <a:rPr lang="en-GB" sz="1800">
                          <a:effectLst/>
                        </a:rPr>
                        <a:t>BALTSPACE, </a:t>
                      </a:r>
                    </a:p>
                    <a:p>
                      <a:pPr>
                        <a:lnSpc>
                          <a:spcPct val="115000"/>
                        </a:lnSpc>
                        <a:spcAft>
                          <a:spcPts val="0"/>
                        </a:spcAft>
                      </a:pPr>
                      <a:r>
                        <a:rPr lang="en-GB" sz="1800">
                          <a:effectLst/>
                        </a:rPr>
                        <a:t>COCOA, </a:t>
                      </a:r>
                    </a:p>
                    <a:p>
                      <a:pPr>
                        <a:lnSpc>
                          <a:spcPct val="115000"/>
                        </a:lnSpc>
                        <a:spcAft>
                          <a:spcPts val="0"/>
                        </a:spcAft>
                      </a:pPr>
                      <a:r>
                        <a:rPr lang="en-GB" sz="1800">
                          <a:effectLst/>
                        </a:rPr>
                        <a:t>GO4BALTIC, </a:t>
                      </a:r>
                    </a:p>
                    <a:p>
                      <a:pPr>
                        <a:lnSpc>
                          <a:spcPct val="115000"/>
                        </a:lnSpc>
                        <a:spcAft>
                          <a:spcPts val="0"/>
                        </a:spcAft>
                      </a:pPr>
                      <a:r>
                        <a:rPr lang="en-GB" sz="1800">
                          <a:effectLst/>
                        </a:rPr>
                        <a:t>MIRACLE, </a:t>
                      </a:r>
                    </a:p>
                    <a:p>
                      <a:pPr>
                        <a:lnSpc>
                          <a:spcPct val="115000"/>
                        </a:lnSpc>
                        <a:spcAft>
                          <a:spcPts val="0"/>
                        </a:spcAft>
                      </a:pPr>
                      <a:r>
                        <a:rPr lang="en-GB" sz="1800">
                          <a:effectLst/>
                        </a:rPr>
                        <a:t>PROMISE, </a:t>
                      </a:r>
                    </a:p>
                    <a:p>
                      <a:pPr>
                        <a:lnSpc>
                          <a:spcPct val="115000"/>
                        </a:lnSpc>
                        <a:spcAft>
                          <a:spcPts val="0"/>
                        </a:spcAft>
                      </a:pPr>
                      <a:r>
                        <a:rPr lang="en-GB" sz="1800">
                          <a:effectLst/>
                        </a:rPr>
                        <a:t>SOILS2SEA</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COCOA</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GB" sz="1800">
                          <a:effectLst/>
                        </a:rPr>
                        <a:t>Early autumn 2017, Stockholm?</a:t>
                      </a:r>
                      <a:endParaRPr lang="en-GB" sz="1800">
                        <a:effectLst/>
                        <a:latin typeface="Calibri"/>
                        <a:ea typeface="Calibri"/>
                        <a:cs typeface="Times New Roman"/>
                      </a:endParaRPr>
                    </a:p>
                  </a:txBody>
                  <a:tcPr marL="22632" marR="22632" marT="0" marB="0"/>
                </a:tc>
                <a:tc>
                  <a:txBody>
                    <a:bodyPr/>
                    <a:lstStyle/>
                    <a:p>
                      <a:pPr>
                        <a:lnSpc>
                          <a:spcPct val="115000"/>
                        </a:lnSpc>
                        <a:spcAft>
                          <a:spcPts val="0"/>
                        </a:spcAft>
                      </a:pPr>
                      <a:r>
                        <a:rPr lang="en-US" sz="1800" dirty="0">
                          <a:effectLst/>
                        </a:rPr>
                        <a:t>The Baltic Sea Centre at Stockholm University has indicated their willingness to host this meeting. Desirable broad participation (potentially also including scientists outside the BONUS projects). </a:t>
                      </a:r>
                      <a:r>
                        <a:rPr lang="lv-LV" sz="1800" dirty="0" smtClean="0">
                          <a:effectLst/>
                        </a:rPr>
                        <a:t> </a:t>
                      </a:r>
                      <a:r>
                        <a:rPr lang="en-GB" sz="1800" dirty="0" smtClean="0">
                          <a:effectLst/>
                        </a:rPr>
                        <a:t>The </a:t>
                      </a:r>
                      <a:r>
                        <a:rPr lang="en-GB" sz="1800" dirty="0">
                          <a:effectLst/>
                        </a:rPr>
                        <a:t>outcome of this activity could be a communication to the national governments and the Commission before the possible intermediate EU CAP update in 2017. </a:t>
                      </a:r>
                      <a:r>
                        <a:rPr lang="en-GB" sz="1800" dirty="0" smtClean="0">
                          <a:effectLst/>
                        </a:rPr>
                        <a:t>More </a:t>
                      </a:r>
                      <a:r>
                        <a:rPr lang="en-GB" sz="1800" dirty="0">
                          <a:effectLst/>
                        </a:rPr>
                        <a:t>details will be agreed with </a:t>
                      </a:r>
                      <a:r>
                        <a:rPr lang="en-GB" sz="1800" dirty="0" err="1">
                          <a:effectLst/>
                        </a:rPr>
                        <a:t>J.Carstensen</a:t>
                      </a:r>
                      <a:r>
                        <a:rPr lang="en-GB" sz="1800" dirty="0">
                          <a:effectLst/>
                        </a:rPr>
                        <a:t> (COCOA) and </a:t>
                      </a:r>
                      <a:r>
                        <a:rPr lang="en-GB" sz="1800" dirty="0" err="1">
                          <a:effectLst/>
                        </a:rPr>
                        <a:t>B.Gustaffsson</a:t>
                      </a:r>
                      <a:r>
                        <a:rPr lang="en-GB" sz="1800" dirty="0">
                          <a:effectLst/>
                        </a:rPr>
                        <a:t> (SU BS Centre)</a:t>
                      </a:r>
                      <a:endParaRPr lang="en-GB" sz="1800" dirty="0">
                        <a:effectLst/>
                        <a:latin typeface="Calibri"/>
                        <a:ea typeface="Calibri"/>
                        <a:cs typeface="Times New Roman"/>
                      </a:endParaRPr>
                    </a:p>
                    <a:p>
                      <a:pPr>
                        <a:lnSpc>
                          <a:spcPct val="115000"/>
                        </a:lnSpc>
                        <a:spcAft>
                          <a:spcPts val="1000"/>
                        </a:spcAft>
                      </a:pPr>
                      <a:r>
                        <a:rPr lang="en-GB" sz="1800" dirty="0">
                          <a:effectLst/>
                        </a:rPr>
                        <a:t> </a:t>
                      </a:r>
                      <a:endParaRPr lang="en-GB" sz="1800" dirty="0">
                        <a:effectLst/>
                        <a:latin typeface="Calibri"/>
                        <a:ea typeface="Calibri"/>
                        <a:cs typeface="Times New Roman"/>
                      </a:endParaRPr>
                    </a:p>
                  </a:txBody>
                  <a:tcPr marL="22632" marR="22632" marT="0" marB="0"/>
                </a:tc>
              </a:tr>
            </a:tbl>
          </a:graphicData>
        </a:graphic>
      </p:graphicFrame>
    </p:spTree>
    <p:extLst>
      <p:ext uri="{BB962C8B-B14F-4D97-AF65-F5344CB8AC3E}">
        <p14:creationId xmlns:p14="http://schemas.microsoft.com/office/powerpoint/2010/main" val="4142940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1054</Words>
  <Application>Microsoft Office PowerPoint</Application>
  <PresentationFormat>On-screen Show (4:3)</PresentationFormat>
  <Paragraphs>165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Second reporting period</vt:lpstr>
      <vt:lpstr>First reporting period: higlights</vt:lpstr>
      <vt:lpstr>Third reporting period</vt:lpstr>
      <vt:lpstr>Project clustering in 2017</vt:lpstr>
      <vt:lpstr>Project clustering in 2017 (ctd)</vt:lpstr>
      <vt:lpstr>Project clustering in 2017 (ctd)</vt:lpstr>
      <vt:lpstr>Project clustering in 2017 (ctd)</vt:lpstr>
      <vt:lpstr>Project clustering in 2017 (ctd)</vt:lpstr>
      <vt:lpstr>Project clustering in 2017 (ctd)</vt:lpstr>
      <vt:lpstr>Project clustering in 2017 (ctd)</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Andris Andrusaitis</dc:creator>
  <cp:lastModifiedBy>Andris Andrusaitis</cp:lastModifiedBy>
  <cp:revision>149</cp:revision>
  <dcterms:created xsi:type="dcterms:W3CDTF">2013-08-13T13:09:06Z</dcterms:created>
  <dcterms:modified xsi:type="dcterms:W3CDTF">2016-10-04T10:37:42Z</dcterms:modified>
</cp:coreProperties>
</file>