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3" r:id="rId2"/>
    <p:sldId id="264" r:id="rId3"/>
    <p:sldId id="266" r:id="rId4"/>
    <p:sldId id="276" r:id="rId5"/>
    <p:sldId id="275" r:id="rId6"/>
    <p:sldId id="284" r:id="rId7"/>
    <p:sldId id="277" r:id="rId8"/>
    <p:sldId id="278" r:id="rId9"/>
    <p:sldId id="285" r:id="rId10"/>
    <p:sldId id="269" r:id="rId11"/>
    <p:sldId id="282" r:id="rId12"/>
    <p:sldId id="268" r:id="rId13"/>
    <p:sldId id="271" r:id="rId14"/>
    <p:sldId id="270" r:id="rId15"/>
    <p:sldId id="273" r:id="rId16"/>
    <p:sldId id="272" r:id="rId17"/>
    <p:sldId id="280" r:id="rId18"/>
    <p:sldId id="281" r:id="rId19"/>
    <p:sldId id="283" r:id="rId20"/>
    <p:sldId id="274" r:id="rId21"/>
    <p:sldId id="267" r:id="rId22"/>
  </p:sldIdLst>
  <p:sldSz cx="9144000" cy="6858000" type="screen4x3"/>
  <p:notesSz cx="7099300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8E6"/>
    <a:srgbClr val="85B2DC"/>
    <a:srgbClr val="C0BFC1"/>
    <a:srgbClr val="A6A6A8"/>
    <a:srgbClr val="CAE7B4"/>
    <a:srgbClr val="A3D47B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47" autoAdjust="0"/>
  </p:normalViewPr>
  <p:slideViewPr>
    <p:cSldViewPr showGuides="1">
      <p:cViewPr>
        <p:scale>
          <a:sx n="60" d="100"/>
          <a:sy n="60" d="100"/>
        </p:scale>
        <p:origin x="-624" y="-738"/>
      </p:cViewPr>
      <p:guideLst>
        <p:guide orient="horz" pos="4042"/>
        <p:guide orient="horz" pos="2614"/>
        <p:guide pos="340"/>
        <p:guide pos="2880"/>
      </p:guideLst>
    </p:cSldViewPr>
  </p:slideViewPr>
  <p:outlineViewPr>
    <p:cViewPr>
      <p:scale>
        <a:sx n="33" d="100"/>
        <a:sy n="33" d="100"/>
      </p:scale>
      <p:origin x="0" y="1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0852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899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http://en.opasnet.org/w/File:Open_policy_practice.pptx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64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http://sankeymatic.com/build/</a:t>
            </a:r>
          </a:p>
          <a:p>
            <a:endParaRPr lang="en-US" dirty="0" smtClean="0"/>
          </a:p>
          <a:p>
            <a:r>
              <a:rPr lang="en-US" dirty="0" smtClean="0"/>
              <a:t>' Type a list of Flows, like this:</a:t>
            </a:r>
          </a:p>
          <a:p>
            <a:r>
              <a:rPr lang="en-US" dirty="0" smtClean="0"/>
              <a:t>'     SOURCE [AMOUNT] TARGET</a:t>
            </a:r>
          </a:p>
          <a:p>
            <a:r>
              <a:rPr lang="en-US" dirty="0" smtClean="0"/>
              <a:t>' Examples:</a:t>
            </a:r>
          </a:p>
          <a:p>
            <a:endParaRPr lang="en-US" dirty="0" smtClean="0"/>
          </a:p>
          <a:p>
            <a:r>
              <a:rPr lang="en-US" dirty="0" smtClean="0"/>
              <a:t>Coal [3105] District heating</a:t>
            </a:r>
          </a:p>
          <a:p>
            <a:r>
              <a:rPr lang="en-US" dirty="0" smtClean="0"/>
              <a:t>Gas [3312] District heating</a:t>
            </a:r>
          </a:p>
          <a:p>
            <a:r>
              <a:rPr lang="en-US" dirty="0" smtClean="0"/>
              <a:t>Heat pump [345] District heating</a:t>
            </a:r>
          </a:p>
          <a:p>
            <a:r>
              <a:rPr lang="en-US" dirty="0" smtClean="0"/>
              <a:t>District heating [1510] Offices</a:t>
            </a:r>
          </a:p>
          <a:p>
            <a:r>
              <a:rPr lang="en-US" dirty="0" smtClean="0"/>
              <a:t>District heating [1780] Other buildings</a:t>
            </a:r>
          </a:p>
          <a:p>
            <a:r>
              <a:rPr lang="en-US" dirty="0" smtClean="0"/>
              <a:t>District heating [3610] Household buildings</a:t>
            </a:r>
          </a:p>
          <a:p>
            <a:r>
              <a:rPr lang="en-US" dirty="0" smtClean="0"/>
              <a:t>Oil [138] District heating</a:t>
            </a:r>
          </a:p>
          <a:p>
            <a:r>
              <a:rPr lang="en-US" dirty="0" smtClean="0"/>
              <a:t>Oil [539] Household buildings</a:t>
            </a:r>
          </a:p>
          <a:p>
            <a:r>
              <a:rPr lang="en-US" dirty="0" smtClean="0"/>
              <a:t>Electricity [315] Household buildings</a:t>
            </a:r>
          </a:p>
          <a:p>
            <a:endParaRPr lang="en-US" dirty="0" smtClean="0"/>
          </a:p>
          <a:p>
            <a:r>
              <a:rPr lang="en-US" dirty="0" smtClean="0"/>
              <a:t>' After all your Flows are entered, use</a:t>
            </a:r>
          </a:p>
          <a:p>
            <a:r>
              <a:rPr lang="en-US" dirty="0" smtClean="0"/>
              <a:t>' the controls below to customize the</a:t>
            </a:r>
          </a:p>
          <a:p>
            <a:r>
              <a:rPr lang="en-US" dirty="0" smtClean="0"/>
              <a:t>' diagram's appearance.</a:t>
            </a:r>
          </a:p>
          <a:p>
            <a:endParaRPr lang="en-US" dirty="0" smtClean="0"/>
          </a:p>
          <a:p>
            <a:r>
              <a:rPr lang="en-US" dirty="0" smtClean="0"/>
              <a:t>' For even finer control over presentation,</a:t>
            </a:r>
          </a:p>
          <a:p>
            <a:r>
              <a:rPr lang="en-US" dirty="0" smtClean="0"/>
              <a:t>' see the Manual (linked above).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22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618413" y="-10655300"/>
            <a:ext cx="15238413" cy="11430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4510" cy="460202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19" name="Picture 14" descr="THL_KV_LOGO_PP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09800" y="5226679"/>
            <a:ext cx="4572000" cy="22585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DD74-917E-44EF-AD04-26E635A6EB17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84D-709E-4620-B832-0098E3C1E249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454C-EAB3-4136-ABF7-52288170E227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06274-9A2E-486F-B98C-08F0E9263241}" type="datetime1">
              <a:rPr lang="fi-FI" smtClean="0"/>
              <a:t>24.8.2016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http://en.opasnet.org/w/File:Open_policy_practice.pptx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009E4-F811-4194-AAA4-40FB85800024}" type="datetime1">
              <a:rPr lang="fi-FI" smtClean="0"/>
              <a:t>24.8.2016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http://en.opasnet.org/w/File:Open_policy_practice.pptx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0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8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AEF1B-D975-4B53-A0E5-B2193DC2C945}" type="datetime1">
              <a:rPr lang="fi-FI" smtClean="0"/>
              <a:t>24.8.2016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http://en.opasnet.org/w/File:Open_policy_practice.pptx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8DE0-B16C-42A5-AAFB-4620ADF2C013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7FC-2180-456F-A5F2-46603AB21A1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093E-CA1B-43F6-8DEB-482D5DA0E20B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309BD06A-033B-4000-8FE4-4750640007CD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696" y="6597650"/>
            <a:ext cx="511256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http://en.opasnet.org/w/File:Open_policy_practice.pptx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13" cstate="print"/>
          <a:srcRect t="9687" b="12813"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  <p:pic>
        <p:nvPicPr>
          <p:cNvPr id="14" name="Picture 12" descr="THL_KV_LOGO_PP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68801" y="6273801"/>
            <a:ext cx="4572000" cy="225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52" r:id="rId5"/>
    <p:sldLayoutId id="2147483658" r:id="rId6"/>
    <p:sldLayoutId id="2147483653" r:id="rId7"/>
    <p:sldLayoutId id="2147483654" r:id="rId8"/>
    <p:sldLayoutId id="2147483659" r:id="rId9"/>
    <p:sldLayoutId id="2147483655" r:id="rId10"/>
    <p:sldLayoutId id="214748365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n.opasnet.org/w/OPP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opasnet.org/w/Helsinki_energy_decision_2015" TargetMode="External"/><Relationship Id="rId3" Type="http://schemas.openxmlformats.org/officeDocument/2006/relationships/hyperlink" Target="http://fi.opasnet.org/fi/Silakka" TargetMode="External"/><Relationship Id="rId7" Type="http://schemas.openxmlformats.org/officeDocument/2006/relationships/hyperlink" Target="http://en.opasnet.org/w/Pneumococcal_vaccine" TargetMode="External"/><Relationship Id="rId2" Type="http://schemas.openxmlformats.org/officeDocument/2006/relationships/hyperlink" Target="http://en.opasnet.org/w/Composite_traffic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opasnet.org/w/United_States_presidential_election,_2012" TargetMode="External"/><Relationship Id="rId5" Type="http://schemas.openxmlformats.org/officeDocument/2006/relationships/hyperlink" Target="http://fi.opasnet.org/fi/Ven&#228;j&#228;n_vaalit_2011" TargetMode="External"/><Relationship Id="rId4" Type="http://schemas.openxmlformats.org/officeDocument/2006/relationships/hyperlink" Target="http://en.opasnet.org/w/Assessment_of_the_health_impacts_of_H1N1_vaccinatio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opasnet.org/w/Pneumococcal_vaccin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opasnet.org/w/Helsinki_energy_decision_201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589713"/>
            <a:ext cx="1090613" cy="223837"/>
          </a:xfrm>
        </p:spPr>
        <p:txBody>
          <a:bodyPr/>
          <a:lstStyle/>
          <a:p>
            <a:fld id="{2E3B8B08-29D7-4325-9E8A-7F77C6185460}" type="datetime1">
              <a:rPr lang="fi-FI" smtClean="0"/>
              <a:t>24.8.2016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7596188" y="6597650"/>
            <a:ext cx="1079500" cy="215900"/>
          </a:xfrm>
        </p:spPr>
        <p:txBody>
          <a:bodyPr/>
          <a:lstStyle/>
          <a:p>
            <a:fld id="{4397BD22-0332-4DBC-B8EE-8AB1909EAC6C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Impact Assessment Unit: interdisciplinary issues in environmental health risk assessment 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Jouni Tuomisto</a:t>
            </a:r>
          </a:p>
          <a:p>
            <a:r>
              <a:rPr lang="fi-FI" dirty="0" smtClean="0"/>
              <a:t>THL,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/>
              <a:t>A</a:t>
            </a:r>
            <a:r>
              <a:rPr lang="fi-FI" dirty="0" err="1" smtClean="0"/>
              <a:t>ssessment</a:t>
            </a:r>
            <a:r>
              <a:rPr lang="fi-FI" dirty="0" smtClean="0"/>
              <a:t> </a:t>
            </a:r>
            <a:r>
              <a:rPr lang="fi-FI" dirty="0" err="1" smtClean="0"/>
              <a:t>Unit</a:t>
            </a:r>
            <a:r>
              <a:rPr lang="fi-FI" dirty="0" smtClean="0"/>
              <a:t>, Kuopio</a:t>
            </a:r>
          </a:p>
        </p:txBody>
      </p:sp>
      <p:pic>
        <p:nvPicPr>
          <p:cNvPr id="9" name="Picture 7" descr="ylabanneri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7976"/>
            <a:ext cx="9144000" cy="7842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 smtClean="0"/>
              <a:t>History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briefly</a:t>
            </a:r>
            <a:r>
              <a:rPr lang="fi-FI" altLang="fi-FI" dirty="0" smtClean="0"/>
              <a:t>: </a:t>
            </a:r>
            <a:r>
              <a:rPr lang="fi-FI" altLang="fi-FI" dirty="0" err="1" smtClean="0"/>
              <a:t>borrowing</a:t>
            </a:r>
            <a:r>
              <a:rPr lang="fi-FI" altLang="fi-FI" dirty="0" smtClean="0"/>
              <a:t> and </a:t>
            </a:r>
            <a:r>
              <a:rPr lang="fi-FI" altLang="fi-FI" dirty="0" err="1" smtClean="0"/>
              <a:t>combining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ideas</a:t>
            </a:r>
            <a:endParaRPr lang="fi-FI" altLang="fi-FI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defRPr/>
            </a:pPr>
            <a:r>
              <a:rPr lang="fi-FI" dirty="0" smtClean="0"/>
              <a:t>1982: ”The </a:t>
            </a:r>
            <a:r>
              <a:rPr lang="fi-FI" dirty="0" err="1" smtClean="0"/>
              <a:t>future</a:t>
            </a:r>
            <a:r>
              <a:rPr lang="fi-FI" dirty="0" smtClean="0"/>
              <a:t> of </a:t>
            </a:r>
            <a:r>
              <a:rPr lang="fi-FI" dirty="0" err="1" smtClean="0"/>
              <a:t>mankind</a:t>
            </a:r>
            <a:r>
              <a:rPr lang="fi-FI" dirty="0" smtClean="0"/>
              <a:t>”</a:t>
            </a:r>
          </a:p>
          <a:p>
            <a:pPr lvl="1">
              <a:defRPr/>
            </a:pPr>
            <a:r>
              <a:rPr lang="fi-FI" dirty="0" smtClean="0"/>
              <a:t>1996: EU </a:t>
            </a:r>
            <a:r>
              <a:rPr lang="fi-FI" dirty="0" err="1" smtClean="0"/>
              <a:t>Parliament</a:t>
            </a:r>
            <a:r>
              <a:rPr lang="fi-FI" dirty="0" smtClean="0"/>
              <a:t> </a:t>
            </a:r>
            <a:r>
              <a:rPr lang="fi-FI" dirty="0" err="1" smtClean="0"/>
              <a:t>visit</a:t>
            </a:r>
            <a:r>
              <a:rPr lang="fi-FI" dirty="0" smtClean="0"/>
              <a:t>: ”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flow</a:t>
            </a:r>
            <a:r>
              <a:rPr lang="fi-FI" dirty="0" smtClean="0"/>
              <a:t>!”</a:t>
            </a:r>
          </a:p>
          <a:p>
            <a:pPr lvl="1">
              <a:defRPr/>
            </a:pPr>
            <a:r>
              <a:rPr lang="fi-FI" dirty="0" smtClean="0">
                <a:solidFill>
                  <a:schemeClr val="accent1"/>
                </a:solidFill>
              </a:rPr>
              <a:t>1997: </a:t>
            </a:r>
            <a:r>
              <a:rPr lang="fi-FI" dirty="0" err="1" smtClean="0">
                <a:solidFill>
                  <a:schemeClr val="accent1"/>
                </a:solidFill>
              </a:rPr>
              <a:t>Pyrkilö</a:t>
            </a:r>
            <a:r>
              <a:rPr lang="fi-FI" dirty="0" smtClean="0">
                <a:solidFill>
                  <a:schemeClr val="accent1"/>
                </a:solidFill>
              </a:rPr>
              <a:t> = a </a:t>
            </a:r>
            <a:r>
              <a:rPr lang="fi-FI" dirty="0" err="1" smtClean="0">
                <a:solidFill>
                  <a:schemeClr val="accent1"/>
                </a:solidFill>
              </a:rPr>
              <a:t>thing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that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tends</a:t>
            </a:r>
            <a:r>
              <a:rPr lang="fi-FI" dirty="0" smtClean="0">
                <a:solidFill>
                  <a:schemeClr val="accent1"/>
                </a:solidFill>
              </a:rPr>
              <a:t> to </a:t>
            </a:r>
            <a:r>
              <a:rPr lang="fi-FI" dirty="0" err="1" smtClean="0">
                <a:solidFill>
                  <a:schemeClr val="accent1"/>
                </a:solidFill>
              </a:rPr>
              <a:t>gradually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progress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toward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its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objective</a:t>
            </a:r>
            <a:r>
              <a:rPr lang="fi-FI" dirty="0" smtClean="0">
                <a:solidFill>
                  <a:schemeClr val="accent1"/>
                </a:solidFill>
              </a:rPr>
              <a:t> (i.e. the </a:t>
            </a:r>
            <a:r>
              <a:rPr lang="fi-FI" dirty="0" err="1" smtClean="0">
                <a:solidFill>
                  <a:schemeClr val="accent1"/>
                </a:solidFill>
              </a:rPr>
              <a:t>truth</a:t>
            </a:r>
            <a:r>
              <a:rPr lang="fi-FI" dirty="0" smtClean="0">
                <a:solidFill>
                  <a:schemeClr val="accent1"/>
                </a:solidFill>
              </a:rPr>
              <a:t> in the case of </a:t>
            </a:r>
            <a:r>
              <a:rPr lang="fi-FI" dirty="0" err="1" smtClean="0">
                <a:solidFill>
                  <a:schemeClr val="accent1"/>
                </a:solidFill>
              </a:rPr>
              <a:t>Internet-based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assessments</a:t>
            </a:r>
            <a:r>
              <a:rPr lang="fi-FI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defRPr/>
            </a:pPr>
            <a:r>
              <a:rPr lang="fi-FI" dirty="0" smtClean="0"/>
              <a:t>2000: </a:t>
            </a:r>
            <a:r>
              <a:rPr lang="fi-FI" dirty="0" err="1" smtClean="0"/>
              <a:t>Decision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r>
              <a:rPr lang="fi-FI" dirty="0" smtClean="0"/>
              <a:t> (Harvard School of Public Health)</a:t>
            </a:r>
          </a:p>
          <a:p>
            <a:pPr lvl="1">
              <a:defRPr/>
            </a:pPr>
            <a:r>
              <a:rPr lang="fi-FI" dirty="0" smtClean="0"/>
              <a:t>2001: </a:t>
            </a:r>
            <a:r>
              <a:rPr lang="fi-FI" dirty="0" err="1" smtClean="0"/>
              <a:t>Rush</a:t>
            </a:r>
            <a:r>
              <a:rPr lang="fi-FI" dirty="0" smtClean="0"/>
              <a:t> </a:t>
            </a:r>
            <a:r>
              <a:rPr lang="fi-FI" dirty="0" err="1" smtClean="0"/>
              <a:t>hour</a:t>
            </a:r>
            <a:r>
              <a:rPr lang="fi-FI" baseline="0" dirty="0" smtClean="0"/>
              <a:t> in Boston </a:t>
            </a:r>
            <a:r>
              <a:rPr lang="fi-FI" baseline="0" dirty="0" smtClean="0">
                <a:sym typeface="Wingdings" panose="05000000000000000000" pitchFamily="2" charset="2"/>
              </a:rPr>
              <a:t> idea of </a:t>
            </a:r>
            <a:r>
              <a:rPr lang="fi-FI" baseline="0" dirty="0" err="1" smtClean="0">
                <a:sym typeface="Wingdings" panose="05000000000000000000" pitchFamily="2" charset="2"/>
              </a:rPr>
              <a:t>composite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traffic</a:t>
            </a:r>
            <a:endParaRPr lang="fi-FI" dirty="0" smtClean="0"/>
          </a:p>
          <a:p>
            <a:pPr lvl="1">
              <a:defRPr/>
            </a:pPr>
            <a:r>
              <a:rPr lang="fi-FI" dirty="0" smtClean="0"/>
              <a:t>2005: </a:t>
            </a:r>
            <a:r>
              <a:rPr lang="fi-FI" dirty="0" err="1" smtClean="0"/>
              <a:t>Wikipedia</a:t>
            </a:r>
            <a:r>
              <a:rPr lang="fi-FI" dirty="0" smtClean="0"/>
              <a:t>, </a:t>
            </a:r>
            <a:r>
              <a:rPr lang="fi-FI" dirty="0" err="1" smtClean="0"/>
              <a:t>wiki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endParaRPr lang="fi-FI" dirty="0" smtClean="0"/>
          </a:p>
          <a:p>
            <a:pPr lvl="1">
              <a:defRPr/>
            </a:pPr>
            <a:r>
              <a:rPr lang="fi-FI" dirty="0" smtClean="0">
                <a:solidFill>
                  <a:schemeClr val="accent1"/>
                </a:solidFill>
              </a:rPr>
              <a:t>2006: Opasnet </a:t>
            </a:r>
            <a:r>
              <a:rPr lang="fi-FI" dirty="0" err="1" smtClean="0">
                <a:solidFill>
                  <a:schemeClr val="accent1"/>
                </a:solidFill>
              </a:rPr>
              <a:t>wiki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launched</a:t>
            </a:r>
            <a:endParaRPr lang="fi-FI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i-FI" dirty="0" smtClean="0"/>
              <a:t>2006: </a:t>
            </a:r>
            <a:r>
              <a:rPr lang="fi-FI" dirty="0" err="1" smtClean="0"/>
              <a:t>Wikinomics</a:t>
            </a:r>
            <a:r>
              <a:rPr lang="fi-FI" dirty="0" smtClean="0"/>
              <a:t>, </a:t>
            </a:r>
            <a:r>
              <a:rPr lang="fi-FI" dirty="0" err="1" smtClean="0"/>
              <a:t>mass</a:t>
            </a:r>
            <a:r>
              <a:rPr lang="fi-FI" dirty="0" smtClean="0"/>
              <a:t> </a:t>
            </a:r>
            <a:r>
              <a:rPr lang="fi-FI" dirty="0" err="1" smtClean="0"/>
              <a:t>collaboration</a:t>
            </a:r>
            <a:r>
              <a:rPr lang="fi-FI" dirty="0" smtClean="0"/>
              <a:t>, </a:t>
            </a:r>
            <a:r>
              <a:rPr lang="fi-FI" dirty="0" err="1" smtClean="0"/>
              <a:t>wisdom</a:t>
            </a:r>
            <a:r>
              <a:rPr lang="fi-FI" dirty="0" smtClean="0"/>
              <a:t> of </a:t>
            </a:r>
            <a:r>
              <a:rPr lang="fi-FI" dirty="0" err="1" smtClean="0"/>
              <a:t>crowds</a:t>
            </a:r>
            <a:endParaRPr lang="fi-FI" dirty="0" smtClean="0"/>
          </a:p>
          <a:p>
            <a:pPr lvl="1">
              <a:defRPr/>
            </a:pPr>
            <a:r>
              <a:rPr lang="fi-FI" dirty="0" smtClean="0"/>
              <a:t>2006: </a:t>
            </a:r>
            <a:r>
              <a:rPr lang="fi-FI" dirty="0" err="1" smtClean="0"/>
              <a:t>Argumentation</a:t>
            </a:r>
            <a:r>
              <a:rPr lang="fi-FI" dirty="0" smtClean="0"/>
              <a:t> </a:t>
            </a:r>
            <a:r>
              <a:rPr lang="fi-FI" dirty="0" err="1" smtClean="0"/>
              <a:t>rules</a:t>
            </a:r>
            <a:r>
              <a:rPr lang="fi-FI" dirty="0" smtClean="0"/>
              <a:t> (Amsterdam </a:t>
            </a:r>
            <a:r>
              <a:rPr lang="fi-FI" dirty="0" err="1" smtClean="0"/>
              <a:t>University</a:t>
            </a:r>
            <a:r>
              <a:rPr lang="fi-FI" dirty="0" smtClean="0"/>
              <a:t>)</a:t>
            </a:r>
          </a:p>
          <a:p>
            <a:pPr lvl="1">
              <a:defRPr/>
            </a:pPr>
            <a:r>
              <a:rPr lang="fi-FI" dirty="0" smtClean="0">
                <a:solidFill>
                  <a:schemeClr val="accent1"/>
                </a:solidFill>
              </a:rPr>
              <a:t>2007: Open </a:t>
            </a:r>
            <a:r>
              <a:rPr lang="fi-FI" dirty="0" err="1" smtClean="0">
                <a:solidFill>
                  <a:schemeClr val="accent1"/>
                </a:solidFill>
              </a:rPr>
              <a:t>assessment</a:t>
            </a:r>
            <a:endParaRPr lang="fi-FI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i-FI" dirty="0" smtClean="0"/>
              <a:t>2009: </a:t>
            </a:r>
            <a:r>
              <a:rPr lang="fi-FI" dirty="0" err="1" smtClean="0"/>
              <a:t>Wiki</a:t>
            </a:r>
            <a:r>
              <a:rPr lang="fi-FI" dirty="0" smtClean="0"/>
              <a:t> </a:t>
            </a:r>
            <a:r>
              <a:rPr lang="fi-FI" dirty="0" err="1" smtClean="0"/>
              <a:t>government</a:t>
            </a:r>
            <a:endParaRPr lang="fi-FI" dirty="0" smtClean="0"/>
          </a:p>
          <a:p>
            <a:pPr lvl="1">
              <a:defRPr/>
            </a:pPr>
            <a:r>
              <a:rPr lang="fi-FI" dirty="0" smtClean="0"/>
              <a:t>2011: </a:t>
            </a:r>
            <a:r>
              <a:rPr lang="fi-FI" dirty="0" err="1"/>
              <a:t>O</a:t>
            </a:r>
            <a:r>
              <a:rPr lang="fi-FI" dirty="0" err="1" smtClean="0"/>
              <a:t>nline</a:t>
            </a:r>
            <a:r>
              <a:rPr lang="fi-FI" dirty="0" smtClean="0"/>
              <a:t> </a:t>
            </a:r>
            <a:r>
              <a:rPr lang="fi-FI" dirty="0" err="1" smtClean="0"/>
              <a:t>wiki</a:t>
            </a:r>
            <a:r>
              <a:rPr lang="fi-FI" dirty="0" smtClean="0"/>
              <a:t> </a:t>
            </a:r>
            <a:r>
              <a:rPr lang="fi-FI" dirty="0" err="1" smtClean="0"/>
              <a:t>modeling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R</a:t>
            </a:r>
          </a:p>
          <a:p>
            <a:pPr lvl="1">
              <a:defRPr/>
            </a:pPr>
            <a:r>
              <a:rPr lang="fi-FI" dirty="0" smtClean="0"/>
              <a:t>2012: </a:t>
            </a:r>
            <a:r>
              <a:rPr lang="fi-FI" dirty="0" err="1" smtClean="0"/>
              <a:t>MongoDB</a:t>
            </a:r>
            <a:r>
              <a:rPr lang="fi-FI" dirty="0" smtClean="0"/>
              <a:t>: open </a:t>
            </a:r>
            <a:r>
              <a:rPr lang="fi-FI" dirty="0" err="1" smtClean="0"/>
              <a:t>database</a:t>
            </a:r>
            <a:endParaRPr lang="fi-FI" dirty="0" smtClean="0"/>
          </a:p>
          <a:p>
            <a:pPr lvl="1">
              <a:defRPr/>
            </a:pPr>
            <a:r>
              <a:rPr lang="fi-FI" dirty="0" smtClean="0">
                <a:solidFill>
                  <a:schemeClr val="accent1"/>
                </a:solidFill>
              </a:rPr>
              <a:t>2013: Open </a:t>
            </a:r>
            <a:r>
              <a:rPr lang="fi-FI" dirty="0" err="1" smtClean="0">
                <a:solidFill>
                  <a:schemeClr val="accent1"/>
                </a:solidFill>
              </a:rPr>
              <a:t>policy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practice</a:t>
            </a:r>
            <a:r>
              <a:rPr lang="fi-FI" dirty="0" smtClean="0">
                <a:solidFill>
                  <a:schemeClr val="accent1"/>
                </a:solidFill>
              </a:rPr>
              <a:t> (</a:t>
            </a:r>
            <a:r>
              <a:rPr lang="fi-FI" dirty="0" err="1" smtClean="0">
                <a:solidFill>
                  <a:schemeClr val="accent1"/>
                </a:solidFill>
              </a:rPr>
              <a:t>guidance</a:t>
            </a:r>
            <a:r>
              <a:rPr lang="fi-FI" dirty="0" smtClean="0">
                <a:solidFill>
                  <a:schemeClr val="accent1"/>
                </a:solidFill>
              </a:rPr>
              <a:t> for </a:t>
            </a:r>
            <a:r>
              <a:rPr lang="fi-FI" dirty="0" err="1" smtClean="0">
                <a:solidFill>
                  <a:schemeClr val="accent1"/>
                </a:solidFill>
              </a:rPr>
              <a:t>making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decisions</a:t>
            </a:r>
            <a:r>
              <a:rPr lang="fi-FI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defRPr/>
            </a:pPr>
            <a:r>
              <a:rPr lang="fi-FI" dirty="0" smtClean="0"/>
              <a:t>2014-2015: </a:t>
            </a:r>
            <a:r>
              <a:rPr lang="fi-FI" dirty="0" err="1" smtClean="0"/>
              <a:t>Several</a:t>
            </a:r>
            <a:r>
              <a:rPr lang="fi-FI" dirty="0" smtClean="0"/>
              <a:t>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projects</a:t>
            </a:r>
            <a:r>
              <a:rPr lang="fi-FI" dirty="0" smtClean="0"/>
              <a:t> </a:t>
            </a:r>
            <a:r>
              <a:rPr lang="fi-FI" dirty="0" err="1" smtClean="0"/>
              <a:t>without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funding</a:t>
            </a:r>
            <a:endParaRPr lang="fi-FI" dirty="0" smtClean="0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29575" y="6597650"/>
            <a:ext cx="10795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9AC9FD-A4FD-4D10-9A3F-891DC5041D2F}" type="slidenum">
              <a:rPr lang="fi-FI" altLang="fi-FI">
                <a:solidFill>
                  <a:srgbClr val="FFFFFF"/>
                </a:solidFill>
              </a:rPr>
              <a:pPr eaLnBrk="1" hangingPunct="1"/>
              <a:t>10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question</a:t>
            </a:r>
            <a:r>
              <a:rPr lang="fi-FI" dirty="0" smtClean="0"/>
              <a:t> for open </a:t>
            </a:r>
            <a:r>
              <a:rPr lang="fi-FI" dirty="0" err="1" smtClean="0"/>
              <a:t>assessment</a:t>
            </a:r>
            <a:r>
              <a:rPr lang="fi-FI" dirty="0" smtClean="0"/>
              <a:t> (2007)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 eaLnBrk="1" fontAlgn="base" hangingPunct="1"/>
            <a:r>
              <a:rPr lang="fi-FI" dirty="0" smtClean="0"/>
              <a:t>How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scientific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and </a:t>
            </a:r>
            <a:r>
              <a:rPr lang="fi-FI" dirty="0" err="1" smtClean="0"/>
              <a:t>value</a:t>
            </a:r>
            <a:r>
              <a:rPr lang="fi-FI" dirty="0" smtClean="0"/>
              <a:t> </a:t>
            </a:r>
            <a:r>
              <a:rPr lang="fi-FI" dirty="0" err="1" smtClean="0"/>
              <a:t>judgements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organised</a:t>
            </a:r>
            <a:r>
              <a:rPr lang="fi-FI" dirty="0" smtClean="0"/>
              <a:t> for </a:t>
            </a:r>
            <a:r>
              <a:rPr lang="fi-FI" dirty="0" err="1" smtClean="0"/>
              <a:t>improving</a:t>
            </a:r>
            <a:r>
              <a:rPr lang="fi-FI" dirty="0" smtClean="0"/>
              <a:t> </a:t>
            </a:r>
            <a:r>
              <a:rPr lang="fi-FI" dirty="0" err="1" smtClean="0"/>
              <a:t>societal</a:t>
            </a:r>
            <a:r>
              <a:rPr lang="fi-FI" dirty="0" smtClean="0"/>
              <a:t> </a:t>
            </a:r>
            <a:r>
              <a:rPr lang="fi-FI" dirty="0" err="1" smtClean="0"/>
              <a:t>decision-making</a:t>
            </a:r>
            <a:r>
              <a:rPr lang="fi-FI" dirty="0" smtClean="0"/>
              <a:t> in a </a:t>
            </a:r>
            <a:r>
              <a:rPr lang="fi-FI" dirty="0" err="1" smtClean="0"/>
              <a:t>situation</a:t>
            </a:r>
            <a:r>
              <a:rPr lang="fi-FI" dirty="0" smtClean="0"/>
              <a:t> </a:t>
            </a:r>
            <a:r>
              <a:rPr lang="fi-FI" dirty="0" err="1" smtClean="0"/>
              <a:t>where</a:t>
            </a:r>
            <a:r>
              <a:rPr lang="fi-FI" dirty="0" smtClean="0"/>
              <a:t> open </a:t>
            </a:r>
            <a:r>
              <a:rPr lang="fi-FI" dirty="0" err="1" smtClean="0"/>
              <a:t>participation</a:t>
            </a:r>
            <a:r>
              <a:rPr lang="fi-FI" dirty="0" smtClean="0"/>
              <a:t> is </a:t>
            </a:r>
            <a:r>
              <a:rPr lang="fi-FI" dirty="0" err="1" smtClean="0"/>
              <a:t>allowed</a:t>
            </a:r>
            <a:r>
              <a:rPr lang="fi-FI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4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900113"/>
            <a:ext cx="54229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02612" cy="10033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fi-FI" dirty="0" smtClean="0"/>
              <a:t>Engagement &amp; Interaction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080" y="3645024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Shared understanding is a situation, where participants </a:t>
            </a:r>
            <a:r>
              <a:rPr lang="en-US" dirty="0" smtClean="0"/>
              <a:t>can describe </a:t>
            </a:r>
            <a:r>
              <a:rPr lang="en-US" dirty="0"/>
              <a:t>what </a:t>
            </a:r>
            <a:r>
              <a:rPr lang="en-US" dirty="0" smtClean="0"/>
              <a:t>facts, values and objectives </a:t>
            </a:r>
            <a:r>
              <a:rPr lang="en-US" dirty="0"/>
              <a:t>relate to the </a:t>
            </a:r>
            <a:r>
              <a:rPr lang="en-US" dirty="0" smtClean="0"/>
              <a:t>issue at hand, and where </a:t>
            </a:r>
            <a:r>
              <a:rPr lang="en-US" dirty="0"/>
              <a:t>there are </a:t>
            </a:r>
            <a:r>
              <a:rPr lang="en-US" dirty="0" smtClean="0"/>
              <a:t>disagreements </a:t>
            </a:r>
            <a:r>
              <a:rPr lang="en-US" dirty="0"/>
              <a:t>and </a:t>
            </a:r>
            <a:r>
              <a:rPr lang="en-US" dirty="0" smtClean="0"/>
              <a:t>why. In practice, this description is typically a written one.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5934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flow</a:t>
            </a:r>
            <a:r>
              <a:rPr lang="fi-FI" dirty="0" smtClean="0"/>
              <a:t> in </a:t>
            </a:r>
            <a:r>
              <a:rPr lang="fi-FI" dirty="0" err="1" smtClean="0"/>
              <a:t>traditional</a:t>
            </a:r>
            <a:r>
              <a:rPr lang="fi-FI" dirty="0" smtClean="0"/>
              <a:t> </a:t>
            </a:r>
            <a:r>
              <a:rPr lang="fi-FI" dirty="0" err="1" smtClean="0"/>
              <a:t>decision</a:t>
            </a:r>
            <a:r>
              <a:rPr lang="fi-FI" dirty="0" smtClean="0"/>
              <a:t> </a:t>
            </a:r>
            <a:r>
              <a:rPr lang="fi-FI" dirty="0" err="1" smtClean="0"/>
              <a:t>making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13</a:t>
            </a:fld>
            <a:endParaRPr lang="fi-FI" dirty="0"/>
          </a:p>
        </p:txBody>
      </p:sp>
      <p:pic>
        <p:nvPicPr>
          <p:cNvPr id="6146" name="Picture 2" descr="http://en.opasnet.org/en-opwiki/images/f/fe/Information_flow_within_typical_decision-ma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8" y="1347374"/>
            <a:ext cx="7218052" cy="463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flow</a:t>
            </a:r>
            <a:r>
              <a:rPr lang="fi-FI" dirty="0" smtClean="0"/>
              <a:t> in an open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assessment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1026" name="Picture 2" descr="http://en.opasnet.org/en-opwiki/images/b/ba/Information_flow_within_open_policy_pract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2243"/>
            <a:ext cx="739167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0032" y="548035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Everyone</a:t>
            </a:r>
            <a:r>
              <a:rPr lang="fi-FI" b="1" dirty="0" smtClean="0"/>
              <a:t> </a:t>
            </a:r>
            <a:r>
              <a:rPr lang="fi-FI" b="1" dirty="0" err="1" smtClean="0"/>
              <a:t>has</a:t>
            </a:r>
            <a:r>
              <a:rPr lang="fi-FI" b="1" dirty="0" smtClean="0"/>
              <a:t> the </a:t>
            </a:r>
            <a:r>
              <a:rPr lang="fi-FI" b="1" dirty="0" err="1" smtClean="0"/>
              <a:t>same</a:t>
            </a:r>
            <a:r>
              <a:rPr lang="fi-FI" b="1" dirty="0" smtClean="0"/>
              <a:t> </a:t>
            </a:r>
            <a:r>
              <a:rPr lang="fi-FI" b="1" dirty="0" err="1" smtClean="0"/>
              <a:t>information</a:t>
            </a:r>
            <a:r>
              <a:rPr lang="fi-FI" b="1" dirty="0" smtClean="0"/>
              <a:t> and </a:t>
            </a:r>
            <a:r>
              <a:rPr lang="fi-FI" b="1" dirty="0" err="1" smtClean="0"/>
              <a:t>tools</a:t>
            </a:r>
            <a:r>
              <a:rPr lang="fi-FI" b="1" dirty="0" smtClean="0"/>
              <a:t> </a:t>
            </a:r>
            <a:r>
              <a:rPr lang="fi-FI" b="1" dirty="0" err="1" smtClean="0"/>
              <a:t>available</a:t>
            </a:r>
            <a:r>
              <a:rPr lang="fi-FI" b="1" dirty="0" smtClean="0"/>
              <a:t>.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9068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Principles</a:t>
            </a:r>
            <a:r>
              <a:rPr lang="fi-FI" dirty="0" smtClean="0"/>
              <a:t> of open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practice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8488" cy="47525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Shared</a:t>
            </a:r>
            <a:r>
              <a:rPr lang="fi-FI" dirty="0" smtClean="0"/>
              <a:t> </a:t>
            </a:r>
            <a:r>
              <a:rPr lang="fi-FI" dirty="0" err="1" smtClean="0"/>
              <a:t>understanding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Openness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Shared</a:t>
            </a:r>
            <a:r>
              <a:rPr lang="fi-FI" dirty="0" smtClean="0"/>
              <a:t> info </a:t>
            </a:r>
            <a:r>
              <a:rPr lang="fi-FI" dirty="0" err="1" smtClean="0"/>
              <a:t>objects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Critique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Intentionality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Causality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Reuse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Co-creation</a:t>
            </a:r>
            <a:r>
              <a:rPr lang="fi-FI" dirty="0" smtClean="0"/>
              <a:t> </a:t>
            </a:r>
            <a:r>
              <a:rPr lang="fi-FI" dirty="0" err="1" smtClean="0"/>
              <a:t>skills</a:t>
            </a:r>
            <a:r>
              <a:rPr lang="fi-FI" dirty="0" smtClean="0"/>
              <a:t> and </a:t>
            </a:r>
            <a:r>
              <a:rPr lang="fi-FI" dirty="0" err="1" smtClean="0"/>
              <a:t>facilitation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Evaluation and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Teamwork</a:t>
            </a:r>
            <a:endParaRPr lang="fi-FI" dirty="0" smtClean="0"/>
          </a:p>
          <a:p>
            <a:pPr marL="457200" lvl="0" indent="-457200">
              <a:buFont typeface="+mj-lt"/>
              <a:buAutoNum type="arabicPeriod"/>
            </a:pPr>
            <a:r>
              <a:rPr lang="fi-FI" dirty="0" err="1" smtClean="0"/>
              <a:t>Respect</a:t>
            </a:r>
            <a:r>
              <a:rPr lang="fi-FI" dirty="0" smtClean="0"/>
              <a:t>			         </a:t>
            </a:r>
            <a:r>
              <a:rPr lang="fi-FI" dirty="0" smtClean="0">
                <a:hlinkClick r:id="rId2"/>
              </a:rPr>
              <a:t>http://en.opasnet.org/w/OPP</a:t>
            </a:r>
            <a:r>
              <a:rPr lang="fi-FI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71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07375" cy="504354"/>
          </a:xfrm>
        </p:spPr>
        <p:txBody>
          <a:bodyPr/>
          <a:lstStyle/>
          <a:p>
            <a:r>
              <a:rPr lang="fi-FI" dirty="0" smtClean="0"/>
              <a:t>Open </a:t>
            </a:r>
            <a:r>
              <a:rPr lang="fi-FI" dirty="0" err="1" smtClean="0"/>
              <a:t>assessments</a:t>
            </a:r>
            <a:r>
              <a:rPr lang="fi-FI" dirty="0" smtClean="0"/>
              <a:t>: </a:t>
            </a:r>
            <a:r>
              <a:rPr lang="fi-FI" dirty="0" err="1" smtClean="0"/>
              <a:t>examples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18488" cy="576064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2005: </a:t>
            </a:r>
            <a:r>
              <a:rPr lang="fi-FI" b="1" dirty="0" err="1" smtClean="0">
                <a:hlinkClick r:id="rId2"/>
              </a:rPr>
              <a:t>Composite</a:t>
            </a:r>
            <a:r>
              <a:rPr lang="fi-FI" b="1" dirty="0" smtClean="0">
                <a:hlinkClick r:id="rId2"/>
              </a:rPr>
              <a:t> </a:t>
            </a:r>
            <a:r>
              <a:rPr lang="fi-FI" b="1" dirty="0" err="1" smtClean="0">
                <a:hlinkClick r:id="rId2"/>
              </a:rPr>
              <a:t>traffic</a:t>
            </a:r>
            <a:r>
              <a:rPr lang="fi-FI" dirty="0" smtClean="0"/>
              <a:t>: Is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cost-effective</a:t>
            </a:r>
            <a:r>
              <a:rPr lang="fi-FI" dirty="0" smtClean="0"/>
              <a:t> to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aggregate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trips</a:t>
            </a:r>
            <a:r>
              <a:rPr lang="fi-FI" baseline="0" dirty="0" smtClean="0"/>
              <a:t> into </a:t>
            </a:r>
            <a:r>
              <a:rPr lang="fi-FI" baseline="0" dirty="0" err="1" smtClean="0"/>
              <a:t>taxi-like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vehicles</a:t>
            </a:r>
            <a:r>
              <a:rPr lang="fi-FI" baseline="0" dirty="0" smtClean="0"/>
              <a:t> in Helsinki? (</a:t>
            </a:r>
            <a:r>
              <a:rPr lang="fi-FI" baseline="0" dirty="0" err="1" smtClean="0"/>
              <a:t>Yes</a:t>
            </a:r>
            <a:r>
              <a:rPr lang="fi-FI" baseline="0" dirty="0" smtClean="0"/>
              <a:t>, with </a:t>
            </a:r>
            <a:r>
              <a:rPr lang="fi-FI" baseline="0" dirty="0" err="1" smtClean="0"/>
              <a:t>positive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health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climate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impacts</a:t>
            </a:r>
            <a:r>
              <a:rPr lang="fi-FI" baseline="0" dirty="0" smtClean="0"/>
              <a:t>.)</a:t>
            </a:r>
          </a:p>
          <a:p>
            <a:r>
              <a:rPr lang="fi-FI" dirty="0" smtClean="0"/>
              <a:t>2004, 2009, 2015: </a:t>
            </a:r>
            <a:r>
              <a:rPr lang="fi-FI" b="1" dirty="0" err="1" smtClean="0">
                <a:hlinkClick r:id="rId3"/>
              </a:rPr>
              <a:t>Fish</a:t>
            </a:r>
            <a:r>
              <a:rPr lang="fi-FI" b="1" dirty="0" smtClean="0">
                <a:hlinkClick r:id="rId3"/>
              </a:rPr>
              <a:t> and </a:t>
            </a:r>
            <a:r>
              <a:rPr lang="fi-FI" b="1" dirty="0" err="1" smtClean="0">
                <a:hlinkClick r:id="rId3"/>
              </a:rPr>
              <a:t>health</a:t>
            </a:r>
            <a:r>
              <a:rPr lang="fi-FI" dirty="0" smtClean="0"/>
              <a:t>: Is </a:t>
            </a:r>
            <a:r>
              <a:rPr lang="fi-FI" dirty="0" err="1" smtClean="0"/>
              <a:t>fish</a:t>
            </a:r>
            <a:r>
              <a:rPr lang="fi-FI" dirty="0" smtClean="0"/>
              <a:t> </a:t>
            </a:r>
            <a:r>
              <a:rPr lang="fi-FI" dirty="0" err="1" smtClean="0"/>
              <a:t>unhealthy</a:t>
            </a:r>
            <a:r>
              <a:rPr lang="fi-FI" dirty="0" smtClean="0"/>
              <a:t> </a:t>
            </a:r>
            <a:r>
              <a:rPr lang="fi-FI" dirty="0" err="1" smtClean="0"/>
              <a:t>because</a:t>
            </a:r>
            <a:r>
              <a:rPr lang="fi-FI" dirty="0" smtClean="0"/>
              <a:t> of </a:t>
            </a:r>
            <a:r>
              <a:rPr lang="fi-FI" dirty="0" err="1" smtClean="0"/>
              <a:t>dioxins</a:t>
            </a:r>
            <a:r>
              <a:rPr lang="fi-FI" dirty="0" smtClean="0"/>
              <a:t>, </a:t>
            </a:r>
            <a:r>
              <a:rPr lang="fi-FI" dirty="0" err="1" smtClean="0"/>
              <a:t>especially</a:t>
            </a:r>
            <a:r>
              <a:rPr lang="fi-FI" dirty="0" smtClean="0"/>
              <a:t> in the </a:t>
            </a:r>
            <a:r>
              <a:rPr lang="fi-FI" dirty="0" err="1" smtClean="0"/>
              <a:t>Baltic</a:t>
            </a:r>
            <a:r>
              <a:rPr lang="fi-FI" dirty="0" smtClean="0"/>
              <a:t> </a:t>
            </a:r>
            <a:r>
              <a:rPr lang="fi-FI" dirty="0" err="1" smtClean="0"/>
              <a:t>Sea</a:t>
            </a:r>
            <a:r>
              <a:rPr lang="fi-FI" dirty="0" smtClean="0"/>
              <a:t>? (No)</a:t>
            </a:r>
          </a:p>
          <a:p>
            <a:r>
              <a:rPr lang="fi-FI" baseline="0" dirty="0" smtClean="0"/>
              <a:t>2011: </a:t>
            </a:r>
            <a:r>
              <a:rPr lang="fi-FI" b="1" baseline="0" dirty="0" err="1" smtClean="0">
                <a:hlinkClick r:id="rId4"/>
              </a:rPr>
              <a:t>Swine</a:t>
            </a:r>
            <a:r>
              <a:rPr lang="fi-FI" b="1" baseline="0" dirty="0" smtClean="0">
                <a:hlinkClick r:id="rId4"/>
              </a:rPr>
              <a:t> </a:t>
            </a:r>
            <a:r>
              <a:rPr lang="fi-FI" b="1" baseline="0" dirty="0" err="1" smtClean="0">
                <a:hlinkClick r:id="rId4"/>
              </a:rPr>
              <a:t>flu</a:t>
            </a:r>
            <a:r>
              <a:rPr lang="fi-FI" b="1" baseline="0" dirty="0" smtClean="0">
                <a:hlinkClick r:id="rId4"/>
              </a:rPr>
              <a:t> </a:t>
            </a:r>
            <a:r>
              <a:rPr lang="fi-FI" b="1" baseline="0" dirty="0" err="1" smtClean="0">
                <a:hlinkClick r:id="rId4"/>
              </a:rPr>
              <a:t>vaccination</a:t>
            </a:r>
            <a:r>
              <a:rPr lang="fi-FI" baseline="0" dirty="0" smtClean="0"/>
              <a:t>: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vaccination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bad</a:t>
            </a:r>
            <a:r>
              <a:rPr lang="fi-FI" baseline="0" dirty="0" smtClean="0"/>
              <a:t> idea </a:t>
            </a:r>
            <a:r>
              <a:rPr lang="fi-FI" baseline="0" dirty="0" err="1" smtClean="0"/>
              <a:t>because</a:t>
            </a:r>
            <a:r>
              <a:rPr lang="fi-FI" dirty="0" smtClean="0"/>
              <a:t> of the </a:t>
            </a:r>
            <a:r>
              <a:rPr lang="fi-FI" dirty="0" err="1" smtClean="0"/>
              <a:t>surprising</a:t>
            </a:r>
            <a:r>
              <a:rPr lang="fi-FI" dirty="0" smtClean="0"/>
              <a:t> </a:t>
            </a:r>
            <a:r>
              <a:rPr lang="fi-FI" dirty="0" err="1" smtClean="0"/>
              <a:t>narcolepsy</a:t>
            </a:r>
            <a:r>
              <a:rPr lang="fi-FI" dirty="0" smtClean="0"/>
              <a:t> side </a:t>
            </a:r>
            <a:r>
              <a:rPr lang="fi-FI" dirty="0" err="1" smtClean="0"/>
              <a:t>effect</a:t>
            </a:r>
            <a:r>
              <a:rPr lang="fi-FI" dirty="0" smtClean="0"/>
              <a:t>? (No)</a:t>
            </a:r>
            <a:endParaRPr lang="fi-FI" baseline="0" dirty="0" smtClean="0"/>
          </a:p>
          <a:p>
            <a:r>
              <a:rPr lang="fi-FI" baseline="0" dirty="0" smtClean="0"/>
              <a:t>2011: </a:t>
            </a:r>
            <a:r>
              <a:rPr lang="fi-FI" b="1" baseline="0" dirty="0" smtClean="0">
                <a:hlinkClick r:id="rId5"/>
              </a:rPr>
              <a:t>Russian </a:t>
            </a:r>
            <a:r>
              <a:rPr lang="fi-FI" b="1" baseline="0" dirty="0" err="1" smtClean="0">
                <a:hlinkClick r:id="rId5"/>
              </a:rPr>
              <a:t>duma</a:t>
            </a:r>
            <a:r>
              <a:rPr lang="fi-FI" b="1" baseline="0" dirty="0" smtClean="0">
                <a:hlinkClick r:id="rId5"/>
              </a:rPr>
              <a:t> </a:t>
            </a:r>
            <a:r>
              <a:rPr lang="fi-FI" b="1" baseline="0" dirty="0" err="1" smtClean="0">
                <a:hlinkClick r:id="rId5"/>
              </a:rPr>
              <a:t>election</a:t>
            </a:r>
            <a:r>
              <a:rPr lang="fi-FI" b="1" baseline="0" dirty="0" smtClean="0"/>
              <a:t>: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Putin’s</a:t>
            </a:r>
            <a:r>
              <a:rPr lang="fi-FI" baseline="0" dirty="0" smtClean="0"/>
              <a:t> party United </a:t>
            </a:r>
            <a:r>
              <a:rPr lang="fi-FI" baseline="0" dirty="0" err="1" smtClean="0"/>
              <a:t>Russia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cheat</a:t>
            </a:r>
            <a:r>
              <a:rPr lang="fi-FI" baseline="0" dirty="0" smtClean="0"/>
              <a:t> in the </a:t>
            </a:r>
            <a:r>
              <a:rPr lang="fi-FI" baseline="0" dirty="0" err="1" smtClean="0"/>
              <a:t>election</a:t>
            </a:r>
            <a:r>
              <a:rPr lang="fi-FI" baseline="0" dirty="0" smtClean="0"/>
              <a:t>? (</a:t>
            </a:r>
            <a:r>
              <a:rPr lang="fi-FI" baseline="0" dirty="0" err="1" smtClean="0"/>
              <a:t>Yes</a:t>
            </a:r>
            <a:r>
              <a:rPr lang="fi-FI" baseline="0" dirty="0" smtClean="0"/>
              <a:t>)</a:t>
            </a:r>
          </a:p>
          <a:p>
            <a:r>
              <a:rPr lang="fi-FI" baseline="0" dirty="0" smtClean="0"/>
              <a:t>2012: </a:t>
            </a:r>
            <a:r>
              <a:rPr lang="fi-FI" b="1" baseline="0" dirty="0" smtClean="0">
                <a:hlinkClick r:id="rId6"/>
              </a:rPr>
              <a:t>US </a:t>
            </a:r>
            <a:r>
              <a:rPr lang="fi-FI" b="1" baseline="0" dirty="0" err="1" smtClean="0">
                <a:hlinkClick r:id="rId6"/>
              </a:rPr>
              <a:t>presidential</a:t>
            </a:r>
            <a:r>
              <a:rPr lang="fi-FI" b="1" baseline="0" dirty="0" smtClean="0">
                <a:hlinkClick r:id="rId6"/>
              </a:rPr>
              <a:t> </a:t>
            </a:r>
            <a:r>
              <a:rPr lang="fi-FI" b="1" baseline="0" dirty="0" err="1" smtClean="0">
                <a:hlinkClick r:id="rId6"/>
              </a:rPr>
              <a:t>election</a:t>
            </a:r>
            <a:r>
              <a:rPr lang="fi-FI" b="1" baseline="0" dirty="0" err="1" smtClean="0"/>
              <a:t>:</a:t>
            </a:r>
            <a:r>
              <a:rPr lang="fi-FI" baseline="0" dirty="0" err="1" smtClean="0"/>
              <a:t>Did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Mitt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Romney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cheat</a:t>
            </a:r>
            <a:r>
              <a:rPr lang="fi-FI" baseline="0" dirty="0" smtClean="0"/>
              <a:t> in the </a:t>
            </a:r>
            <a:r>
              <a:rPr lang="fi-FI" baseline="0" dirty="0" err="1" smtClean="0"/>
              <a:t>Republican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primary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election</a:t>
            </a:r>
            <a:r>
              <a:rPr lang="fi-FI" baseline="0" dirty="0" smtClean="0"/>
              <a:t>? </a:t>
            </a:r>
            <a:r>
              <a:rPr lang="fi-FI" baseline="0" dirty="0" err="1" smtClean="0"/>
              <a:t>Possibly</a:t>
            </a:r>
            <a:r>
              <a:rPr lang="fi-FI" baseline="0" dirty="0" smtClean="0"/>
              <a:t>; data is </a:t>
            </a:r>
            <a:r>
              <a:rPr lang="fi-FI" baseline="0" dirty="0" err="1" smtClean="0"/>
              <a:t>too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poor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tell</a:t>
            </a:r>
            <a:r>
              <a:rPr lang="fi-FI" baseline="0" dirty="0" smtClean="0"/>
              <a:t>)</a:t>
            </a:r>
          </a:p>
          <a:p>
            <a:r>
              <a:rPr lang="fi-FI" dirty="0" smtClean="0"/>
              <a:t>2014: </a:t>
            </a:r>
            <a:r>
              <a:rPr lang="fi-FI" b="1" dirty="0" err="1" smtClean="0">
                <a:hlinkClick r:id="rId7"/>
              </a:rPr>
              <a:t>Pneumococcal</a:t>
            </a:r>
            <a:r>
              <a:rPr lang="fi-FI" b="1" dirty="0" smtClean="0">
                <a:hlinkClick r:id="rId7"/>
              </a:rPr>
              <a:t> </a:t>
            </a:r>
            <a:r>
              <a:rPr lang="fi-FI" b="1" dirty="0" err="1" smtClean="0">
                <a:hlinkClick r:id="rId7"/>
              </a:rPr>
              <a:t>vaccination</a:t>
            </a:r>
            <a:r>
              <a:rPr lang="fi-FI" dirty="0" smtClean="0"/>
              <a:t>: How to </a:t>
            </a:r>
            <a:r>
              <a:rPr lang="fi-FI" dirty="0" err="1" smtClean="0"/>
              <a:t>choose</a:t>
            </a:r>
            <a:r>
              <a:rPr lang="fi-FI" dirty="0" smtClean="0"/>
              <a:t> the </a:t>
            </a:r>
            <a:r>
              <a:rPr lang="fi-FI" dirty="0" err="1" smtClean="0"/>
              <a:t>product</a:t>
            </a:r>
            <a:r>
              <a:rPr lang="fi-FI" dirty="0" smtClean="0"/>
              <a:t> for the national </a:t>
            </a:r>
            <a:r>
              <a:rPr lang="fi-FI" dirty="0" err="1" smtClean="0"/>
              <a:t>program</a:t>
            </a:r>
            <a:r>
              <a:rPr lang="fi-FI" dirty="0" smtClean="0"/>
              <a:t>? (</a:t>
            </a:r>
            <a:r>
              <a:rPr lang="fi-FI" dirty="0" err="1" smtClean="0"/>
              <a:t>Based</a:t>
            </a:r>
            <a:r>
              <a:rPr lang="fi-FI" dirty="0" smtClean="0"/>
              <a:t> on </a:t>
            </a:r>
            <a:r>
              <a:rPr lang="fi-FI" dirty="0" err="1" smtClean="0"/>
              <a:t>price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.)</a:t>
            </a:r>
            <a:endParaRPr lang="fi-FI" baseline="0" dirty="0" smtClean="0"/>
          </a:p>
          <a:p>
            <a:r>
              <a:rPr lang="fi-FI" baseline="0" dirty="0" smtClean="0"/>
              <a:t>2015 </a:t>
            </a:r>
            <a:r>
              <a:rPr lang="fi-FI" b="1" baseline="0" dirty="0" smtClean="0">
                <a:hlinkClick r:id="rId8"/>
              </a:rPr>
              <a:t>Helsinki </a:t>
            </a:r>
            <a:r>
              <a:rPr lang="fi-FI" b="1" baseline="0" dirty="0" err="1" smtClean="0">
                <a:hlinkClick r:id="rId8"/>
              </a:rPr>
              <a:t>energy</a:t>
            </a:r>
            <a:r>
              <a:rPr lang="fi-FI" b="1" baseline="0" dirty="0" smtClean="0">
                <a:hlinkClick r:id="rId8"/>
              </a:rPr>
              <a:t> </a:t>
            </a:r>
            <a:r>
              <a:rPr lang="fi-FI" b="1" baseline="0" dirty="0" err="1" smtClean="0">
                <a:hlinkClick r:id="rId8"/>
              </a:rPr>
              <a:t>decision</a:t>
            </a:r>
            <a:r>
              <a:rPr lang="fi-FI" dirty="0" smtClean="0"/>
              <a:t>: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plant</a:t>
            </a:r>
            <a:r>
              <a:rPr lang="fi-FI" dirty="0" smtClean="0"/>
              <a:t> to </a:t>
            </a:r>
            <a:r>
              <a:rPr lang="fi-FI" dirty="0" err="1" smtClean="0"/>
              <a:t>choose</a:t>
            </a:r>
            <a:r>
              <a:rPr lang="fi-FI" dirty="0" smtClean="0"/>
              <a:t>? (Small </a:t>
            </a:r>
            <a:r>
              <a:rPr lang="fi-FI" dirty="0" err="1" smtClean="0"/>
              <a:t>differences</a:t>
            </a:r>
            <a:r>
              <a:rPr lang="fi-FI" dirty="0" smtClean="0"/>
              <a:t> </a:t>
            </a:r>
            <a:r>
              <a:rPr lang="fi-FI" dirty="0" err="1" smtClean="0"/>
              <a:t>re</a:t>
            </a:r>
            <a:r>
              <a:rPr lang="fi-FI" dirty="0" smtClean="0"/>
              <a:t> </a:t>
            </a:r>
            <a:r>
              <a:rPr lang="fi-FI" dirty="0" err="1" smtClean="0"/>
              <a:t>health</a:t>
            </a:r>
            <a:r>
              <a:rPr lang="fi-FI" dirty="0" smtClean="0"/>
              <a:t> and </a:t>
            </a:r>
            <a:r>
              <a:rPr lang="fi-FI" dirty="0" err="1" smtClean="0"/>
              <a:t>climate</a:t>
            </a:r>
            <a:r>
              <a:rPr lang="fi-FI" dirty="0" smtClean="0"/>
              <a:t>; </a:t>
            </a:r>
            <a:r>
              <a:rPr lang="fi-FI" dirty="0" err="1" smtClean="0"/>
              <a:t>city-level</a:t>
            </a:r>
            <a:r>
              <a:rPr lang="fi-FI" dirty="0" smtClean="0"/>
              <a:t> </a:t>
            </a:r>
            <a:r>
              <a:rPr lang="fi-FI" dirty="0" err="1" smtClean="0"/>
              <a:t>decisions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highly</a:t>
            </a:r>
            <a:r>
              <a:rPr lang="fi-FI" dirty="0" smtClean="0"/>
              <a:t> </a:t>
            </a:r>
            <a:r>
              <a:rPr lang="fi-FI" dirty="0" err="1" smtClean="0"/>
              <a:t>dependent</a:t>
            </a:r>
            <a:r>
              <a:rPr lang="fi-FI" dirty="0" smtClean="0"/>
              <a:t> on national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policy</a:t>
            </a:r>
            <a:r>
              <a:rPr lang="fi-FI" dirty="0" smtClean="0"/>
              <a:t>, 	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exist</a:t>
            </a:r>
            <a:r>
              <a:rPr lang="fi-FI" dirty="0" smtClean="0"/>
              <a:t>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07375" cy="648370"/>
          </a:xfrm>
        </p:spPr>
        <p:txBody>
          <a:bodyPr/>
          <a:lstStyle/>
          <a:p>
            <a:pPr lvl="0"/>
            <a:r>
              <a:rPr lang="fi-FI" dirty="0" err="1" smtClean="0"/>
              <a:t>Strengths</a:t>
            </a:r>
            <a:r>
              <a:rPr lang="fi-FI" dirty="0" smtClean="0"/>
              <a:t> and </a:t>
            </a:r>
            <a:r>
              <a:rPr lang="fi-FI" dirty="0" err="1" smtClean="0"/>
              <a:t>opportunities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18488" cy="4896197"/>
          </a:xfrm>
        </p:spPr>
        <p:txBody>
          <a:bodyPr/>
          <a:lstStyle/>
          <a:p>
            <a:pPr lvl="0"/>
            <a:r>
              <a:rPr lang="fi-FI" dirty="0" smtClean="0"/>
              <a:t>THL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r>
              <a:rPr lang="fi-FI" dirty="0" smtClean="0"/>
              <a:t> </a:t>
            </a:r>
            <a:r>
              <a:rPr lang="fi-FI" dirty="0" err="1" smtClean="0"/>
              <a:t>team</a:t>
            </a:r>
            <a:endParaRPr lang="fi-FI" dirty="0" smtClean="0"/>
          </a:p>
          <a:p>
            <a:pPr lvl="1"/>
            <a:r>
              <a:rPr lang="fi-FI" dirty="0" smtClean="0"/>
              <a:t>Open </a:t>
            </a:r>
            <a:r>
              <a:rPr lang="fi-FI" dirty="0" err="1" smtClean="0"/>
              <a:t>quantitative</a:t>
            </a:r>
            <a:r>
              <a:rPr lang="fi-FI" dirty="0" smtClean="0"/>
              <a:t> </a:t>
            </a:r>
            <a:r>
              <a:rPr lang="fi-FI" dirty="0" err="1" smtClean="0"/>
              <a:t>modelling</a:t>
            </a:r>
            <a:endParaRPr lang="fi-FI" dirty="0" smtClean="0"/>
          </a:p>
          <a:p>
            <a:pPr lvl="1"/>
            <a:r>
              <a:rPr lang="fi-FI" dirty="0" smtClean="0"/>
              <a:t>R and open </a:t>
            </a:r>
            <a:r>
              <a:rPr lang="fi-FI" dirty="0" err="1" smtClean="0"/>
              <a:t>databases</a:t>
            </a:r>
            <a:r>
              <a:rPr lang="fi-FI" dirty="0" smtClean="0"/>
              <a:t>. </a:t>
            </a:r>
          </a:p>
          <a:p>
            <a:pPr lvl="1"/>
            <a:r>
              <a:rPr lang="fi-FI" dirty="0" err="1" smtClean="0"/>
              <a:t>Methods</a:t>
            </a:r>
            <a:r>
              <a:rPr lang="fi-FI" dirty="0" smtClean="0"/>
              <a:t> and </a:t>
            </a:r>
            <a:r>
              <a:rPr lang="fi-FI" dirty="0" err="1" smtClean="0"/>
              <a:t>web-workspace</a:t>
            </a:r>
            <a:r>
              <a:rPr lang="fi-FI" dirty="0" smtClean="0"/>
              <a:t> for </a:t>
            </a:r>
            <a:r>
              <a:rPr lang="fi-FI" dirty="0" err="1" smtClean="0"/>
              <a:t>knowledge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content</a:t>
            </a:r>
            <a:r>
              <a:rPr lang="fi-FI" dirty="0" smtClean="0"/>
              <a:t>.</a:t>
            </a:r>
          </a:p>
          <a:p>
            <a:pPr lvl="0"/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put</a:t>
            </a:r>
            <a:r>
              <a:rPr lang="fi-FI" dirty="0" smtClean="0"/>
              <a:t> </a:t>
            </a:r>
            <a:r>
              <a:rPr lang="fi-FI" dirty="0" err="1" smtClean="0"/>
              <a:t>everything</a:t>
            </a:r>
            <a:r>
              <a:rPr lang="fi-FI" dirty="0" smtClean="0"/>
              <a:t> in </a:t>
            </a:r>
            <a:r>
              <a:rPr lang="fi-FI" dirty="0" err="1" smtClean="0"/>
              <a:t>Wikipedia</a:t>
            </a:r>
            <a:r>
              <a:rPr lang="fi-FI" dirty="0" smtClean="0"/>
              <a:t>?</a:t>
            </a:r>
          </a:p>
          <a:p>
            <a:pPr lvl="1"/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best</a:t>
            </a:r>
            <a:r>
              <a:rPr lang="fi-FI" dirty="0" smtClean="0"/>
              <a:t> </a:t>
            </a:r>
            <a:r>
              <a:rPr lang="fi-FI" dirty="0" err="1" smtClean="0"/>
              <a:t>found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in </a:t>
            </a:r>
            <a:r>
              <a:rPr lang="fi-FI" dirty="0" err="1" smtClean="0"/>
              <a:t>Wikipedia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…</a:t>
            </a:r>
          </a:p>
          <a:p>
            <a:pPr lvl="1"/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r>
              <a:rPr lang="fi-FI" dirty="0" smtClean="0"/>
              <a:t> </a:t>
            </a:r>
            <a:r>
              <a:rPr lang="fi-FI" dirty="0" err="1" smtClean="0"/>
              <a:t>primary</a:t>
            </a:r>
            <a:r>
              <a:rPr lang="fi-FI" dirty="0" smtClean="0"/>
              <a:t> data and </a:t>
            </a:r>
            <a:r>
              <a:rPr lang="fi-FI" dirty="0" err="1" smtClean="0"/>
              <a:t>primary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.</a:t>
            </a:r>
          </a:p>
          <a:p>
            <a:pPr lvl="1"/>
            <a:r>
              <a:rPr lang="fi-FI" dirty="0" err="1"/>
              <a:t>d</a:t>
            </a:r>
            <a:r>
              <a:rPr lang="fi-FI" dirty="0" err="1" smtClean="0"/>
              <a:t>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r>
              <a:rPr lang="fi-FI" dirty="0" smtClean="0"/>
              <a:t> </a:t>
            </a:r>
            <a:r>
              <a:rPr lang="fi-FI" dirty="0" err="1" smtClean="0"/>
              <a:t>statistical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analyses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models</a:t>
            </a:r>
            <a:r>
              <a:rPr lang="fi-FI" baseline="0" dirty="0" smtClean="0"/>
              <a:t>.</a:t>
            </a:r>
            <a:r>
              <a:rPr lang="fi-FI" dirty="0" smtClean="0"/>
              <a:t>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14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07375" cy="504353"/>
          </a:xfrm>
        </p:spPr>
        <p:txBody>
          <a:bodyPr/>
          <a:lstStyle/>
          <a:p>
            <a:pPr lvl="0"/>
            <a:r>
              <a:rPr lang="fi-FI" dirty="0" err="1" smtClean="0"/>
              <a:t>Ideal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world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18488" cy="5040213"/>
          </a:xfrm>
        </p:spPr>
        <p:txBody>
          <a:bodyPr/>
          <a:lstStyle/>
          <a:p>
            <a:pPr lvl="0"/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decisions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openly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available</a:t>
            </a:r>
            <a:r>
              <a:rPr lang="fi-FI" baseline="0" dirty="0" smtClean="0"/>
              <a:t>.</a:t>
            </a:r>
          </a:p>
          <a:p>
            <a:pPr lvl="0"/>
            <a:r>
              <a:rPr lang="fi-FI" baseline="0" dirty="0" err="1" smtClean="0"/>
              <a:t>Anyone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test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criticise</a:t>
            </a:r>
            <a:r>
              <a:rPr lang="fi-FI" baseline="0" dirty="0" smtClean="0"/>
              <a:t>, and </a:t>
            </a:r>
            <a:r>
              <a:rPr lang="fi-FI" baseline="0" dirty="0" err="1" smtClean="0"/>
              <a:t>improve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knowledge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decision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options</a:t>
            </a:r>
            <a:r>
              <a:rPr lang="fi-FI" baseline="0" dirty="0" smtClean="0"/>
              <a:t>.</a:t>
            </a:r>
          </a:p>
          <a:p>
            <a:pPr lvl="0"/>
            <a:r>
              <a:rPr lang="fi-FI" baseline="0" dirty="0" err="1" smtClean="0"/>
              <a:t>When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something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scientifically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falsified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it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politically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acceptable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baseline="0" dirty="0" smtClean="0"/>
              <a:t> as a </a:t>
            </a:r>
            <a:r>
              <a:rPr lang="fi-FI" baseline="0" dirty="0" err="1" smtClean="0"/>
              <a:t>basis</a:t>
            </a:r>
            <a:r>
              <a:rPr lang="fi-FI" baseline="0" dirty="0" smtClean="0"/>
              <a:t> for a </a:t>
            </a:r>
            <a:r>
              <a:rPr lang="fi-FI" baseline="0" dirty="0" err="1" smtClean="0"/>
              <a:t>policy</a:t>
            </a:r>
            <a:r>
              <a:rPr lang="fi-FI" baseline="0" dirty="0" smtClean="0"/>
              <a:t>.</a:t>
            </a:r>
          </a:p>
          <a:p>
            <a:pPr lvl="0"/>
            <a:r>
              <a:rPr lang="fi-FI" baseline="0" dirty="0" err="1" smtClean="0"/>
              <a:t>Research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institutes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produce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always</a:t>
            </a:r>
            <a:r>
              <a:rPr lang="fi-FI" baseline="0" dirty="0" smtClean="0"/>
              <a:t> in the </a:t>
            </a:r>
            <a:r>
              <a:rPr lang="fi-FI" baseline="0" dirty="0" err="1" smtClean="0"/>
              <a:t>form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knowledge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crystals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.</a:t>
            </a:r>
          </a:p>
          <a:p>
            <a:pPr lvl="0"/>
            <a:r>
              <a:rPr lang="fi-FI" baseline="0" dirty="0" smtClean="0"/>
              <a:t>Knowledge </a:t>
            </a:r>
            <a:r>
              <a:rPr lang="fi-FI" baseline="0" dirty="0" err="1" smtClean="0"/>
              <a:t>crystals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used</a:t>
            </a:r>
            <a:r>
              <a:rPr lang="fi-FI" baseline="0" dirty="0" smtClean="0"/>
              <a:t> as an </a:t>
            </a:r>
            <a:r>
              <a:rPr lang="fi-FI" baseline="0" dirty="0" err="1" smtClean="0"/>
              <a:t>authoritative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source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policy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because</a:t>
            </a:r>
            <a:r>
              <a:rPr lang="fi-FI" baseline="0" dirty="0" smtClean="0"/>
              <a:t> a)</a:t>
            </a:r>
            <a:r>
              <a:rPr lang="fi-FI" dirty="0" smtClean="0"/>
              <a:t> </a:t>
            </a:r>
            <a:r>
              <a:rPr lang="fi-FI" dirty="0" err="1" smtClean="0"/>
              <a:t>critique</a:t>
            </a:r>
            <a:r>
              <a:rPr lang="fi-FI" dirty="0" smtClean="0"/>
              <a:t> is </a:t>
            </a:r>
            <a:r>
              <a:rPr lang="fi-FI" dirty="0" err="1" smtClean="0"/>
              <a:t>embedded</a:t>
            </a:r>
            <a:r>
              <a:rPr lang="fi-FI" dirty="0" smtClean="0"/>
              <a:t> and b) </a:t>
            </a:r>
            <a:r>
              <a:rPr lang="fi-FI" dirty="0" err="1" smtClean="0"/>
              <a:t>performance</a:t>
            </a:r>
            <a:r>
              <a:rPr lang="fi-FI" dirty="0" smtClean="0"/>
              <a:t> is </a:t>
            </a:r>
            <a:r>
              <a:rPr lang="fi-FI" dirty="0" err="1" smtClean="0"/>
              <a:t>evaluated</a:t>
            </a:r>
            <a:r>
              <a:rPr lang="fi-FI" baseline="0" dirty="0" smtClean="0"/>
              <a:t>.</a:t>
            </a:r>
          </a:p>
          <a:p>
            <a:pPr lvl="0"/>
            <a:r>
              <a:rPr lang="fi-FI" dirty="0" err="1" smtClean="0"/>
              <a:t>Because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dirty="0" smtClean="0"/>
              <a:t> </a:t>
            </a:r>
            <a:r>
              <a:rPr lang="fi-FI" dirty="0" err="1" smtClean="0"/>
              <a:t>crystals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coherent</a:t>
            </a:r>
            <a:r>
              <a:rPr lang="fi-FI" dirty="0" smtClean="0"/>
              <a:t>, the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plausible</a:t>
            </a:r>
            <a:r>
              <a:rPr lang="fi-FI" dirty="0" smtClean="0"/>
              <a:t> </a:t>
            </a:r>
            <a:r>
              <a:rPr lang="fi-FI" dirty="0" err="1" smtClean="0"/>
              <a:t>answers</a:t>
            </a:r>
            <a:r>
              <a:rPr lang="fi-FI" dirty="0" smtClean="0"/>
              <a:t> </a:t>
            </a:r>
            <a:r>
              <a:rPr lang="fi-FI" dirty="0" err="1" smtClean="0"/>
              <a:t>decreases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in </a:t>
            </a:r>
            <a:r>
              <a:rPr lang="fi-FI" dirty="0" err="1" smtClean="0"/>
              <a:t>Sudoku</a:t>
            </a:r>
            <a:r>
              <a:rPr lang="fi-FI" dirty="0" smtClean="0"/>
              <a:t>.</a:t>
            </a:r>
            <a:endParaRPr lang="fi-FI" baseline="0" dirty="0" smtClean="0"/>
          </a:p>
          <a:p>
            <a:pPr lvl="0"/>
            <a:r>
              <a:rPr lang="fi-FI" baseline="0" dirty="0" err="1" smtClean="0"/>
              <a:t>Slow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thinking</a:t>
            </a:r>
            <a:r>
              <a:rPr lang="fi-FI" baseline="0" dirty="0" smtClean="0"/>
              <a:t> (as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Daniel </a:t>
            </a:r>
            <a:r>
              <a:rPr lang="fi-FI" baseline="0" dirty="0" err="1" smtClean="0"/>
              <a:t>Kahneman</a:t>
            </a:r>
            <a:r>
              <a:rPr lang="fi-FI" baseline="0" dirty="0" smtClean="0"/>
              <a:t>) </a:t>
            </a:r>
            <a:r>
              <a:rPr lang="fi-FI" baseline="0" dirty="0" err="1" smtClean="0"/>
              <a:t>defeats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fast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thinking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shared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understanding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developed</a:t>
            </a:r>
            <a:r>
              <a:rPr lang="fi-FI" baseline="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82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Practical</a:t>
            </a:r>
            <a:r>
              <a:rPr lang="fi-FI" dirty="0" smtClean="0"/>
              <a:t> </a:t>
            </a:r>
            <a:r>
              <a:rPr lang="fi-FI" dirty="0" err="1" smtClean="0"/>
              <a:t>steps</a:t>
            </a:r>
            <a:r>
              <a:rPr lang="fi-FI" dirty="0" smtClean="0"/>
              <a:t> </a:t>
            </a:r>
            <a:r>
              <a:rPr lang="fi-FI" dirty="0" err="1" smtClean="0"/>
              <a:t>toward</a:t>
            </a:r>
            <a:r>
              <a:rPr lang="fi-FI" dirty="0" smtClean="0"/>
              <a:t> the </a:t>
            </a:r>
            <a:r>
              <a:rPr lang="fi-FI" dirty="0" err="1" smtClean="0"/>
              <a:t>ideal</a:t>
            </a:r>
            <a:r>
              <a:rPr lang="fi-FI" dirty="0" smtClean="0"/>
              <a:t> </a:t>
            </a:r>
            <a:r>
              <a:rPr lang="fi-FI" dirty="0" err="1" smtClean="0"/>
              <a:t>world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EFSA </a:t>
            </a:r>
            <a:r>
              <a:rPr lang="fi-FI" dirty="0" err="1" smtClean="0"/>
              <a:t>crowdsourcing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project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enable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THL/GovLab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collaboration</a:t>
            </a:r>
            <a:r>
              <a:rPr lang="fi-FI" baseline="0" dirty="0" smtClean="0"/>
              <a:t> on science </a:t>
            </a:r>
            <a:r>
              <a:rPr lang="fi-FI" baseline="0" dirty="0" err="1" smtClean="0"/>
              <a:t>policy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development</a:t>
            </a:r>
            <a:r>
              <a:rPr lang="fi-FI" baseline="0" dirty="0" smtClean="0"/>
              <a:t> in Europe.</a:t>
            </a:r>
          </a:p>
          <a:p>
            <a:r>
              <a:rPr lang="fi-FI" dirty="0" smtClean="0"/>
              <a:t>THL </a:t>
            </a:r>
            <a:r>
              <a:rPr lang="fi-FI" dirty="0" err="1" smtClean="0"/>
              <a:t>project</a:t>
            </a:r>
            <a:r>
              <a:rPr lang="fi-FI" dirty="0" smtClean="0"/>
              <a:t> with the </a:t>
            </a:r>
            <a:r>
              <a:rPr lang="fi-FI" dirty="0" err="1" smtClean="0"/>
              <a:t>Prime</a:t>
            </a:r>
            <a:r>
              <a:rPr lang="fi-FI" dirty="0" smtClean="0"/>
              <a:t> </a:t>
            </a:r>
            <a:r>
              <a:rPr lang="fi-FI" dirty="0" err="1" smtClean="0"/>
              <a:t>Minister’s</a:t>
            </a:r>
            <a:r>
              <a:rPr lang="fi-FI" dirty="0" smtClean="0"/>
              <a:t> Office </a:t>
            </a:r>
            <a:r>
              <a:rPr lang="fi-FI" dirty="0" err="1" smtClean="0"/>
              <a:t>promotes</a:t>
            </a:r>
            <a:r>
              <a:rPr lang="fi-FI" dirty="0" smtClean="0"/>
              <a:t> open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practice</a:t>
            </a:r>
            <a:r>
              <a:rPr lang="fi-FI" dirty="0" smtClean="0"/>
              <a:t> in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governance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Start</a:t>
            </a:r>
            <a:r>
              <a:rPr lang="fi-FI" dirty="0" smtClean="0"/>
              <a:t> </a:t>
            </a:r>
            <a:r>
              <a:rPr lang="fi-FI" dirty="0" err="1" smtClean="0"/>
              <a:t>working</a:t>
            </a:r>
            <a:r>
              <a:rPr lang="fi-FI" dirty="0" smtClean="0"/>
              <a:t> 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online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tools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only</a:t>
            </a:r>
            <a:r>
              <a:rPr lang="fi-FI" baseline="0" dirty="0" smtClean="0"/>
              <a:t>: </a:t>
            </a:r>
            <a:r>
              <a:rPr lang="fi-FI" dirty="0" err="1" smtClean="0"/>
              <a:t>use</a:t>
            </a:r>
            <a:r>
              <a:rPr lang="fi-FI" baseline="0" dirty="0" smtClean="0"/>
              <a:t> </a:t>
            </a:r>
            <a:r>
              <a:rPr lang="fi-FI" dirty="0" err="1" smtClean="0"/>
              <a:t>shared</a:t>
            </a:r>
            <a:r>
              <a:rPr lang="fi-FI" dirty="0" smtClean="0"/>
              <a:t> info </a:t>
            </a:r>
            <a:r>
              <a:rPr lang="fi-FI" dirty="0" err="1" smtClean="0"/>
              <a:t>objects</a:t>
            </a:r>
            <a:r>
              <a:rPr lang="fi-FI" dirty="0" smtClean="0"/>
              <a:t>. </a:t>
            </a:r>
            <a:endParaRPr lang="fi-FI" dirty="0"/>
          </a:p>
          <a:p>
            <a:r>
              <a:rPr lang="fi-FI" dirty="0" err="1" smtClean="0"/>
              <a:t>Combine</a:t>
            </a:r>
            <a:r>
              <a:rPr lang="fi-FI" dirty="0" smtClean="0"/>
              <a:t> </a:t>
            </a:r>
            <a:r>
              <a:rPr lang="fi-FI" dirty="0" err="1" smtClean="0"/>
              <a:t>efforts</a:t>
            </a:r>
            <a:r>
              <a:rPr lang="fi-FI" dirty="0" smtClean="0"/>
              <a:t> </a:t>
            </a:r>
            <a:r>
              <a:rPr lang="fi-FI" dirty="0" smtClean="0"/>
              <a:t>to </a:t>
            </a:r>
            <a:r>
              <a:rPr lang="fi-FI" dirty="0" err="1" smtClean="0"/>
              <a:t>produce</a:t>
            </a:r>
            <a:r>
              <a:rPr lang="fi-FI" dirty="0" smtClean="0"/>
              <a:t> </a:t>
            </a:r>
            <a:r>
              <a:rPr lang="fi-FI" dirty="0" err="1" smtClean="0"/>
              <a:t>shared</a:t>
            </a:r>
            <a:r>
              <a:rPr lang="fi-FI" dirty="0" smtClean="0"/>
              <a:t> </a:t>
            </a:r>
            <a:r>
              <a:rPr lang="fi-FI" dirty="0" err="1" smtClean="0"/>
              <a:t>understanding</a:t>
            </a:r>
            <a:r>
              <a:rPr lang="fi-FI" dirty="0" smtClean="0"/>
              <a:t> with </a:t>
            </a:r>
            <a:r>
              <a:rPr lang="fi-FI" dirty="0" err="1" smtClean="0"/>
              <a:t>crowdsourcing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r>
              <a:rPr lang="fi-FI" dirty="0" smtClean="0"/>
              <a:t>.</a:t>
            </a:r>
          </a:p>
          <a:p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48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Outline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i-FI" dirty="0" smtClean="0"/>
              <a:t>The </a:t>
            </a:r>
            <a:r>
              <a:rPr lang="fi-FI" dirty="0" err="1" smtClean="0"/>
              <a:t>objective</a:t>
            </a:r>
            <a:r>
              <a:rPr lang="fi-FI" dirty="0" smtClean="0"/>
              <a:t> is to </a:t>
            </a:r>
            <a:r>
              <a:rPr lang="fi-FI" dirty="0" err="1" smtClean="0"/>
              <a:t>give</a:t>
            </a:r>
            <a:r>
              <a:rPr lang="fi-FI" dirty="0" smtClean="0"/>
              <a:t> an </a:t>
            </a:r>
            <a:r>
              <a:rPr lang="fi-FI" dirty="0" err="1" smtClean="0"/>
              <a:t>overview</a:t>
            </a:r>
            <a:r>
              <a:rPr lang="fi-FI" dirty="0" smtClean="0"/>
              <a:t> of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in THL, </a:t>
            </a:r>
            <a:r>
              <a:rPr lang="fi-FI" dirty="0" err="1" smtClean="0"/>
              <a:t>motivate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learn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our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methods</a:t>
            </a:r>
            <a:r>
              <a:rPr lang="fi-FI" baseline="0" dirty="0" smtClean="0"/>
              <a:t>, and </a:t>
            </a:r>
            <a:r>
              <a:rPr lang="fi-FI" baseline="0" dirty="0" err="1" smtClean="0"/>
              <a:t>promote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collaboration</a:t>
            </a:r>
            <a:r>
              <a:rPr lang="fi-FI" baseline="0" dirty="0" smtClean="0"/>
              <a:t>.</a:t>
            </a:r>
          </a:p>
          <a:p>
            <a:pPr marL="92075" lvl="0" indent="0">
              <a:buNone/>
            </a:pPr>
            <a:r>
              <a:rPr lang="fi-FI" dirty="0" smtClean="0"/>
              <a:t> </a:t>
            </a:r>
          </a:p>
          <a:p>
            <a:pPr lvl="0"/>
            <a:r>
              <a:rPr lang="fi-FI" dirty="0" smtClean="0"/>
              <a:t>Case </a:t>
            </a:r>
            <a:r>
              <a:rPr lang="fi-FI" dirty="0" err="1" smtClean="0"/>
              <a:t>study</a:t>
            </a:r>
            <a:r>
              <a:rPr lang="fi-FI" dirty="0" smtClean="0"/>
              <a:t> of Helsinki </a:t>
            </a:r>
            <a:r>
              <a:rPr lang="fi-FI" dirty="0" err="1" smtClean="0"/>
              <a:t>energy</a:t>
            </a:r>
            <a:r>
              <a:rPr lang="fi-FI" dirty="0" smtClean="0"/>
              <a:t> </a:t>
            </a:r>
            <a:r>
              <a:rPr lang="fi-FI" dirty="0" err="1" smtClean="0"/>
              <a:t>decision</a:t>
            </a:r>
            <a:r>
              <a:rPr lang="fi-FI" dirty="0" smtClean="0"/>
              <a:t> 2015.</a:t>
            </a:r>
          </a:p>
          <a:p>
            <a:pPr lvl="0"/>
            <a:r>
              <a:rPr lang="fi-FI" dirty="0" smtClean="0"/>
              <a:t>How open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practice</a:t>
            </a:r>
            <a:r>
              <a:rPr lang="fi-FI" dirty="0" smtClean="0"/>
              <a:t> </a:t>
            </a:r>
            <a:r>
              <a:rPr lang="fi-FI" dirty="0" err="1" smtClean="0"/>
              <a:t>developed</a:t>
            </a:r>
            <a:r>
              <a:rPr lang="fi-FI" dirty="0" smtClean="0"/>
              <a:t>.</a:t>
            </a:r>
          </a:p>
          <a:p>
            <a:pPr lvl="0"/>
            <a:r>
              <a:rPr lang="fi-FI" dirty="0" err="1" smtClean="0"/>
              <a:t>Some</a:t>
            </a:r>
            <a:r>
              <a:rPr lang="fi-FI" dirty="0" smtClean="0"/>
              <a:t> main </a:t>
            </a:r>
            <a:r>
              <a:rPr lang="fi-FI" dirty="0" err="1" smtClean="0"/>
              <a:t>principles</a:t>
            </a:r>
            <a:endParaRPr lang="fi-FI" dirty="0" smtClean="0"/>
          </a:p>
          <a:p>
            <a:pPr lvl="0"/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examples</a:t>
            </a:r>
            <a:r>
              <a:rPr lang="fi-FI" dirty="0" smtClean="0"/>
              <a:t> of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assessments</a:t>
            </a:r>
            <a:endParaRPr lang="fi-FI" dirty="0" smtClean="0"/>
          </a:p>
          <a:p>
            <a:pPr lvl="0"/>
            <a:r>
              <a:rPr lang="fi-FI" dirty="0" err="1" smtClean="0"/>
              <a:t>Comparisons</a:t>
            </a:r>
            <a:r>
              <a:rPr lang="fi-FI" dirty="0" smtClean="0"/>
              <a:t> of </a:t>
            </a:r>
            <a:r>
              <a:rPr lang="fi-FI" dirty="0" err="1" smtClean="0"/>
              <a:t>approaches</a:t>
            </a:r>
            <a:endParaRPr lang="fi-FI" dirty="0" smtClean="0"/>
          </a:p>
          <a:p>
            <a:pPr lvl="0"/>
            <a:r>
              <a:rPr lang="fi-FI" dirty="0" err="1" smtClean="0"/>
              <a:t>Conclusion</a:t>
            </a:r>
            <a:r>
              <a:rPr lang="fi-FI" dirty="0" smtClean="0"/>
              <a:t>: An </a:t>
            </a:r>
            <a:r>
              <a:rPr lang="fi-FI" dirty="0" err="1" smtClean="0"/>
              <a:t>ideal</a:t>
            </a:r>
            <a:r>
              <a:rPr lang="fi-FI" dirty="0" smtClean="0"/>
              <a:t> </a:t>
            </a:r>
            <a:r>
              <a:rPr lang="fi-FI" dirty="0" err="1" smtClean="0"/>
              <a:t>world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89713"/>
            <a:ext cx="1090613" cy="223837"/>
          </a:xfrm>
        </p:spPr>
        <p:txBody>
          <a:bodyPr/>
          <a:lstStyle/>
          <a:p>
            <a:fld id="{ED9C5F75-4399-466B-97F3-88C51905FCBC}" type="datetime1">
              <a:rPr lang="fi-FI" smtClean="0"/>
              <a:t>24.8.2016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96188" y="6597650"/>
            <a:ext cx="1079500" cy="215900"/>
          </a:xfrm>
        </p:spPr>
        <p:txBody>
          <a:bodyPr/>
          <a:lstStyle/>
          <a:p>
            <a:fld id="{4397BD22-0332-4DBC-B8EE-8AB1909EAC6C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35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End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03800" y="549275"/>
            <a:ext cx="3663950" cy="1000125"/>
          </a:xfrm>
        </p:spPr>
        <p:txBody>
          <a:bodyPr/>
          <a:lstStyle/>
          <a:p>
            <a:r>
              <a:rPr lang="fi-FI" altLang="fi-FI" dirty="0" smtClean="0"/>
              <a:t>Open </a:t>
            </a:r>
            <a:r>
              <a:rPr lang="fi-FI" altLang="fi-FI" dirty="0" err="1" smtClean="0"/>
              <a:t>policy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practice</a:t>
            </a:r>
            <a:endParaRPr lang="fi-FI" altLang="fi-FI" dirty="0" smtClean="0"/>
          </a:p>
        </p:txBody>
      </p:sp>
      <p:pic>
        <p:nvPicPr>
          <p:cNvPr id="15363" name="Picture 2" descr="http://en.opasnet.org/en-opwiki/images/e/e8/Open_policy_pract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489585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Placeholder 2"/>
          <p:cNvSpPr>
            <a:spLocks noGrp="1"/>
          </p:cNvSpPr>
          <p:nvPr>
            <p:ph type="body" idx="4294967295"/>
          </p:nvPr>
        </p:nvSpPr>
        <p:spPr>
          <a:xfrm>
            <a:off x="4895850" y="1484313"/>
            <a:ext cx="3771900" cy="4384675"/>
          </a:xfrm>
        </p:spPr>
        <p:txBody>
          <a:bodyPr/>
          <a:lstStyle/>
          <a:p>
            <a:r>
              <a:rPr lang="fi-FI" altLang="fi-FI" dirty="0" err="1" smtClean="0"/>
              <a:t>Example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assessment</a:t>
            </a:r>
            <a:r>
              <a:rPr lang="fi-FI" altLang="fi-FI" dirty="0" smtClean="0"/>
              <a:t>: </a:t>
            </a:r>
            <a:r>
              <a:rPr lang="fi-FI" altLang="fi-FI" dirty="0" err="1" smtClean="0">
                <a:hlinkClick r:id="rId3"/>
              </a:rPr>
              <a:t>Pneumococcal</a:t>
            </a:r>
            <a:r>
              <a:rPr lang="fi-FI" altLang="fi-FI" dirty="0" smtClean="0">
                <a:hlinkClick r:id="rId3"/>
              </a:rPr>
              <a:t> </a:t>
            </a:r>
            <a:r>
              <a:rPr lang="fi-FI" altLang="fi-FI" dirty="0" err="1" smtClean="0">
                <a:hlinkClick r:id="rId3"/>
              </a:rPr>
              <a:t>vaccine</a:t>
            </a:r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8077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 err="1" smtClean="0"/>
              <a:t>Glossary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Open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practice</a:t>
            </a:r>
            <a:r>
              <a:rPr lang="fi-FI" dirty="0" smtClean="0"/>
              <a:t>: a </a:t>
            </a:r>
            <a:r>
              <a:rPr lang="fi-FI" dirty="0" err="1" smtClean="0"/>
              <a:t>method</a:t>
            </a:r>
            <a:r>
              <a:rPr lang="fi-FI" dirty="0" smtClean="0"/>
              <a:t> for </a:t>
            </a:r>
            <a:r>
              <a:rPr lang="fi-FI" dirty="0" err="1" smtClean="0"/>
              <a:t>working</a:t>
            </a:r>
            <a:r>
              <a:rPr lang="fi-FI" dirty="0" smtClean="0"/>
              <a:t> in the </a:t>
            </a:r>
            <a:r>
              <a:rPr lang="fi-FI" dirty="0" err="1" smtClean="0"/>
              <a:t>science-policy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endParaRPr lang="fi-FI" dirty="0" smtClean="0"/>
          </a:p>
          <a:p>
            <a:pPr lvl="0"/>
            <a:r>
              <a:rPr lang="fi-FI" dirty="0" smtClean="0"/>
              <a:t>Open </a:t>
            </a:r>
            <a:r>
              <a:rPr lang="fi-FI" dirty="0" err="1" smtClean="0"/>
              <a:t>assessment</a:t>
            </a:r>
            <a:r>
              <a:rPr lang="fi-FI" dirty="0" smtClean="0"/>
              <a:t>: a </a:t>
            </a:r>
            <a:r>
              <a:rPr lang="fi-FI" dirty="0" err="1" smtClean="0"/>
              <a:t>study</a:t>
            </a:r>
            <a:r>
              <a:rPr lang="fi-FI" dirty="0" smtClean="0"/>
              <a:t> of </a:t>
            </a:r>
            <a:r>
              <a:rPr lang="fi-FI" dirty="0" err="1" smtClean="0"/>
              <a:t>impacts</a:t>
            </a:r>
            <a:r>
              <a:rPr lang="fi-FI" dirty="0" smtClean="0"/>
              <a:t> of the </a:t>
            </a:r>
            <a:r>
              <a:rPr lang="fi-FI" dirty="0" err="1" smtClean="0"/>
              <a:t>options</a:t>
            </a:r>
            <a:r>
              <a:rPr lang="fi-FI" dirty="0" smtClean="0"/>
              <a:t> of a </a:t>
            </a:r>
            <a:r>
              <a:rPr lang="fi-FI" dirty="0" err="1" smtClean="0"/>
              <a:t>particular</a:t>
            </a:r>
            <a:r>
              <a:rPr lang="fi-FI" dirty="0" smtClean="0"/>
              <a:t> </a:t>
            </a:r>
            <a:r>
              <a:rPr lang="fi-FI" dirty="0" err="1" smtClean="0"/>
              <a:t>decision</a:t>
            </a:r>
            <a:endParaRPr lang="fi-FI" dirty="0" smtClean="0"/>
          </a:p>
          <a:p>
            <a:pPr lvl="0"/>
            <a:r>
              <a:rPr lang="fi-FI" dirty="0" smtClean="0"/>
              <a:t>Knowledge </a:t>
            </a:r>
            <a:r>
              <a:rPr lang="fi-FI" dirty="0" err="1" smtClean="0"/>
              <a:t>crystal</a:t>
            </a:r>
            <a:r>
              <a:rPr lang="fi-FI" dirty="0" smtClean="0"/>
              <a:t>: an open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object</a:t>
            </a:r>
            <a:r>
              <a:rPr lang="fi-FI" dirty="0" smtClean="0"/>
              <a:t> </a:t>
            </a:r>
            <a:r>
              <a:rPr lang="fi-FI" dirty="0" err="1" smtClean="0"/>
              <a:t>answering</a:t>
            </a:r>
            <a:r>
              <a:rPr lang="fi-FI" dirty="0" smtClean="0"/>
              <a:t> a </a:t>
            </a:r>
            <a:r>
              <a:rPr lang="fi-FI" dirty="0" err="1" smtClean="0"/>
              <a:t>specific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question</a:t>
            </a:r>
            <a:r>
              <a:rPr lang="fi-FI" dirty="0" smtClean="0"/>
              <a:t>. Open </a:t>
            </a:r>
            <a:r>
              <a:rPr lang="fi-FI" dirty="0" err="1" smtClean="0"/>
              <a:t>assessment</a:t>
            </a:r>
            <a:r>
              <a:rPr lang="fi-FI" dirty="0" smtClean="0"/>
              <a:t> </a:t>
            </a:r>
            <a:r>
              <a:rPr lang="fi-FI" dirty="0" err="1" smtClean="0"/>
              <a:t>consists</a:t>
            </a:r>
            <a:r>
              <a:rPr lang="fi-FI" dirty="0" smtClean="0"/>
              <a:t> of </a:t>
            </a:r>
            <a:r>
              <a:rPr lang="fi-FI" dirty="0" err="1" smtClean="0"/>
              <a:t>these</a:t>
            </a:r>
            <a:r>
              <a:rPr lang="fi-FI" dirty="0" smtClean="0"/>
              <a:t>.</a:t>
            </a:r>
          </a:p>
          <a:p>
            <a:pPr lvl="0"/>
            <a:r>
              <a:rPr lang="fi-FI" dirty="0" smtClean="0"/>
              <a:t>Opasnet: a </a:t>
            </a:r>
            <a:r>
              <a:rPr lang="fi-FI" dirty="0" err="1" smtClean="0"/>
              <a:t>web-workspace</a:t>
            </a:r>
            <a:r>
              <a:rPr lang="fi-FI" dirty="0" smtClean="0"/>
              <a:t> for </a:t>
            </a:r>
            <a:r>
              <a:rPr lang="fi-FI" dirty="0" err="1" smtClean="0"/>
              <a:t>making</a:t>
            </a:r>
            <a:r>
              <a:rPr lang="fi-FI" dirty="0" smtClean="0"/>
              <a:t> open </a:t>
            </a:r>
            <a:r>
              <a:rPr lang="fi-FI" dirty="0" err="1" smtClean="0"/>
              <a:t>assessments</a:t>
            </a:r>
            <a:endParaRPr lang="fi-FI" dirty="0" smtClean="0"/>
          </a:p>
          <a:p>
            <a:pPr lvl="0"/>
            <a:r>
              <a:rPr lang="fi-FI" dirty="0" err="1" smtClean="0"/>
              <a:t>Shared</a:t>
            </a:r>
            <a:r>
              <a:rPr lang="fi-FI" dirty="0" smtClean="0"/>
              <a:t> </a:t>
            </a:r>
            <a:r>
              <a:rPr lang="fi-FI" dirty="0" err="1" smtClean="0"/>
              <a:t>understanding</a:t>
            </a:r>
            <a:r>
              <a:rPr lang="fi-FI" dirty="0" smtClean="0"/>
              <a:t>: </a:t>
            </a:r>
            <a:r>
              <a:rPr lang="fi-FI" dirty="0" err="1" smtClean="0"/>
              <a:t>transparent</a:t>
            </a:r>
            <a:r>
              <a:rPr lang="fi-FI" dirty="0" smtClean="0"/>
              <a:t> </a:t>
            </a:r>
            <a:r>
              <a:rPr lang="fi-FI" dirty="0" err="1" smtClean="0"/>
              <a:t>reasoning</a:t>
            </a:r>
            <a:r>
              <a:rPr lang="fi-FI" dirty="0" smtClean="0"/>
              <a:t>;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participants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understand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views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opinions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others</a:t>
            </a:r>
            <a:r>
              <a:rPr lang="fi-FI" baseline="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89713"/>
            <a:ext cx="1090613" cy="223837"/>
          </a:xfrm>
        </p:spPr>
        <p:txBody>
          <a:bodyPr/>
          <a:lstStyle/>
          <a:p>
            <a:fld id="{302165AD-ABEC-45FA-AFB6-9A8A4F79731E}" type="datetime1">
              <a:rPr lang="fi-FI" smtClean="0"/>
              <a:t>24.8.2016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188" y="6597650"/>
            <a:ext cx="1079500" cy="215900"/>
          </a:xfrm>
        </p:spPr>
        <p:txBody>
          <a:bodyPr/>
          <a:lstStyle/>
          <a:p>
            <a:fld id="{75C47369-19E2-4791-B101-DB9661BC3DFB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8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Energy </a:t>
            </a:r>
            <a:r>
              <a:rPr lang="fi-FI" dirty="0" err="1" smtClean="0"/>
              <a:t>production</a:t>
            </a:r>
            <a:r>
              <a:rPr lang="fi-FI" dirty="0" smtClean="0"/>
              <a:t> and </a:t>
            </a:r>
            <a:r>
              <a:rPr lang="fi-FI" dirty="0" err="1" smtClean="0"/>
              <a:t>consumption</a:t>
            </a:r>
            <a:r>
              <a:rPr lang="fi-FI" dirty="0" smtClean="0"/>
              <a:t> in the </a:t>
            </a:r>
            <a:r>
              <a:rPr lang="fi-FI" dirty="0" err="1" smtClean="0"/>
              <a:t>buildings</a:t>
            </a:r>
            <a:r>
              <a:rPr lang="fi-FI" dirty="0" smtClean="0"/>
              <a:t> of Helsinki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7" name="AutoShape 2" descr="data:image/png;base64,iVBORw0KGgoAAAANSUhEUgAABLAAAASwCAYAAADrIbPPAAAgAElEQVR4nOzda4jdd933+zyW1sYnIop46hYp+sBS9IEiSpEiKpuiFoRSQeqW+EQrLViREpGghVKxxbqVcjdIKZuEFq7rptPtncvba6etjalt0kOaNm2Ok/PkMJM5ZSaT9dsPJv+V//rNOvzXmrVm1nzz+sAL9m4yM2utmVy38+b3/691yczMzMzMzMzMbIi3brUfgJmZmZmZmZmZWbsJWGZmZmZmZmZmNtQTsMzMzMzMzMzMbKgnYJmZmZmZmZmZ2VBPwDIzMzMzMzMzs6GegGVmZmZmZmZmZkM9AcvMzMzMzMzMzIZ6ApaZmZmZmZmZmQ31BCwzMzMzMzMzMxvqCVhmZmZmZmZmZjbUE7DMzMzMzMzMzGyoJ2CZmZmZmZmZmdlQT8AyMzMzMzMzM7OhnoBlZmZmZmZmZmZDPQHLzMzMzMzMzMyGegKWmZmZmZmZmZkN9QQsMzMzMzMzMzMb6glYZmZmZmZmZmY21BOwzMzMzMzMzMxsqCdgmZmZmZmZmZnZUE/AMjMzMzMzMzOzoZ6AZWZmZmZmZmZmQz0By8zMzMzMzMzMhnoDD1hff/j5vnrh4Pmu7Tg8nl4enVi2XccupDdOTHa05+Rk2nd6qqP9Z6bT4fOzSxwbn02nJueWODM9nyZmLy0xNbeQZi9dXmLhcm3Q314zMzMzMzMzs4HvmghYLHrp0PmGIPdqFuT2nGwMbO+OLQ1srYLa5MVL9XA2vyCcmZmZmZmZmVn/JmAxUC8evBrNXjk60RDMmoWy0dLps3Mzi4HswsUFp8rMzMzMzMzMruEJWKxJL5ZOk5Uv7Syi2IGzM0uCWHFarIhhZmZmZmZmZrY2JmBxzStC2OvHFyPYO2PTad/pqXTo3GIEO3Gh8UTY7KXLaW5BADMzMzMzMzNbqQlY0KMXD55P/zo8nl45OpFeOz6Z3jw5md45PZX2n1kMX0fHZ9PJ0r3CpuYW0kWXQZqZmZmZmZl1PQELVtiLB8+nnUcm0qtHJ9LrJybT3lOL9wE7dG4mHZ24mE5euJjOTs+nCxcvpRk3xTczMzMzMzMTsGAtKG6Gv/vK/b6K+3wV9/g6P3P1nSDNzMzMzMzMok3AgoB2XLm0sbin1/4zi+/0WNzLq3hnx1rN6S4zMzMzMzMb/glYcA1bvJxxPO0+fiHtOTmZ9o1Np0PnZtOxiYtpbGrxnRtn5hfct8vMzMzMzMxWdQIWUMnOIxNp17ELac/JqbTv9FT9HRrPzcynyYuXvDOjmZmZmZmZDWwCFtA3L125dPH14xfS21fu03V0/OKV+3TNp+m5hTTvNJeZmZmZmZl1OQELWHEvHTqfXr1ymuvdsen6zegnZi+5N5eZmZmZmZktmYAFDKWdRxbfdXHvqSsnuSYupjPTizegd7mimZmZmZnZtTUBC1iTdhweT68eXbz5/Ltj0+nI+dl0cnIunZu5lKbnF9K8yGVmZmZmZhZmAhYQVnGKq7gf1/GJi+nczHyamvPOimZmZmZmZmtpAhZwjTqXXh69csP5U1Pp4LmZdGziYjozNZcmXaZoZmZmZmY2VBOwAJoSuMzMzMzMzIZlAhZAj3YcHm+40bxLFM3MzMzMzAYzAQtgIK6e4Hrn9HT9BNfZ6XknuMzMzMzMzLqcgAWwCl48eL4xcJ29coni9HyavHgpzS84wWVmZmZmZlZMwAIYQouBazy9fmIyvXN6Kh08O5OOXxC4zMzMzMzs2pyABbAG1U9wnZis34Pr6MTFNDY1n8ZnL6XZ+cvJbbjMzMzMzCzKBCyAoF48dD79e3QivXFiMu07PZUOn59Npybn0vmZS2n2ksBlZmZmZmZrZwIWwDVs55GJhndSPDY+W79M0Y3mzczMzMxsWCZgAdDSjsPj6dWjF9KbV+7FdeDsTDo6fjGdnppL47OX0sz85XTJUS4zMzMzMxvwBCwAlq04ybXn5GR6d2w6HT4/m05euJjOzTjNZWZmZmZmy5+ABcCK2XlkfEnoOj5xMZ2anEsTs5fSzPyC2GVmZmZmZksmYAEwlHYeGU+vHrtQvwn9gbMzaXR88Ub0Z6bn08Ts4s3oF1zCaGZmZmYWfgIWACG8PDqRdmXBq3jnxSJ4Tc0tpNlLl1OtJnqZmZmZma2lCVgAXJNePLQYvV45OpHeODGZ3jo1lfadnkqHzs3U7+FVXNpYnPZyeaOZmZmZ2epMwAKAHrw8OpFeHl2MX8Wpr32np9Lh87P1k1+nJufSuZnF018XLi6e/pq9dDm56tHMzMzMrLsJWACwSl48eDWE7b5y+eOek1P1GFacBjt8fjYdG78axYpLIvMwNnvJCTEzMzMzizkBCwCC2nlkvB7Iiksly4pQlp8eKxSXUeanyXLlgFZwuaWZmZmZ9XMCFgCwYl46dPXUWTPNQlsrxX3LlqN8yq2K/9p3tq/m9+9iBczt25kuvrkdII5X/1e6+O/nYFnOP3RnXw16AhYAQEW/HNnXV9Pb/gcAwKo4+X/9H3016AlYAAAVCV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vg2rDnrw+mR356V/rRt7+Wvn7LZ+t+c/f30rbf39/T53zkp3el73z1Cw2fq/izHX/+dbrv+9+s/9mPvv21tO3399f//+/7/jdX/TVZK4rXcceff73sn4Hy976dbr5Wt49v2+/vb/jZ+M5Xv5Ae+eldac9fH1z2ayVgZROwAIAoBCyA2Hb8+dfp67d8Nq1bt66tT374g2nzL39c6XOOPv1ouvnTH2/6eaa3/Y+0+Zc/bvpnv7n7e/X/76/f8tlVf23WgvJr2WtoLDyz6Z6OPwfdfq1uHt/o0492/FlcbtgUsLIJWABAFAIWQFytQlI73/nqF9Lo04+2/byP/PSuph9bRKn1172vZRQRsKrb8edfN7yWyw1Y5YDYj4DV7eOrElKL0NnrcxSwsglYAEAUAhZATM3iVXGp1rbf35+2/f7+9Myme9J93//mkuB086c/3vZzl0PEd776hfrn2/HnXzdEqvXXvS9t/uWP638++vSjDX93tV+jYfbMpnuWfF+WG7CK79snP/zB+vehlU4Rs9vHl/88/ujbX0vPbLonbfv9/WnzL3+cPvnhDzb83PT6HAWsbAIWABCFgAUQz44//3pJkGp3f6HRpx9N933/m5Uv5SoHrPzPygFrOSdprlXNvhf9ClhFcPrOV7+w4o/vO1/9Qv3vtbpUtfxzVfVy1pyAlU3AAgCiELAA4slPSFX9uPyUTKvoJWANxjOb7mk4ifTJD3+wIfwsJ2Dt+euD9c/zyE/vWvHHV+V0X/kx/ujbX+vpMQpY2QQsACAKAQsglvLpq/XXva/jpWC5cpDII0LxrnHlS8fyd68r39z9kx/+YP2/FydqOr0L4ejTj6bNv/xxw7sl/ubu73X1DnWt3uWuymuRf+3vfPULlb5+cbP85bzDYh4eR59+tOG+VcsJWOUbuPf6eXp9fN1EzeLnp9fLCAWsbAIWABCFgAUQS/nyrl5OQOUBrPxnVW8A3u7G3OXwlX/tbb+/v+GET67TZWV7/vpg2xuFr7/ufS1PH+3486/bfu0i6LWKYP24QX0RwMohqF8Bq/x5isfbbSTs9fGVb/rf6Tn86Ntfq//dbuPr9DYBa8kELAAgCgELIJZywOn1RunlU1TlzzHIgJXft6uVZzbd0/Qx5++IV+WxFEaffrThY2/+9McbTpWVP7bV6ap+BKxmAalfAat4Hjd/+uMNp+xy7U6P9fr4unkOy32+AlY2AQsAiELAAoilHCN6/RzlUzDliFC8Q105cOXvXlc+bfOjb3+t/t+L+NEq8uT3VireLfGZTfc0BJdPfviDTR9z+TGtv+596b7vf7P+tTf/8sdLQlT5eZUfc7MTWqNPP9rw+Jp9/UG9w2K/AlbVuFd83/r5+Mp/p9OpKgGrzxOwAIAoBCyAWPoRsMoRodlliMu5iXuzgFU+fXXzpz/eNHK0u1l4+ebzn/zwB1sGpPLfK3/9KoFlz18frAeqXi5t68f3oteAVb45ehGontl0T/35PLPpnnTf97/ZELlanXTr5fHlly8O8vkKWNkELAAgCgELIJa1GLDKX69VOCmfcMovZWt1YqyZ8mMvQlT569/86Y+nZzbds6KRqur3oteA1e61K8tDYr8en4DVegIWAEBFAhZALP0OWM0uqet3wGr3+aooLu9rdXlhWfkUVhFIWt1/6+ZPfzz95u7v9fWSwOV8L5ZzCWFV5ZNuVd75UcBa3gQsAICKBCyAWMqXgfV6iqgclJpFhGELWMXHrr/ufQ03X2+mfK+scpwrh61mPvnhD6bf3P29FT+ZtdIBq9uv123A6hTFBKw+T8ACAKIQsABiKZ+gqXofo1ynCDasAatb+ePb89cH04++/bW2NzxvdY+uQYkWsLp5F8JeTr4JWNkELAAgCgELIJZWNyrv5eNb3QdpWAPWzZ/++JJ3RWyn0/2gfnP399LXb/nskqDVzbv0LVeEgFX+mdj8yx+3/XzlANvL4xewsglYAEAUAhZALKNPP9oQXDoFg14+tt8Bq3wT9nZRqbgM8L7vf7PhvxeXBa6/7n0De12f2XRPw2uzUt/PfgSszb/8cf2163QJX/l7UeWkWZXHV34XxE7xr7ifWdWbyOcErGwCFgAQhYAFEE85KlSNWKNPP9pwf6h2N0Tvd8B65Kd3tf2Y/PPmAeu+73+z48cXyjGnuETtO1/9Qvr6LZ/tGFeWe1Jsud/L5QSsKq9POWD2810Ip7ddDVPrr3tfyzBWfpz597gqASubgAUARCFgAcRUjlHFyZdm9xQaffrR9Ju7v7fkMrl2MaLfAWv06Ucbvnb+zoc7/vzrhseXP4/yCZ8ifuSRpHiezQJd+bK1VjdqL0e2Xk8H9aIfAav8+q6/7n1N7422568PNvzMVD25V/XxlSPjzZ/++JLv4eZf/rjhe9zrcxWwsglYAEAUAhZATPmJqnLAaPaOfN2c2Op3wJretvTUWPE488fY6r5e5UBSDiXFc83/rBxxyo+52cfmca/Z67Pjz79ueYnjclQNRJ2+fqvX9+u3fLZ+Oqrwna9+oe+PL4+M5dc4//q93LutIGBlE7AAgCgELIC4Rp9+tGnYaeWTH/5gpZMvgwhY09sa77/UTKd3AOz08e0CVPmEVTutLjMsP+/lBJhc1UBU5etXeX26fZfFbk6IVXmN11/3vo736WpHwMomYAEAUQhYAPFt+/396Uff/tqSk0TlEzfd3Ox9UAFretti5MhP5BThqEpYeWbTPS1Pln3nq19oG1nafezNn/5400vvmj3vYQ1Y09sWL9Vr9hw/+eEPdrx/2HIeX5XXuOr3uB0BK5uABQBEIWABXFv2/PXBtO3399f18jl2/PnXLT9+9OlH63/W7CRN8WfN7sfV6nH28hjLj6OXz1H+2CpRpfz1Oj23Xr9f7R5H8fWLy/K6ebzLOfFU9fH1+/vTioCVTcACAKIQsAAgjnXren8HvwgErGwCFgAQhYAFADEU95jq54mmtUbAyiZgAQBRCFgAsPYV7/L3yE/vWvXHspoErGwCFgAQhYAFADEs9wboE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wx6wHnpiS9rwi43pi1+5te6un/w8bXzk8TSy68Cq/w/lTsqPeVBf46EntqTb7/xh/WvdfucP08ZHHh/Y17vrJz9PX/zKrWnzSLXv92Nbn6t/zBe/cmu69Vu3p/s2PZy2bN/d9uO2bN/d8H1vp+pjASA2AQsAiELAyjaMAWtk14G04Rcb0/U3rE/r1q1r6fob1qcNv9i46v9juZ3isX7xK7f2/XOP7DqQvviVW1u+Ph/52Cf6HnY2PvJ4/fM/tvW5ZT2+devWtQ17Dz2xpe3HlnV6LABcGwQsACAKASvbsAWszSPPp8987vOVw8W6devS7Xf+cNX/B3MrgwpYI7sOVHqdrr9hfd8i1uaR5xuiYqdo1CleFVpFyA2/2ChgAdAVAQsAiELAyjZMAWtk14Elp64+87nPpw2/2Jge2/pc3X2bHl4Sb4Y1Yg0qYJXjzvU3rE93/eTnDa/PRz72ib5+7Yee2LLke9MuGpVPahXfn4ee2JIe2/pc2vjI4w2P7/ob1jf9HEUA+8jHPtHw/W9mLVxOCsDgCVgAQBQCVrZhCljlEzvX37A+PfTElrZ/P48kw3gKZ1ABq4hJ19+wvum9pEZ2HWiIRJ3uN9XKyK4D6a6f/LzrU0+3fuv2+t9rdT+u8ve72d8pnuOt37p91b+PAKwNAhYAEIWAlW1YAlb5fkfdXPZ236aHB3qfqeUaxGN7bOtz9c9736aHW/698imtXuLeQ09saYhgH/nYJxrCVLvPWT5B1+rvbNm+u+UJuvKftXuOAFAmYAEAUQhY2YYlYJVP43R7Y/Yislx/w/q2l5JtHnm+p3fDKzz0xJaGjy+/41+rr9sqYG0eeb7ndyjcsn13pUvnbr/zh/Wvv9zvya3fur1+c/1OAasc2Dp9L4tLQfPLCMtBcxhP1gEwnAQsACAKASvbMASskV0HGi5N6/Z+Rlu27257YqvKu+G1Cy3N7v9U9WbprQJWOfIM4gbv5dDUbSArFIGtHJCqBKzyqbhO8akc2crf9/LXKV6v2+/8Yf0xbfjFxp4viwQgLgELAIhCwMo2DAFr0DGnU3xqdyP48kmgTpqdAFupgLVl++70xa/c2teb2zcLRFUCVjeXLrb6u0Vw/MznPt9w2WKu1zgHQEwCFgAQhYCVbRgCVjlidHv5YCf5yav83fDyP89vJp6/m9/GRx6vX7730BNbGk4QNbtfU6tINbLrQP3zVL3fVzvlIFb+mv0+pdRtwOp0mq7V56saHZcb6QCIRcACAKIQsLJFDlibR57veIlf/vU/8rFP1P97OQq1eye88sfnMWVQJ8tyzQLWIF7TbgNWL5+vfAP3PDoW4fCun/y8IXJ1esdKAK4NAhYAEIWAlS1ywCp/3k7vZFc+iVWErqo3S293OeBKBawt23fXH+PIrgPpvk0PDyTwrETAKp9Oa3eCrBwo273bIQDXDgELAIhCwMoWOWCVo1SnS9k2PvJ45dhVKC5DLN+jabUCVjPlwFM+WbYcKxGwulF+7d3UHQABCwCIQsDKNgwBq+qlet0qB6xuHkOziLbxkcfr74LX7v5MwxSwXjjY+C5//bjXVrcBq1NUWm7AWu7HAxCLgAUARCFgZRuGgFW+51EvJ4VGdh1It37r9nTfpocbIk0/AtbmkecbbuSex6rb7/xhuusnPx/agNXvwDPIdyHsJbAJWACUCVgAQBQCVrZhCFgvHGx8t79uQ0T58r9yfFpuwNqyfXf9tNVHPvaJdN+mh5s+tmG4B1YrqxGwyq9H/q6OufIlgMPw/ABY2wQsACAKASvbsASs+zY93NMNuUd2HWiIX+VL1rq5fK58iqoIIeWPb3cPrXJAW4mAtfGRx9MXv3Jr+uJXbu14id5qXEJYPlGXvytjrvjelb/nvT6/Tvc5AyA+AQsAiELAyjYsAWtk14GGe0t1Ch/Fx7S7gXq7sFRWPmlVDiFVTnCN7DqQPvO5z694wGp3v65mr+n1N6zvy9eueuKpCFPX37C+ZVgqP4+7fvLzZT0/70IIwAsHBSwAIA4BK9uwBKwXDjaewiou22t1CdrGRx5vOHl1/Q3rl5zWyaPYrd+6fcnfeWzrcw2fp3wT+XLAahZSHtv6XEO8WqmAlT+vZu+auGX77obH1q93d6wasMon2j7zuc8vOf218ZHHG55D+XON7DrQ8H196IktHZ9fp0sVAbg2CFgAQBQCVrZhClgvHGy8JCwPQ4Vmf94udOV/9zOf+3z64lduXXJz9jyClWNN8efFY2j1ToT5SaBWAWvzyPP1z1U+fVRVu8eWP69mp5N6/fpVA1b5MsJOr3uzuNfN8+vnO1cCsLYJWABAFAJWtmELWC8cXBov2ml1QqesfBqo3efJTwnllwe2ctdPft4QtMqfo1WkaXfj96paxb48GjW7hK/Xr9/NTdPzE3WtXvdW97lazvMD4NokYAEAUQhY2YYxYL1wcPEEz+13/nDJaZvCRz72ibThFxsrx4vHtj7X9PTW9TesT7ff+cOWn2dk14GWIeXWb93e9Ibv5bAzyID1wsHz6aEntjSNbMXr0+71GHTAavf41q1b1/Z1L2x85PGenh8A1yYBCwCIQsDKNqwBq2xk14H02Nbn6jq9M13Vz9Xtu/KVH0O7z1t+fK2+1nIeR6fnVeX1Kf5+cVlf1a+zZfvu+tfp5uRT/j0c9PMD4NokYAEAUQhY2dZCwGJwiksgV/txAEA/CFgAQBQCVjYB69pV3KOqlxNRADCMBCwAIAoBK5uAdW0q3iXwvk0Pr/pjAYB+EbAAgCgErGwC1rXLu/cBEI2ABQBEIWBlE7AAgCgELAAgCgErm4AFAEQhYAEAUQhY2QQsACAKAQsAiELAyiZgAQBRCFgAQBQCVjYBCwCIQsACAKIQsLIJWABAFAIWABCFgJVNwAIAohCwAIAoBKxsAhYAEIWABQBEIWBlE7AAgCgELAAgCgErm4AFAEQhYAEAUQhY2QQsACAKAQsAiELAyiZgAQBRCFgAQBQCVjYBCwCIQsACAKIQsLIJWABAFP0OWPP//o+uXXr9b11Z2PP3dGnv9urefiEt7H+5skvvvZwWDr/e2tG96dLxdwE6Wjgzmi6fOwGskPl3/tVXg56ABQBQUb8DVu21/+Ctv6W0d1tz+/6R0v4XG9SOvNro+JspnXz7qrH3Ujp3pNHUmUYXJ1Oam77KzMzMhn4CFgBARQLWNeCN/9kQ0Wp5RDvySj2epdHdjfHs7AdY7zEAACAASURBVKF6NKtdOHU1mM1NXY1ltcuD/p/fZmZmISdgAQBUJGDRV6XTZ7X3nl96yqw4XVY+VZafIrs8P+j/OW9mZjYUE7AAACoSsBhWqXRyrIhhtUM7F0+KHX8jpZNvp1oRwiaOL0aw6fMpzU2n2vzsoH8lMDMzW/YELACAigQsQrsSwWrv/H0xgO3/5+JJsOJSySyA1WYnXBZpZmYrNgELAKAiAQtaS3u3pdre/1q8FPLgS4unv469Xr8/WO3c6OLJr9lxN883M7OuJ2ABAFQkYEGfvfnsYvh6d/vVE1/Fvb/KlzvOTbnfl5nZNT4BCwCgIgELVtmbI6n29n8tBq+DOxZPeZ3Yk9Lpd1M6dziliRMpTZ9N6eJUSguCl5lZpAlYAAAVCViwhrz+nym99bdUe+cfi6e7Dr+yeEP70/tS7eyhVJs4kdL0uSvv5rgw6F+LzMxsmROwAAAqErAgsLf+lmr7/lG/f1ftxFspnTmQrl7G6Ib1ZmarOQELAKAiAQuovfls/Z0a05FXFu/ZNfbe1ZvUz02ldPnSoH/NMjO75iZgAQBUJGABlb31t5T2/XdKB3ek2uiulK6c6KqNH0tp6uyV0OXSRTOzqhOwAAAqErCAfqu/C+OhnSkdfyPVTu0rneZy2aKZWTEBCwCgIgELWHGv/2eq7f1fVyLXv1Lt6GspnXonpbOHUrpwMqWZ8ZQuzQ761zozs1WfgAUAUJGABQyr9NbfUnr36iWLtRNvpdqZA6k2fjyl6bNOc5nZmp+ABQBQkYAFrGl7RlLtnf+davv/mdKRV1I6vielsf0pnT+6eMniRTegN7PhnYAFAFCRgAWE9+azKb3995T2v5DS4X+ndPyNlE6/m9L50ZQmT6d08UJKC/OD/jXSzGzJBCwAgIoELIAr9jyXavv+kWoHd6Ta6O6UTr6d0rkjVyLXZEqXRS4z6+8ELACAigQsgC7s+X9T2vffqXbgnykdeTWlE28tXrI4fjTVJseuhC6XLJpZtQlYAAAVCVgA/Zfe+luq7ftHSgdfSrUjr6baibdSOnMgpYnjKU25Ab2ZLU7AAgCoSMACWEVvPptq7/w9pf0vLoau42+mNPZeqp0bvXITepcumkWegAUAUJGABTD80hv/M6W921LtvedT7dDOxnt0XTh59VSXyxfN1tQELACAigQsgFiK2JXe/f9Sbf8/r57sOrWvSfByustsNSdgAQBUJGABkPZuW7xn1/4XUzrySkrHXl884XX2UErnj169nHFuetC/bptdUxOwAAAqErAA6FpxyquIXof+lWrFuzIW4evckcXwNX0upbnpVJufHfSv6mZrbgIWAEBFAhYAK6q4n1dx8/orlzmm4r5exb29igA2dWbx5Jd7fFnACVgAABUJWACsOcUJsL3bFk+A7X9x8eb2R169evljKYTVLpy6GsOKSyHnplOqXR50PjBrOwELAKAiAQsA/qMexGp7/6sexdLBlxZvgp+HsfJlkvlpsakzKU2fvxrJnByzNhOwAAAqErAAYGXVT481i2ZN4lld+TLLwth7jSGtMHG8Maq1imuFS3ODTinWZAIWAEBFAhYA0JW3/rYkwlWWh7o+q/3nr/pq0BOwAAAqErAAgCgu/9//Z18NegIWAEBF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AAgCgErGwCFgAQhYAFAEQhYGUTsACAKAQsACAKASubgAUARCFgAQBRCFjZBCwAIAoBCwCIQsDKJmABAFEIWABAFAJWNgELAIhCwAIAohCwsglYAEAUAhYAEIWAlU3AAgCiELCAfnv2jw+k3/3sB+m2L91ct+GOb6SnHrw37R/5S0+fc2z7k0v+W/G577/7u6v+nJdjtZ9Hq6+/nMe1a+sf6h//1IP3DtXzXYvuv/u76bYv3Zx2bf1DTx//1IP3Nvx7rKrV19u++bf1x3Tbl25Od9z25fSnX22o/O97uR/fjoCVTcACAKIQsIB++d3PfpA+8P7r0rp169racMc3uvpF95abbkzbN/92yZ8Vn++2L9286s99OVb7ebT6+st5XNs3/7b+8b/72Q+G6vmuNU89eG/9NWv276CK3/3sBx3/XTaTf72x7U+m2750c8u//4H3X7ckWHbz8evWrVt22BSwsglYAEAUAhawXGPbn0y33HRjV78Yf+D916Vn//hA28/b6Rf3KCFktZ+HgDW8dm39Q0MUXs2A1c2/8z/9akPTx9EpXrX6memGgJVNwAIAohCwgOVo9kvtpz76oXT/3d9Nz/7xgbR982/T9s2/TX/61Yamv7y2i1jlX7oFrMEpvkf55WKDClitvh6Nnv3jA0tONPYasPaP/KX+urdz/93fbTgpWf4cf/rVhoYA/adfbah/3LN/fCBtuOMbDX+eX/ZbDtLF5y/+b8RTD96bPvXRDzV8fK+vm4CVTcACAKIQsIDluOO2L1c6eVHYvvm3S35RbXU5oYC1dh9Xu4BFe2Pbn2wISf0IWFXsH/lLPZjdctONSwJUOUC3io/lf7P5pYTl/1vR6jLD8tdodyliOwJWNgELAIhCwAJ6VY4U7X6pzeWntvKTHgUBa+0+LgGrN8/+8YGGwPupj36oIfwMMmB1ClTFn99y0409fd+L/97u4/eP/KXj/13oRMDKJmABAFEIWECvyr9Ydxspdm39Q0P8Kp/CKt4xrfyL/C033bjkneuaBZanHrw33XHbl+vvbPbUg/c2fQfDXKt3RWv3sfm77BWXSd72pZu7eke1/HmMbX+y4XPdf/d324aLqu/q1+27DXYKWMXjLL/exeNsFzKqPo79I39peB2qfE9aPa7yx7V6d8Tyz9CGO77R8HV/97MfdPx+lt95sdcbkZcj0h23fTmNbX+yY8jth/Llga3+LRePrd3lfc/+8YGmpzG7CZpF3O71MkIBK5uABQBEIWABvRjb/mTb+91UUQ5g5V92291wuhxTyv+t3Q2mP/XRD7U8HbZ/5C8d31Wt1WWR5V/Im13y1UvA2rX1Dw3hLn/uzV7nqielWv29bv977bXm92cqn5zp5Sbu5f/+1IP3tvz8H3j/dS2/n+0eV/FxrR5Xu9e+/Nxa/ayXn3Ovp+mKAFYOVYMOWGPbn6y/Zp/66IdaPr/yPayanY7aP/KXhvhU/jzlQNbpOZTvpdXL/10RsLIJWABAFAIW0IvyL+t33Pblnj5H+bRG+XP0ErA6vTvapz76oSVfP3+Ht3aanRopf/3877e7TKrV57nlphs7Po9m9yZa6YBV/r61+z71GrCqfE+afT/zS1pbRaxmj6sccYrXuYhJ+fe31emqfgSsZtFz0AGrHIw63Xcqv1F78fqUf24/8P7rlnyebp7Dcp+vgJVNwAIAohCwgF6Uf8ns9R5H5fvdlH/hL94xrfzLcvGOZ+WTN82iRvH3nv3jA0tuMJ+/42H+S3dxqV7xrmh5uMh/mW4WuYqPr3r6qsrzKL8O3QShVl9nOQErDz2dHmsvAavq9zOPJPm9o7p5XOUTQs1O3I1tf7Lh8zd7fce2PzmQd1gcZMBq9W+wnXan3D710Q91jHCdTlUJWH2egAUARCFgAb3oR8CqvdYYLdp9jXY3cS9OzDT7xbjVfbrKl0O1u8Sw/PfaBZd+vQatnkf5ceT3BlrJgFV+HFUea68Bq7j/Uy/fz14eV5XAUoTV7Zt/29Olbf34t9bvgFUOe3ngbeZPv9rQ8YTcLTfduOTfU/k5DPr5CljZBCwAIAoBC+jFsAWsVieeWt2LqfyLe6dfkssnscrhosrX7/Y1aPd5Wj3mlQxY5YBU9bH2ErAG9f1s9bjKP2u33HRjevaPD6xopGpnUAGrfB+7Zpdk5sqn1Mon3JqdcsvvgSVgtZ6ABQBQkYAF9KLfAavZO45VDVidfvkun+op/ltxOViVX9zLJ3eahaMqn6PK4+sUoMr3niq/5isZsKq+bsu5iXvV72f5RuLLfVz5u2KWY9bvfvaDvl4S2K1BBaxykOp076s8dnV7o3cBq/UELACAigQsoBflX35b3dS6k043va4asHoJN+VwVr5ZdzPle2WV749U9et3UvV1bBVfVjJgVf1a5eDRy7sQ9vr9XM7jyi8xzH3qox9Kv/vZD1b8ZNagAlb557rTc+omdpU/b7Pn0Om0ooDV5wlYAEAUAhbQi/KJlW7eca+sUwRbiYDVrV7CUSetgkpuLQWsds9rNQNWp9d7/8hf0oY7vtH2Pk+t7rE1KIMIWOWbt1d5F9Hl3oS913ch7OXkm4CVTcACAKIQsIBeld+VrZdfrMsf3+wG0isRsG656cb6fXyqKJ8e6XfAKl9y1cxyAla7d5sbRMAqf71hCljl8NopGO7a+of0u5/9IN32pZuXBK1O36t+GkTA6uZEVf4Yenm85Z/dTl+vfJ+1Xp6bgJVNwAIAohCwgF7lN77u5lRK+WNb3bdokAGruMyp2b23qup3wOp0kq0cHcrBr8rjKN8/azkBq9UN7XPly/FWImD143F18uwfH2gIWcv5nndjEAGrHImq/Lvt5lTU/Xd/d8nfLQfNTvGvCNu9nuwUsLIJWABAFAIW0Kux7U82/EJfNWLl9xpqdSJjkAGr/Et2p5Dx1IP31u+HVf7lvd8Bq12gyF/r8uvc6r+XlYPFcgJW1detfB+klQhY5cdVvk9Z1cd1x21fTrd96eaOcaUcygb176rbfwe9KH5mqkaiVm8g0O7nNI/DRZjK36GwrPx/G3q9t56AlU3AAgCiELCA5Sj/YlucpnrqwXub/oK6ffNvGwJAp1hR/sW92SWGywke5RMhxS/L+WMe2/5k25NigwhYH3j/dUue666tf2gIL3lkKb+mG+74RsPzGNv+ZNpwxzfavubd/Pf8dctvar5/5C8NsWylAlb+uPKI1elxlf+s1Y3ayyfgej0d1It+B6zya9VNJCqH0mav0f6Rvyz5WSz/eTky3nLTjUtOcj314L0NX6PX5ypgZROwAIAoBCxguVq9e9stN91YP7nU7KbYnU5slX9xL94tsJd3AWz198q/UDd7zPmf5WGp3wGrfE+wT330Q0veAbF4HfJ3cSuHlfJjKj+Hfp3Aava6ld/JsdlzWYmAVfVxtQpY5Xs0Vfn5bXZqcNfWP9T/fq+nhzr9O2gXdap+/fJzbXdaLZfH6vJr1OzntFngavXx5Z+X5f6bErCyCVgAQBQCFtAP2zf/dskvoe00O/GUa/YLc/kU1HKDR+21/1hyOqmVZsGi3wHrti/d3BArch94/3VN7z80tv3JJQGhWSjsV8Dq9LoVp8hWOmDVXvuPtq9D8Vq0elzNQmAzrS4zLIeh5f5MlFUNWFW//nJOdLWK1VV+Tqu+xs0ibTcErGwCFgAQhYAF9MvY9ifTn361oWVE+NRHP5Tuv/u7Xf1y2uyUVPFn/QgetdcWQ1mrx3zHbV9u+Uv+IAJW7bXFwJCf+Lnjti+3fd2aXSpYxJYiFPYzYNVeW4wZzU7O7Nr6h5bvmLicr1f17zV7/T7w/uvS7372g7aPq9PPwi033dj0UtbCtRCwiq/T7FTbB95/3ZJLWLv991bl4zsRsLIJWABAFAIWMCjbN/+2bjknKsa2P9n08xT/rdO7olX9e+WvU+UX+6qft5fPU34s3f5C3+rjWj3ebv97rghWrR5//r1f7tdbzuPqFLBa/fxW+R6Un/NyfybK9o/8pdLjKL5+cVnecj/foJ9vt//eqhKwsglYAEAUAhYAa93vfvaD+v2f2sXSQbyj37BZt673d/CLQMDKJmABAFEIWACsdeUwdduXbu74LoLNbjIeQfEco8a5KgSsbAIWABCFgAXAWrdr6x+a3rOq1bsQdrp8cC0q3uWvm3cWjEjAyiZgAQBRCFgARNDshv/dvItgBBFPlXVLwMomYAEAUQhYAETx7B8faHriqjiR9dSD9676Y2SwBKxsAhYAEIWABUBE3b6LIDEIWNkELAAgCgELAIhCwMomYAEAUQhYAEAUAlY2AQsAiELAAgCiELCyCVgAQBQCFgAQhYCVTcACAKIQsACAKASsbAIWABCFgAUARCFgZROwAIAoBCwAIAoBK5uABQBEIWABAFEIWNkELAAgCgELAIhCwMomYAEAUQhYAEAUAlY2AQsAiELAAgCiELCyCVgAQBQCFgAQhYCV7bXRib6amL1U2bmZ+XRqcm5Zjo3PpsPnq3l3bDrtOz3V0lunptIbJyaXeOXoRHp5dKnV/h/pAEAjAQsAiELAsoHuci2l2UuXG+ThLo9wo+PtQ1s5pv27FNBeHIJfFABgmAhYAEAUApaF3PxCrR7MpuYWmp5yK0LZoXMz9Ti25+RiINt97IIwBsCaJ2ABAFEIWGYVVz5Nlp8ey0+L5SfEXjy0+r/EAHDtEbAAgCgELLMV2sLlWppbqKXpuYU0PnspnZ2er9+37Mj52bT/7Ex658q9x14/fiG9enQi7Twykf4pfgHQIwELAIhCwDIb8tVqKc0tXL0U8sz0fDpx4WI6cn42HTw3k/aNTac9Jxcve/z36ETacXh81X9hAmA4CFgAQBQCllnALVyu1S91PDM9n05euFi/xHHvlXeXfHl0Ir10SOwCiEzAAgCiELDMrvEV9/a6erprrh67ipNdL49OrPovYQB0T8ACAKIQsMys8uYXavVLGYt3cjxwdia9fXoqvX58UugCGDICFgAQhYBlZn3f3MLldOHiQjozPZ+OZZFr5xGXLQKsFAELAIhCwDKzFd9CrZZm5hffjfH01Hw6eiVy7b3yDoz/Hp1ILw7BL34Aa52ABQBEIWCZ2VCuVrt6I/ricsXF+3JNpVeOugE9QBUCFgAQhYBlZmt2xT25zkzPp+MTF+uXKu4+diHtPOJ+XAACFgAQhYBlZmE3v3A5Tc4tpLNXAtehczPpnbHp+mWK/zy0+r9cAgySgAUARCFgmdk1uyJwnZmauxK4ZtM7V2427z5cQAQCFgAQhYBlZtZil2spzcwvpHMz8+nEhbl06NzVSxR3HHYPLmD4CVgAQBQClplZj5tfqKXJi5fq9+A6eHZm8QTXicn08pFxJ7iAVSdgAQBRCFhmZgOawAWsNgELAIhCwDIzW6UJXMCgCVgAQBQClpnZkG7hci1NzTXeg2vxXRQn084j7sEFdCZgAQBRCFhmZmt4s5cup4nZS+nU5FwaHZ9N745NpzdOTKZXjnoXRUDAAgDiELDMzIKuVquli5cupwtXLlM8NnExHTo3m945PZXevBK5XvJuihCagAUARCFgmZld45tbWDzFNTY1l45OXEz7z0ynvaem0u5jF9LLoxOr/gs40DsBCwCIQsAyM7O2u1yrpdn5xchV3HD+0LmZtG9sOu05OZV2HbuweE+uA+dW/Zd1oJGABQBEIWCZmVlftnC5lmbmFxruyXXg7Ex6+/RUeuPEZHp51H25YKUJWABAFAKWmZmt6IrQdX7maugqLlt8/bjQBf0kYAEAUQhYZmY2lJtfuJymr5zoGpuaSycuXExHzi/Grrev3Ij+1aMTaeeR8fTiodUPBTCMBCwAIAoBy8zM1vxqtVqavXQ5Xbi4kM7NzNdPdh06N5P2nZ5Ke05ePd310iHvvMi1Q8ACAKIQsMzM7JpbEbwmL16q37Pr2PhsOnx+Nu07PZXeOrV4365Xjk54J0bWNAELAIhCwDIzM+uwWkppfmHx3l2Tc4v37xqbmkvHJy6m0fGL6eC5mfTu2OJ9vN48MZl2Hbtw5bTX6gcMrm0CFgAQhYCV7X+/N9ZXb5yYXNP2nJxM+05PrapD52bS4fOzK+74xMV0anKuLyZmLy3b1NxCmr10uZL5hdqg/6mYWcVdurx42mtqbiGNz15KZ6fn0+mp+XTiwtXLHN87M53eOT2V9pycTK8fv1APYDsOu9yR5RGwAIAoBKxs/8+uo3212v/DFbqx88ji5VLd2H3sQqUYuvdU/4Ll0YpxsVUMvHCxdQxcuCz+2fBtbuFy/R5fE7OX0pnp+frP+eiVSx8PnJ2p/zsq/t3tvhLCvLPjtUvAAgCiELCyCVhAJzsOj7eNers6RL1eA16VcHd+pv1JvnbxrqDhxd7lWqp/r4t7gBX3Acuj2OHzs+ndsen6z+eek1d/jl8txTGXSg4vAQsAiELAyiZgAbT34qHzPQe8d0oxpJkql/f2eilvp7hXqHKZ7tzC5UH/P0drdgtXLpks5K/v2FTj9+XoxMWG72/5JNm+01Np76mphp+h8qmyMpdbNidgAQBRCFjZBCwA+qnby3Jzrx9f/v0M3x7CexL28z6D7Ry/MJdGz88ucejcbHrvzPQS75yeTm+dnOzojROTaffxCx39e3Qi7TzS3CtHFy/DruKV0Yn0r8PjXROwAIAoBKxsAhYAEIWABQBEIWBlE7AAgCgELAAgCgErm4AFAEQhYAEAUQhY2QQsACAKAQsAiELAyiZgAQBRCFgAQBQCVjYBCwCIQsACAKIQsLIJWABAFAIWABCFgJVNwAIAohCwAIAoBKxsAhYAEIWABQBEIWBlE7AAgCgELAAgCgErm4AFAEQhYAEAUQhY2QQsACAKAQsAiELAyiZgAQBRCFgAQBQCVjYBCwCIQsACAKIQsLIJWABAFAIWABCFgJVNwAIAohCwAIAoBKxsAhYAEIWABQBEIWBlE7AAgCgELAAgCgErm4AFAEQhYAEAUQhY2QQsACAKAQsAiELAyiZgAQBRCFgAQBQCVjYBCwCIQsACAKIQsLIJWABAFAIWABCFgJVNwAIAohCwAIAoBKxsAhYAEEW/A9bl97b3Te3QjqXe/e9GB15M6eBLS9QOv5xq+/+Z0v4XGtQOvJTSoX8tdWBHSvtfbG7fP1Lau62p2pvPrvr/WAcAFglY2QQsACCKvp/AOvhCLEd2pjT6cl1t9N8pnXijrnb67VQ7vS/VTu9L6cz+lM4fLjmS0rlDi8ZHU7pwMqVzR1I6czCl8aNXnTuy1Kl9KZ18u0HtyKtXHf53+8j2xv9c9V8iAGClCVjZBCwAIAoBa5i8mGqHd6TakZdT7eirKR1/LaWTb6Z0am+qje1LtTP7U+3cwcUYNnE8pclTKU2dSbWZ86k2O5HS/HRKly6mdPlSSrXa1f/xWruc0tz0VdPnU5o6s2jieD2a1crRbHR3PZYVkaz23vNXA9lbf1v1X1IAICdgZROwAIAoBKzADr205NRYcWIsnTu0eErswslUmzyV0uxEShcvpHRpNqXLCx3+13C2+dmGMFa7cOrqSbIiiB17fTGIHdp59dRYcRnmEPzCA0AMAlY2AQsAiELAonn8+meqHf5XWjwJ9nqqndyT0ul3Uu3M/pTOHU5p4liqXTiZ0vSZVJsZT2lu6urpr15XhLCps4unw84fbTgZVitOhR1cvF9Z7Z2/u1wSgAYCrthbOQAAIABJREFUVjYBCwCIQsCi7w7/K6Vjr6baiTdS7dTe+r3BahPHU5oaS2n2SvBamE8plS51XO7mplO6OLkYv4r7jY291xi/9v8z1d7d7gb8AEEJWNkELAAgCgGLVXV4R0pHX0m146+n2qm3UjrzXkrnDqXaxLGUpk6nNHN+MUotzC3ey6vfK+4PVtwX7NyRVLsSvdLo7volj7W9/5Vqe55b9V/MAGhPwMomYAEAUQhYrBmHXroau06/ndLZA6k2Prp4M/uZ86VTXQPc5YWU5mdSmhlPafJ0SudHUxrbn2on96ba0ddS7dDLKR34Z0r7/jvV3vpbqrm8EWBFCVjZBCwAIAoBi0jSwRdT7ci/Uu3YrpRO7km1sSs3rL9wPNWmxhZvVt/Ljep73cJ8ql2cTLWpsylNnEjp7KGUTr2T0rHXUzr8ckr7X0i1d/6eantGVv2XPoAIBKxsAhYAEIWAxTXryM5UO7Y71U7tTbWzB1Jt/FhK02cWT3KtVOAq79Lc1Xt4Xbl5fe34mykdeeXqZYzu2wXQloCVTcAClmvDLzamdevWdfSRj30i3fqt29PGRx5PI7sOdPy8xcd98Su3DuRxb9m+O23Zvrvnjx/Wxzfox7VSWj3/KM+vnce2Ppduv/OH6SMf+0T9+X7mc59P9216eNmfe2TXgXTXT36ePvO5zzf827zrJz+v9PM2sutA2vCLjQ0ff/0N6+v/tgf98Z0IWNBcOrIzpeOvpXRqb0pn96c0fnTxvlzFKa5B3JOryor7dl15p8ba2HspnXgr1Y68Wn93RqELuFYJWNkELGC5qgassutvWJ8eemJL2887yFCx4Rcb0/U3rE+PbX2u588xrI8vQuBp9/wjPL927vrJz9v+2/nM5z5fKQA389ATW9L1N6xv+++yXUTaPPJ824/v9PiW+/FVCFjQqxdT7egrqXbijZTG3k1pfDTVJk+lNDuRagtzadV3+dKSE13p2Oupdmjn1XdiHIJfNgH6ScDKJmABy9VLwCq0+2V5UKGi/HiHMWAt9/Gt9cDT6fmv9efXzu13/rDSv5tenvvmkecr/7tsFpdHdh1oOBHWzu13/rDvH1+VgAUDcuUSxXT67VQ7ezClCydSbfpsSvPTq3d6K9/lS1fu0XUmpfFjKZ3Zn9KJt1IaffXKzej/kZJ3XwTWEAErm4AFLFfV4PLY1ufqJ2vKJz42jzw/lI932F/PVtZ64Bn278+gPLb1uYZ/F/dterh+Sd/IrgPpvk0PN/zb6fa1yS9HLEeqkV0H0sZHHq9//utvWL/kFNR9mx5eclKr+Dtbtu/+/9m7cx8rr3zh9/wDCBwTIKsTEgIkS2QkBJ2QkJwIETiD0BISfaNKkFpXyAEBHVxLEHVQhK+6fK9evToS2MduT0V7nijmsZhqrmLYvxtsnmLtVXseqF2rPj/pI52D9/DsAbf3V+tZz4b4Nuz7d0vAgk1w88uIe/X9t+LJ9ajN3Y1YerJ5+2+1m1qtfuXFpacRc/cjHl+PePBLxO2rEde/jFp1xcUx+OEKIGBlI2ABg+o1OOSnEb3r0DLugUTAGu/PZ1QOHjrccWXixLlP+lqllK6+aneKXhrR8v220j2rWkXn9PTHYd+/WwIWjKHb30Q8+Cni8bWoPb8bteWnEeNwWmK7qU5ZXHgU8fRWxINfI25fjdr1L6P2+39HzUou4B0QsLIRsIBB9RMc8tOZBtlM/V0c77i/nykBa+uZvHy1ITC1u221kmrP3vf7ek877T1Xhab0OKamZ9bvf/jI0Zb3bXW7Qe/fCwELtpBb/47ave8jZn+PeHYrYvFR1FbmIl69iK0wtZdrEavz9cj17HbEoz8i7v0QcfObqF37LGq/utIiMBgBKxsBCxhUv8EhPWXoxOmJDf+8XYipTjlKT4vauWt3HDx0uOVVDtvt1ZU+R3pMU9MzcfjI0YYf1dXqkU6h6OLUlQ3HWB1fp/ex3fF1kt+neq/S08OOHvuw46mb7a4W1+1Ku/xqd1V4OXrsww2P0evnk78n+Z+fvTDZ8Nl1e+znL30ah48cbXi/0vu1+s6mq5d6jYfpyqphXImv3Xer06l56UqwZq+t08qoUdy/FwIWFODGFxF3pyMe/hK1JzNRm7sfsfysfrXErTbJ5vO1Z3eiNnstavd+itqtbyNmvrAvF9CWgJWNgAUMqt+A1ekHf6t/lv7Yb2Xf/gMbVnX1E7DSH9N5AGh37J02tm92+tcoAlanq761iiWdrlZXxbxWMaTTlfSaPf8wA1anzdBbve5Ox51+94YZsNLnHcVqxPS97XTb9DtfRc5e/o43ey2D3r8XAhYU7uaXUbt7NWqzf6yfjjgWV0kcdF6uRaw8j5h/EPHkRsSDX6N267uI6/XI5ZRF2J4ErGwELGBQg5zyVd1v567dLf9ZGgPSU6127todx09+FCdOT6xLV/vkEaHXQNLsimnpaU2DBLZmAWTYAWvf/gMdI1SzzbrPXpjs6vjz96Ob19FMs8gxSMDqRqdNyvv5/AYJWPmqo2rT9vT7vG//gfVVgaP8O5p+76vb9nL/Zrcd9P69ELBgm7r9TdQe/BTx5FrE3L2tu2Kr3dReR6wt1VdzPb0dMftnxL0fonbzm6j9eSXil/8d8cP/2vQf3MDwCFjZCFjAoIYRsKof7s3+WRoDunmuNAZ0OpWw2WPkoaPV87SKFWk0Sk85rKJEu4gy6PuZH3+nY9ixo3E10tT0TMPx51erm7x8dcOVJNvd/8TpiYZVNPnV7jqFvHafT6eA1el1p6ey5ced3zc/5mbHPYjqO7tv/4G4OHWlaTyt7Nn7fs9X7kyjZLu9pfL42ixA9fPvg0Hv3wsBC3jr86jd+S5qD3+OeHq9vrpp5fn4byA/yNReR7xYiVh+HjH/sL4B/aM/Iu79GHHr26hd+5+o/fbfUfvp/930H+ZAZwJWNgIWMKjNCli9/ojv9nhbxZ1ujq+bUNBpQ+1hBqxWV6pLnyMNMWnkOXjocMvVPukm/Olm4unrbxd40lCSv0/DCFitnrub193qc8tPxxxVwGoXrzrFz3bSx00D3WfX34bJ/HkELAELinXn24iHP0ft6Y2IpcflrdbqZl6/jFhbjFh8HPHsTsTjmajd/3n91MXa7/8dtZ//v03/AQ/bmYCVjYAFDOpdBqx8BdPxkx/F2QuTPf2Y7yVgtXvcZseX7t8zqsDWy3vaTYBKQ0y66Xmn/YfSfaZ63auo3el2wwhYo3rdrQLYoPK91nbu2r3hYgRnL0w2nFLYKk620u2poennKmAJWLCt3P66fhri+mqtrXNFxFFP7cVKffXawqP6qq6Hv9dPX7z1XcS1z+v7dIldMHQCVjYCFjCodxmwJi9fbbmv08FDh+PUmY87xpRuA8m+/Qe6Ovb0+Aa9gtqg7+egx1+9t53u+9n1xiDS6TgvTl2J85c+jROnJ5pembGfz6dVwOr2dacrrbp93Wl4G1XAare6Kj3Vsdm+cZ102p/txOmJhkgsYAlYsN3FrX9H3P8+ao//jNrzu2/21loN03pqL1beXnnx6e2IxzMRD36NuH014sa/68Hrl/8dtR//telxAMadgJWNgAUMqt8fnFPTM+v3S09Dq7QKFZ32CKru02oFVL+BpJvbjVPA6uf4u1mh0yp8pI89efnqhlDV7rMaxuczjNfdzebrow5Y7U5b/ex64yq/fr4fF6euxNFjHzaEsMNHjjaNTc2uQthpZWGngNXP/XshYAHvxO1vovbwl6g9vx2x/NRKrX7n9cv6xvTLzyPmH0U8uxO1xzMRD3+L2t0fonbr24jrX0btj8sRv/6fqP04telBAd4lASsbAQsYVL8/ODvtF9UpKkyc+yQOHznackXWzl27m/5YFrBa324YAavZKp+Dhw7HwUOH48TpiZg490nDbQSsxu/NqK/S10l6OmX1Z81WZXVzfNVqyEHv3wsBC9gMcb3aMP7XiGe3orY4W99fKmphhjzV1RhXntf375q79/a0xge/1k9rvPVtxLXP6+Hrl/8dtZ8+3fQQAf0QsLIRsIBB9fuDOt1rJ70iXKWXqFCdnpb++G51XwGr9e16ec9bfQ5plGy12maUe2D187o3+xTCXj7zUQes6r1IV0Wmr7vZ39VUs78Dg96/FwIWME7izrdvroJ4I2LxUdRWF+oBxmzOvFyrx6+lp29PccziV7WvV+3PK/X4ZW8vNpGAlY2ABQyqnx/U6WbarVZa9BtTpqZnGk5d6/V4Bwkh3W7iPkhg62RYAa7Xq9x9dr356p1m8qsdDuPzGdbrbrfqJz3uYQasdDXi8ZMftb1t+h3rdoVS+vet3eOnt0s3iU9P9211lcbqdlUAS9/fQe/fCwELGHs3voja/R+i9mRm+14BcStOtfLrzf5eMf+gHr+e3Kjv8fXg16jdvlqPYDe/qe/1de3zqP32f6wCo28CVjYCFjCoXoPL5OWrDYGp1dXUmoWG6n7N9sxKpVdr6/V4Bwkh6alxrX6opxGk2WqUzQxY6bG1Cw2fXW9cQVfFum4C2MWpKw2nfY5DwEpfd6vvYxpXhh2w8sduFT/T23X6O5BL97xq9dmkATJ/79O/U93sL5e/P4Pev1sCFrAl3f4m4uEvUXt6I2JxNuLFUpiC58VK42mQi4/rMazyJog1rAp7c1pkujrMCrHyCVjZCFjAoLoJLlPTM3H+0qdx/ORHDT/Ud+7a3XIVSbPQkEaTg4cOx9kLkw0/xi9OXWn4Ed4swqTHO8ipi61ul76+9DS6qemZhlDSagVNp+PrZJDjz0PKvv0HNrzHZy9MNoSqViuZ8lMIL05diROnJzbsWdYuYPXy+QzzdefHPnHukw0b0g8zYOWve+eu3TFx7pMN73sagTpt9p5L/+7s23+g4e/q2QuTDX9vmr2H6Xd3567dcerMx+vHV23a3+67Pej9uyVgAUWY+Sxqd76LePRb1J7dilh6Ur+6nzHtplolVqniWLpXWLZqrGHl2K3vonbjq/VQVl0xssEP/2vTo852ImBlI2ABg0p/ePfq7IXJlo/b7Mf05OWrLTdtb6ZZUGt2vOmqm0EDVno6WDutTuXqdHydDHr8zTZhbyXfKL+X+1bylUT9fj7v8nU3C1jt9vXqxtT0TEOgaqfZXl2dnr/bvzutonIe+Xr9bg96/24JWEDR7nwbMftb1J7frZ/KZj8tMw6TRrP0NMtUdcplavbPhpC2HtTu//w2qOWuf9kY2JqsSmuntsUCnICVjYAFDKqfgLVn7/tt94j67Hrr0HD+0qcdfwhXK1iaPW6+/1Z1+07P2+3xfXa9cwxpF6Q6HV8nwzr+bt7jZp9hvpKm2f3OXphsWNGUr6Lr5/MZxutO95dq9bmNKmB9dr0eedJVbK3iVbNTALt5/k6fa6e/l9383Tt46HDLUxQHvX83BCxgW7n5ZcT9HyOezERt/kF9k3hXPjRmeFNt/L9Z5h8O14hHwALGXrcBa9/+A3H02Iddn/rU7sf45OWrcfzkRxt+7O/bfyCOn/yo4+lH+elY6SqgYYSQz67XQ8zRYx82hJqDhw539frbHd8g71svt6ve43xV0MFDhxtO/2pm4twnGz6b/H7p9yZfidfP5zOs133+0qdx+MjRhj2jDh85Gucvfdr2KoTDCFjp+5ceQzffnW6fvzpdL/9edvpMu/ledPPdHvT+nQhYwLZ359uoPfxl/dRDm8QbY97VCFgAMCbSSNTP/mTvwr79BwYOaFuZgAWQufFF1O79J+LxnxHz9yNW5iJevwxjjBn2CFgAMGLpqYHtrvzY7ip942Bqeqbp6rDtRMAC6Cxufx3x4OeoPb0RtcXZiBfLYYwxg46ABQAjll4hb8/e9zdcebE6rbCfUzrflanpmTh67MO2V/bcDgQsgH58HrW701F79HvE3N2I5WcRr16EMcb0MgIWAIxYr1e3bHf1zM1SXcVwHFeGvUsCFsCwfB61u1cjnsxELM7aS8sY03EELAB4B7q58uKOHTuGstE4oyNgAYxO3Pkuao9+jdqzW1FbehLxcjWMMaYaAQsA3pHJy1fjxOmJvq9uyeYTsADeoZtfRO3e91F7/GfU5u5FrM5H1F6FMWZ7joAFANAlAQtgk93+OmrrG8Q/skG8MdtoBCwAgC4JWADj5s0G8bO/R+35nYgVG8QbU+oIWAAAXRKwALaAm/+O2v0fovZkJmLhYcTaQkStFsaYrT0CFgBAlwQsgC3q5pdRe/BT1J7eiFh+apWWMVtwBCwAgC4JWAAFufNdxKPfovbsVsTSk4iXK2GMGd8RsAAAuiRgARTu9jdRe/RrxNydiOVnEa9d9dCYcRkBCwCgSwIWwDZz43+idvdqxOzvEc/v1E8/fLkaxph3PwIWAECXBCwAatc/q6/UevhLxNydqNlTy5h3MgIWAECXBCwAWok730U8/CXi6Y2IhUcRqwsRNacgGjOsEbAAALokYAHQkxtfRNy9GvH4WsTcvYjVeftqGdPnCFgAAF0SsAAY3OdRu/Nd1B7+HPHkesT8g4iV5xGv1sIY03oELACALglYAIzUnW8jHv5cPw1xcTZibdGKLWPejIAFANAlAQuAdy1u/E/U7nwbtQc/R+3JTP1UxOWnES+Ww5jtNAIWAECXBCwAxsqNL6J292rE7G8Rz2/XV22tzrsqoilyBCwAgC4JWABsGW82kK89+jVqT29EbeFhxOp81Oy1ZbboCFgAAF0SsAAows0vo3ZnOmoPfop4/Gd99dbCw4jlZ/VTE+27ZcZwBCwAgC4JWABsF3H764j7P0Tt0e9Re3ojYv5+xNLjiNUFV0w0mzICFgBAlwQsAHgrbn9d34Pr4c8Rj6+9Xcm1Mhe1tUWnK5qhjoAFANAlAQsAehM3vojam9BVe/BjxOzvEU9molbFrqUn9b25nLpoOoyABQDQJQELAEYnrn9e35/r9rf14HX/x4hHv0Zt9s+Ipzei9ux2/VTGxdn6fl2rC/U9u1x1cVuMgAUA0CUBCwDG2K2v3pzWOF3fv6vaw+vR7xFPb0Q8uxkxd6e+8uvNqY7V6Y7xcsUpj2M+AhYAQJcELADYPuL212/dvRpx/4d6GHvw09swNvtHPYxV5u+/DWQLD+urxd6EslQVzTYwLUfAAgDokoAFALxzN75ojGlDUvvv/3uoRj0CFgBAlwQsAKAUr6f+r6Ea9QhYAABdEr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AhYAUAoBCwAohYCVjYAFAJRCwAIASiFgZSNgAQClELAAgFIIWNkIWABAKQQsAKAUAlY24x6wLk5diVNnPo6jxz6Mg4cOrztxeiLOXpjc9P9QfpfOXphseB+OHvswJs59MraPf/zkR3Hw0OG4OHWl422npmdi4twnDc9/+MjROHXm45iantn09x6ArUHAAgBKIWBlM64B6+yFydiz9/3YsWNHWzt37Y4Tpyc2/T+YR2lqeiYOHjrc8j3Ys/f9riLRu3z8iXOfrN///KVPO952567dbT/jYYY6AMolYAEApRCwshm3gDU1PRNHj33YMVzl9u0/UORKnanpmdi3/0BXIa+fiDWKx784daUhSLULWGno6kTEAqATAQsAKIWAlc24Bax8JdDOXbvj6LEP49SZj+P8pU/XnTg9sWGF1uEjRzf9P5yH7cTpiYb34vjJj9bfg1NnPm54Dw4eOrzpj3/2wuSG1VStAtbU9EzDbQ8eOtzwOefPv3PX7pi8fHXTPxMAxpeABQCUQsDKZpwCVhpTduzYEUePfdhxVdWpMx93vdpnK6peW6t4MzU90xB5eg08w3r8qemZOH7yo6Yrp1p9Junqq6PHPmz5uOkKsVNnPt70zwSA8SVgAQClELCyGZeAla/GaRU0mklDSEmrsM5f+rSrcJOGv14C3rAeP9+vbM/e9+PwkaMdjym9TbtQOXn56kCrzADYPgQsAKAUAlY24xKwTp35eKBIka7SaXWbsxcm16+Ml19pr9NKr2ZXyDtxeqLjiqeLU1fW73P85Ec9vabJy1fXT6drd3zpnmGb8fjpaZ+HjxyNqemZrqLaxakr68/f6VgFLAC6IWABAKUQsLIZl4CVBqizFyZ7vv/ZC5Nx6szHTTcab7YvU7eblF+cutLxaojtTnVMVzkNO77koajXQDasx68CXRqi+l0V1kqJK+wAGD4BCwAohYCVzTgErKnpmYaQNMz/kD17YbLrq9zt3LW7IUTlpzXu23+gYfVWet9WcWfYAWvy8tU4eOjwhisH9nLK5bAfv9kqtGEGrPQzdCVCANoRsACAUghY2YxDwBrlKqX8KnoT5z5ZP23t7IXJhtPj8r2g0tMam+0RlW9w3uz5p6Zn1p+v2QqvQd6r9HUN6+p8w3r8YQasKhbmgREAcgIWAFAKASubcQtYJ05PDO0/YtPHbXfqWRpb0pVG6Z+3Cifd7iM1iteUG8Z7N6zHH1bASgOjKxAC0ImABQCUQsDKZqsFrHwT9maq08y6jUutVoClEWbf/gNx9sLkpq8Amrx8df0YpqZn4tSZjxtOc+xn/7BRPP4wAlapV5cEYHQELACgFAJWNuMWsDrt5ZTvPTXISqHzlz6NiXOfxOEjR5sGrItTV5o+/r79B+LE6YmhnBI4DOlx7tn7/lg8/qABKz19c9/+A5seDgHYGgQsAKAUAlY24xawOu2B1W/Amjj3SRw99mEcPHS47RUJ8+dPVwE1s2fv+3Hi9MSmB5b0VLtRhLVeH3+QgJU+l3gFQC8ELACgFAJWNuMQsD67/qwhCrULFhenrqyfFphKV+ykAevi1JWGjdbzWHX02Idx/ORHbQPa5OWrcfTYh23D12aHlmFumj6Mx+/neKamZ8QrAAYiYAEApRCwshmXgJWextfPZuTN9tGavHx1PTrt2ft+nDrzcdOY0ssKsItTV+LE6YmmK7k6nf44Sls9YOWhcTPfSwC2LgELACiFgJXNuASssxcm1+PFzl27ez4NrlnASlfztFvJk54m2ClgNTvuNGQN8z/CJ859sr4x/eTlq21v288phKN8/F4CVv4eutogAP0SsACAUghY2YxLwPpN85ZYAAAgAElEQVTseuP+Vnv2vt9TxEqDSRWw0sdrdb+p6ZnYt/9A04B1+MjR9dMMuz3uYf5HeBrW2q1Km5qeWQ9AO3ftHovH7zZgpRvE79y1e+CrKAKwvQlYAEApBKxsxilgXZy60vS0vFYha/Ly1Th15uMNe1w1C1jNAs35S582xKtmASu9f7NVXPnV8ob5H+FpOGq1Mmny8tWG19DL6ZejfPxuAtbU9EzDZzcuV3UEYOsSsACAUghY2YxTwPrsevOIlcalSqvbHD5ydD00pRGlWuHT6f5phEpPS0z/eavHmDj3SdPXU93++MmPen4/2r2GPNw1C2idnn/Qx+/muFsFrPQ26fN2stk/jgAYXwIWAFAKASubcQtYn12vr/pJV091Y8/e9zeEkvz0wFaOn/yo5T5W6QqrdlqdZtjLBvGtpPtPtdLqin3dPP8gj99KNwGr1dUhO9nsH0cAjC8BCwAohYCVzTgGrMr5S5/G0WMftgwdO3ftjqPHPmy7b9LU9EzLQHP4yNH1uJLeJg8uZy9Mtgxh+/YfaPv8wwhY7Y5hz973257W1+3z9/v4rXQKWFPTM33FKwELgHYELACgFAJWNuMcsFJT0zNx/tKn63pZDVRJ79/u8dtdka/XY0gfdxh7PHV7nPntq1Mfh/34rUxevtr2fco/z168qx9BAGw9AhYAUAoBK5utErAYTHWq5GYfBwCMkoAFAJRCwMpGwCpftY+X1UsAlE7AAgBKIWBlI2CVbfLy1dixY0ecOvPxph8LAIyagAUAlELAykbAKl8/+4UBwFYk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QCUQsDKRsACAEohYAEApRCwshGwAIBSCFgAQCkErGwELACgFAIWAFAKASsbAQsAKIWABf27dnkyLl86H5cvnY/Z6amR36901XsyPXVxyz3/7PTU+v2vXZ4s4nWP6v3Y7Ne7VU1PXezr+zXKxx/mv8uG9foErGwELACgFAIW9O/vp0/Ejh07YseOHXH50vmR36901Xvy10MHt9zzX750fv3+fz99oojXPar3Y7Nf71Y0yPdrFI//99Mn4i9796zfp/JfRw73FaCG+foErGwELACgFAIW9E/AGq7NDhsCloA1jmanpxpi0bADVi+PPzs9FR/s37chXKXe27Wzp9V1w359AlY2AhYAUAoBC/onYA3XZoeN7Rqw/nroYPz10MH428nj7+T9aPV8NHfi2NGGQDTsgNXL4+fx6i9798RfDx1s+ueb9foErGwELACgFAIW9E/AGq7NDjnbNWCN2/vBW/+6cHbDCqdhvp+9PP4/z02s3+aD/fs2rLKanrrYELL+eW5iU16fgJWNgAUAlELAgv4JWMO12SFHwBqP94O62empeG/XzvXPYNjvZ6+Pn57m1+rfW+nn/l9HDm/K6xOwshGwAIBSCFjQv1EHrPRKbt3sKdPtbbu5XXp1sX6vFtfr8bcKJtXVyXo9jmE9f67Z8YwiYHV7dbdBP/dWfz6q96PX4+j3e9jqe9PN1SL7+f73+n3rpIo6H+zfN5Ig2MvjT09d7DpMnTh2NP566GDH243q9QlY2QhYAEApBCzo36gC1uVL5+O/jhzecGrNe7t2xoljR1sGjW6DQ7vb/fPcRNOri+3YsSNOHDvadUhLV1Skx//30ye6Pv5/XTi74Vj+sndP/OPMqY7PP4r37++nT6yvGElvW4WSYQWsf5w51fR5Wn3HBv3ce/3zQd+Pbp5vdnoq/nby+IbHr75Dnf5+tbtfu89pkO9/+poHXU33jzOn1o970O/XMB6/uv2OHTviXxfOvvPn74WAlY2ABQCUQsCC/o0iYKX/rJVWV/kaNGTkmym3eu52r/VvJ493fIy/7N3T8fjT/XaaabUB+Cjev05XXntv186GH/iDBKxOx99sX6F3HbAGfT86Pd8H+/d1vNJds8+/myvkpd/x/LgG/f4PK2BNT11cD3BVrB1m4Onn8dP3Jg3A6aqzTisF39XrE7CyEbAAgFIIWNC/NDb848yp9R9ynaQ/BtMfw82izQf798VfDx3csCrkvV07N5wCNUjISH9AfrB/X/zrwtmGY07DVKsrjDWLL9UV5/Lj/2D/vg0/eNPHT19ns6uc7dixY8PrH9X7l6/manZM6YqffgNW+hjtXnceUN51wBr0/ej0fJ0eu9Xnn8fTdvfNj2sY3//pqYtDucJidbyt/n4OGnj6efx0RWX1WputcqxW4G3m6xOwshGwAIBSCFjQv25W+3RSxYh0Q+MdO+r7zOQ/0C9fOt8QYk4cO9rwzwcJGelrabU30N9Pn1j/gZ7Hp2uXJxteV7NT9S5fOt8QE1qFjUp+qmC6ciP/56N6/9K9f5od07XLkxsCSb8Bq9vn6PVUv0636+XPh/F+dBOwqlVc7T7/9HHz71+vxzXo93/Y/07JA+uwAk+/j18FrG5WR+7Y0foKhKN+fbXrAtaGEbAAgFIIWNC/YQas9EdhuxBx7fJkw4/49If0sAJWqx+f3b4X7VafpKHpvV07mx5XswBRSd+n9IfuqN6/dOVNq2OanZ5qCGODBKxunyP98f8uA9Yw3o9uAlar72Crzz/9/rV6/9sd16Df/2FII06+z9QwAs8gj18FrL/s3dPw96da4dhsz7tmm+eP8vVVBKxsBCwAoBQCFvQv/dGb/pDrpNnl6NPTCjudgpNGhPSH4CAhI19V8cH+ffG3k8e73rA5/QHbaXVKevzpa02fv9V905U2aSgb1fuXnzrVSquw0o3qfq1OTauk+0qlkeVdBqxhvB/dBKxuPv/0cbv9/nUTQPv5/g8qjWvNrt43aOAZ9PHzQPXXQwc3rFSbnZ5q+HuYPs+oX19KwMpGwAIASiFgQf+GuYl7t2Ggdr31j71BQkanDbD/68jh+Oe5iY5X8Ptg/76Oe4C1uqLZIMc/qvev22NKT63rN2A1+2E/6s+91z8fxvvR63F08zoGPa5Bv/+DqsLPX/buafocgwaeQR8//fv1wf59bZ8rDfTVc4369aUErGwELACgFAIW9K+kgFW7vnEFRTPv7drZ9kp4vRrW8W92wEpv22/A6nS/rRSw2r2uzQxY7Y5rkO//IP514WzDMXWKvieOHe3pyn/DePz071enVWn5v99G/fpyAlY2AhYAUAoBC/pXWsCqXLs8Gf84c6rpVcZa/YhNf+B3eypltSH0MI5fwBKwurnv7PRUx/e7n+//IAbZS6+bf+8M4/HT96LTc+b/fhv168sJWNkIWABAKQQs6N+oAlanVQfpfj29BqA0gnQTIar7/OPMqYZTrPL9mqqNnTudXtTOsALWMN+/6nSoTvtTDXIKVLevO13Jkm6gPujn3sufD+P9GEXAGuXn1M33fxBbIWClj9HrCiwBq/0IWAAAXRKwoH/DDFjpn7W6ulsljTXNNkFv9+M6PVUnDQDVKTudNkBPf8Snf56u0Oj0GLPTU01PERokYAzz/Usft9uVJ+nG8P0GrPd27Wwb31q9x4N87u3e91G9H6MIWN1+/1od16Df/0H889xEx5WKeTyr/rzT8Q7r8dPw12mvtvQ0zNnpqZG/vpyAlY2ABQCUQsCC/g0zYKWbS7+3a2fLH27pffNgkf4IbHY801MX11dK5QGgum+7iJJeSey9XTsb/lm6qumD/fs2XKEsfYz0ONPbDRIwhvH+NXvc/HU1e2/S5x4kYO3YUd//p9lt0uMY5ufe7n0f1fsxioA16HEN+v0ftWFuct7v46ebs7faByx9j7td4Tns1ydgZSNgAQClELCgf8MMWLXrGy9Vf+LY0fjXhbNx+dL59VUM6T/PVxqlKx/e27Uz/nby+PrKkr+dPB7v7drZMmSkx1Tdt3ru6hSq9Adss9CS/vNmj1EdQ6vHGCRgDOP9a/W4+etKN6Jutun3IAGrCjD/PDexvgF2vhdTHg8G+dzbve5RvR+jCFj5cf1l7574x5lTXR/XML7/6crCflYOtdNN4Bnk+bt5/DQS5n+/mv397uXfiQLWCEfAAgBKIWBB/4YdsGanpxp+ALbT7Ad0+iOwlXQfpTQA5Cuj2nlv186mK6zylT7tNFslM2jAGPT9a/W43byuYZxCmJ9K9S4+93ave1Tvx6gCVr7CqpP0uIbx/e9nf7ludRN4Bnn+bgNSp6s0tvueDuP5uyFgZSNgAQClELCgf8MOWLXr9Sug5SuF2v3wzuWrJFLVyp1WP3KvXZ7s+CP+g/372q7umJ662PEx/nroYNPTtAYNGIO+f+0ed3rqYsMKnPzH+rA2cW8Xh/528vhIPvd+gtIg78eoAlbten2j+1bv33u7djbsBZYf16Df/+0QsGrXO28K3+57Oozn70TAykbAAgBKIWBB/9LNiXs5Zaeb+1Wn5FS3+68jh+MfZ0613Fsqde3yZPz99In1+/7t5PGG+6V/3uz+/7pwtuH+1W07XX0sf4z0+P966GD8/fSJtu9Tp+Pq5Xb9vH/dPO4/z03Efx05vP6Y6R5m1f1b7Q/U7fPOTk9t+Py6+X71+7n3+ueDvh+DPF83t5udnop/nDnVcFz/OHNq/RS7TqGk3+9/+pr7iTjdPna7/af+euhgvLdrZ88Bq9fv77XLkw3vcfX3u5t/Pw3j+dsRsLIRsACAUghYAGx101MX1/diane79FTKQUPJuPrL3j0drxRYMgErGwELACiFgAXAVpfuudUqTOX7XA17o/VxcO3yZOzYsfECBduJgJWNgAUAlELAAmCry/cAy68i+PfTJxr27Br2HlXjoNrD6y979zTdY267ELCyEbAAgFIIWABsdbPTUy03lW+2mXuJq69q1+sr0bZzvKpdF7A2jIAFAJRCwAKgBN1cAfMve/cUG6+oE7CyEbAAgFIIWACUpDplcJCraLJ1CVjZCFgAQCkELACgFAJWNgIWAFAKAQsAKIWAlY2ABQCUQsACAEohYGUjYAEApRCwAIBSCFjZCFgAQCkELACgFAJWNgIWAFAKAQsAKIWAlY2ABQCUQsACAEohYGUjYAEApRCwAIBSCFjZCFgAQCkELACgFAJWNgIWAFAKAQsAKIWAlY2ABQCUQsACAEohYGUjYAEApRCwAIBSCFjZCFgAQCkELACgFAJWNgIWAFAKAQsAKIWAlY2ABQCUQsACAEohYGUjYAEApRCwAIBSCFjZCFgAQCkELACgFAJWNgIWAFAKAQsAKIWAlY2ABQCUQsACAEohYGUjYAEApRCwAIBSCFjZCFgAQCkELACgFAJWNgIWAFAKAQsAKIWAlY2ABQCUQsACAEohYGUjYAEApRCwAIBSCFjZCFgAQCkELACgFAJWNgIWAFAKAQsAKIWAlY2ABQCUQsACAEohYGUjYAEApRCwAIBSCFjZCFgAQCkELACgFAJWNgIWAFAKAQsAKIWAlY2ABQCUQsACAEohYGUjYAEApRCwAIBSCFjZCFgAQCkELACgFAJWNgIWAFAKAQsAKIWAlY2ABQCUQsACAEohYGUjYAEApRCwAIBSCFjZCFgAQCkELACgFAJWNgIWAFAKAQsAKIWANWbz6nUtVl6+Ltr86quYW3n5zs0ursXDhcHdn1+Lm89WBnbt8VL8/mixb7/NLsUP9xd69s3tufi6C5+PwQ8vAAYjYAEApRCwjDEDTa8Bs9vg+HjpRcuIePt5+zg4jPg3fXe+c+S7sfk/TgHaEbAAgFIIWMYYM6LpZkVlp5DXbjXg3TYh78bT5bYR76cHiwOt1vvq1vNN/2EOdCZgAQClELCMMcYMdV7X2q/MW37R3WnE3ZzS+2B+tatTdjsFvUFPza1c7WLlngjIuyRgAQClELCMMcaYLTZrr4azJ+HC6rvfj7Dd6cH96nRacTt/Pl6KPx4vN/Xb7FL8/HCxb/+5Vz8deVi+uT0X/771vCcCFgBQCgHLGGOMMUOZdqfIPlveuKqu1UUxWq2Y++Vh81Nf2+1Zt91XuglYAEApBCxjjDGmwMlP5Wy1CiqPSH/Mvr1C6s9ZMMr3RXMhg/EnYAEApRCwjDHGmE2cdLP/KjDNLjY/PS6NS1VU+v7egtVGtCRgAQClELCMMcaYPubFq1rDPlLVqqZ7c283ln971ceNm7xbvcS7IGABAKUQsIwxxmzLqTZCT696WF3VMN2DKT997vMxiBLQLQELACiFgGWMMWbLTq1WXwW1uPaq4dS7NEJVG39XG31/ccNpdmwfAhYAUAoByxhjzFhMtRfU/OqreLr8omH/p98fLcavb1ZDffcmRDkFDzoTsACAUghYxhhjRjLVHlHV/lDV6XkzT5bXT827KkbBSAlYAEApBCxjjDFdTbVCKg9S1x4vxW+zS+uro1wJD8aHgAUAlELAMsaYbTqva7VYe1XfP+rZ8ot4tLgWd+dW48bTlfhjdil+frgY37/ZvPzLm6IUbEUCFgBQCgHLGGMKmxevarG09iqeL7+I2cUXcW9uNW5WUerBQnx/byG+tZk5bAsCFgBQCgHLGGO2wLyuRay+fB3zqy/jyZvT924/X42ZJ8vxW7W5+Z05p+8BDQQsAKAUApYxxmzipPtKPVxYi7vPV+LG0/om5z89WIxpe0oBAxCwAIBSCFjGGDPkefHqdSy9eBXPV17G7FJ1Ct9y/Pl4OX55uBjf35uPb+/YVwoYPQELACiFgGWMMV3M61rEysvXMb/6Kp4uv4iHC2tx81l9X6lfHtZP4fvavlLAmBGwAIBSCFjGmG071RX40tP3bj5bid8fLdavwHdPlAK2NgELACiFgGWMKWJe194GqWfLL2N2ca1+6t6zlbj2eCl+fbNKavrOXHx9ey7+R5QCtgEBCwAohYBljBnLeV2rxerL17Gw+jKeraRBajmuvbny3o/3F2L67tybVVKb/0MRYNwIWABAKQQsY8zIp7rS3sLqy/XT9R7M11dHzTyprri3ED/cX4hvbs/FV7fmNv1HH0AJBCwAoBQCljGm61l5+TpWXr6OuZWX6xuZV/tGXXu89CZEvd3Q/KtbTtMD2EwCFgBQCgHLmG0ytVqtIUBVK6EeLqzF7TcR6o/Zxgj17Zv9oj53eh7AliRgAQClELCMGfN5XYsN4enxUn310/35tbj57O2V89JT8a7enbcKCmCbE7AAgFIIWMYMYao9nlZevo7lF6/WQ9Oz5bernNLYVO379Pujxfj5zdXxfri/EN+9iU5f356Lz8fghw8AW5uABQCUQsAyRc3aq9frIWnl5etYXHsbk9J9m1JVVKpUp9H9/mgxfkni0vf3FtbjksAEwFYgYAEApRCwCp8Xr2oNQadXafzJ5SEodWdudUMYarb6KJWuREpV+zDl7MsEAO0JWABAKQSsbL65PjdUm/0frgDA9iVgAQClELCyEbAAgFIIWABAKQSsbAQsAKAUAhYAUAoBKxsBCwAohYAFAJRCwMpGwAIASiFgAQClELCyEbAAgFIIWABAKQSsbAQsAKAUAhYAUAoBKxsBCwAohYAFAJRCwMpGwAIASiFgAQClELCyEbAAgFIIWABAKQSsbAQsAKAUAhYAUAoBK5txCVjnL30aJ05PxInTEzF5+erI7we5qemZmDj3yfr3aeLcJwN/p06d+ThOnJ6I85c+bfu81XN24jsO0J6ABQCUQsDKZlwC1onTE7Fjx47YsWNH2x/7w7rfuzA1PRPHT340dsfFRun3KHf02IcxNT3T82OeOvPx+mOcOD3R8nbnL33a8rlzvksA7QlYAEApBKxsBKzROH/p09i5a/fYHRcbHT32YcdwtG//gZ4i1uTlq+uff6eA1S6eCVgAvRGwAIBSCFjZCFijMa7HRaOJc59sCFXV6XqHjxzdsBKr28fdt/9Aw33bBazqeXbu2u0UQoABCVgAQCkErGwErNEY1+Oi0Z69769/TmcvTG745xenrjSspOpmFVazFVXtAlZ1DAcPHd709wNgqxOwAIBSCFjZCFijMa7HxVsXp66sf0bHT37U8nbHT37U9WeZP2angDU1PdNV5AKgOwIWAFAKASub7RCwpqZn4uyFyfXTsE6d+TguTl3p+jny+7e7Ql11VcSDhw43nHpW3aeX15Xf5+LUlYY/b7caqNn9e7ldsz+fvHx1/ap6rZ4/vc2pMx93POVt0Nc5eflq1681lz5Pu+NMQ1S7Y5manllfTXX4yNGGzdlbxan0NkInwOAELACgFAJWNqUHrBOnJxpOAUsdPHS4bciavHx1wz5IzR4jjRrtNuTu5RSx/D7NNhqv9kzq5v7dPk+rP08jTvr86fvX6rW3W9006OtMA9AoTsFLN+Pv9PjVe7Rn7/sxNT3TVcBK37Op6ZmYmp6JiXOfrIc1UQugNwIWAFAKASubUgPW1PTMho20W+lm76N29u0/0PR4hhWwmsWjVLPNxYcZsNpdpa+KNZ2OsZvQ1s/rHHbAmpqeiROnJ+L4yY8avj+drkJ49sLkhu9hNwGrCqT79h+IU2c+bvqd27P3/abfUQA2ErAAgFIIWNmMY8CqTrnrRnqqXhqw8pVT6dXljh77sCEU7Ny1e8MpZOnj7ty1u+GYjp/8qGHz7x07dqyfvjasUwjT567+78NHjnZ8/vz+gwas6vnT9yAPWun/nx5jeux79r4/ktc5yCmEzaTRKX1vOp06WB1/utqsm4CVv752hvH6gO3lq1vP4+vbcy19c3sufri/0JWfHyzEj/fnm5q+M9fgP3fn4ueHi04W490AACAASURBVPHjg4WYvjvf0de35+Lft55v8O3t53H13nxPBCwAoBQCVjbjGLD61Wzly85du5v+8J+anmkIL+nqnnQj7nYrb9JIlp8mN+gm7unr2rlrd9PHSI8/D0TDClit3oM89OSnE352vR6XOl3Bb9DXOWzNAlb1vK0+x3QVVfoaOwWsdAP36jmOn/yoIZTmqwh72bsNGJ08DE3fnW+IPT89WIzfHzW6+Wxlgwfzq/FwYa3B0+UXMbfyssHi2qtYefk6nq+8jOcrL+PJ0ot4svT2drOLjY+RPsfMk+WG4/jpQWOYSl/Hlzefb/p7OygBCwAohYCVTYkBKz0V7dSZj9s+b7oCpvqzdHPvdsGg3elrwwxY7U4fS1d6pcc6zIDV6vjT967V6qA0PjV7nEFf57BdnLoSZy9MxvlLn8bZC5MbVvLlz33qzMct/1mngNXt6rGJc5+sP87hI0dH9tphK/v8+rP1CPNdFpPSeHPj6fJ62Ln7fGU9+MwurjUEo5WXr9etvXrd9//G1mq19cepHvvx0osNoena46X4/dFi/Da7tH7c396pv56vbvX/v63bkYAFAJRCwMpmHAPWoKcQVqtWdu7a3fF50wDRS2iq4sOoA1anFUdp3Ehj3bACVrvnT9/7VqvUOr0Pg77OdyF97vR9SleYNQtU3ZxC2K10JVa70xlhK2i2aqkKTDNP3gam+/NvVxQ9W94YlwYJS93O61rE6svXsbT2KuZXX8bT5Rcxu7gW9+fX4s7z1bjxdCX+fLwUv71Z2fT9vfn47k79lLgvCljNtBUJWABAKQSsbMYxYA26iXsaRToFsHSFULNVMJOXr65fFe7wkaMN0SY1qoDVbOPyVKtIMqyA1e7+6XvR7+c66Ot8V9LXWu2XVkWlVu/RMI950O8TDEMVnqro9NvsUsOqpio4PU5Obati06vXtVH/z1lX8+JVbX011OOlF/FgfrXhNLsf7i+s78n0+Ri85/ROwAIASiFgZVNywOpVGhnyPbJye/a+3xA1RhWwOoWPUgJWv6/zXclfR7pyr9WKwfT7c/DQ4fU/zy8YMMq/H5D64kY9Ql19s/Lp12RvpttvTqdLT6V7V6ucBplXr98GqdnFtbg3Vw9Sf8wuxa9vgtS3d5yGt50IWABAKQSsbEoOWN2swEpV95+anmk4Zau6Kt75S582HNu72AMr3xw+N0jASjcR3+yA1e/rfFfy1zHInm39fB8ELFLVfk9ViPr90WJce7wUN5+txL25+qbgaYR68Wo8Vj91O9Vpewtrr+Lpcn2/qNvPV2PmyXL89mgpfry/EN/dmY9/33KKHhsJWABAKQSsbEoMWNXm4v1esS59zHYbhp+9MDnygLVv/4G2t0v3Z0pPgewmQLULcO86YPX7OgdRhagTpyc67iuVXhhgWAGr3+fvZwUX4+uLG883xKhqH6gH86vrK6Kqq9Bt9ak2NZ9befkmTNVXS/30YCGuvjl1b7M/E7Y2AQsAKIWAlU2JASs9davdle0+u954xcEqDHQTZj67/qzhCnWjvAphu4jWbG+m9P7tNrJPo8hmB6x+X+cg0tMAO0Wx/GqVaXzqZn+1ZqcQ9vP8/UZZ3p2vbs3Ft3fm1k/R+2N2qdgYlc/L17VYfvEqnr+JU3ee1/eW+uXhYnx/byG+sa8U74CABQCUQsDKpsSAla4s2rlrd8uIdf7Sp+tXkdu5a/f6KphmVzZMNdsfa5QBa9/+A02jTR5I0n+WvoZmV+1LVzSNS8Dq53UOYvLy1YbvSauAlj5/p83m8+9Xdb9mpz2mz79n7/stw1z6/Jtx+uR2V52u9/29hfj54dsglZ6qt/zi1djvFTWsWXv1dvXUjafL8dvsUly9Ox9fOZ2PMSFgAQClELCyKTFgfXa9Ma5UceT4yY/WV8Gke1zlYSCPU9UeWNWVCKvo1W3A2rf/QMMeW91odupZtVn48ZMfNawIavaepaur0mNIX3v6HoxDwOrndU5evrr+uvo5tbDdZ3302IcNz59Gzm50s29Xuopv567dbZ9/3/4DPT0/rbWKUvfn315Bb5yunPcuZ/XN6X2PFtbi9rOVuPZkOX5+uBjTd+fjy5siFeNPwAIASiFgZVNqwMo3Ym8nX1Uzeflq00iVyx8/fYx8hVN1+25fVxqQOr2OZuGm02uoVhyNS8Dq93W228erG91+T9qt0Gqlm4A1yuffbr64+Ty+uf08/nNvfj1K3Xi6HPfmVuPRwlo8W34ZS2v1lVLbL0s1zotXtZhffRUP5lfjxtP6KX7Td+fjixub/znCoAQsAKAUAlY2pQasz67X40C+EimPAq3CwsWpKxtW/zS7X7qCJg0MrcJEt68rjTKtHmvP3vfb7vHV6jXs2fv++rGOU8Dq53UOGrC6+Z4cPHS4r323ur1yYrNTUofx/CX4nxtvr7b304OF+GN2Ka4/WY47z1fj0eJaPF1+EQtrr2LtVS1e17Z7lmqclZev4/nKy3gwvxo3ny7Hb48W4/v7CzZJp3gCFgBQCgErm3EJWOmm2L38WO/mflPTM3H2wmTDBtvdRrJ8s+78fukm8M1WyKTP28spbs2iTPpYvUS+9DXkIajVsXVzzBPnPlm/Xb+fz6Cvc9BTCNt9TybOfTJQOEqPrZvPa9jPP86+vPl8faPz32aXYubJctx+vhIP36yUWlzbPntKDTK1Wi0W117F46UXcfv5yvp+VE71YzsTsACAUghY2YxLwKLRoKuKtort8jpL9/n1Z/HVrecxfXe+HqUeLcbMk+W49WwlHrzZV2p+tb6v1MttuK/UoLO6vpqqvnH6r48WhSpoQcACAEohYGUjYI2n7RJ2tsvr3Kq+uPEsvrldXyn166PFuPa4vtn5w4X66Xvzq69i5eXrqDl9byjz6nV9b6r782sx82Q5fnqw6JQ/6JGABQCUQsDKRsAaT9sl7GyX1zlOvrr1PL6rVkrNLolSmzAvX9dibuVlPFhYW99E/bs7c/H5GHw/YKsTsACAUghY2QhY42m7hJ3t8jpHqVWQejC/Go+XXsTcSv3UvRevBKl3Pa/f7FE1u/gibj9fjd8eLcZ/7jn1D0ZJwAIASiFgZSNgjaftEna2y+vs1ufX315174f7C/H7m72kqhVSgtT4TnX637251bj2uL6Z+hc3hCroxpc3n8fXt+eG4v/5952hittfD13txhex2f9BDACMPwErGwFrPA3rynrjrtTX+cWNZ/F1sqn5Lw8X44/Zpbj+tH61vfvzqzG7+CKerbyMhbVXsfrydbyyufmWmbVXr+Ppcv3Kf788XIxv7/h3H+PlixuNQaiK4pXfHy2uqyJ55cH8ajxcWNtgdnEt5lZeNrW4Vj/1uBnTw7xai3i50ujFcsTK3EZLjyMWHr41/yDi2c23Zv+I2qPf6x78FHH/h4j7P0Tt7tXGmDYG/3EOADQnYGUjYEFzX9yor4b67s58fH9vPn5+uBi/PXp7it6d56vrp+k9W34ZC6tvV0bZP6qMqb05BfDhQn1T9R/uL8QXNzb/u0k5qsD0XRKYfptdit8f1aN3FZXuz78NSa2ikTGDTu1NQKutLb4NZVUgm7tTD2NPb7wNY+tRbLoew259FZv9H/oAUBIBKxsBi1J9fv1ZfHVrLr69Mx//uTcfPz5YiF/frISaebIct56txN251YZT8xbfrIZ6+boWEtT2mldvNla/N7caf8wuxfTd+bCpOu1Up71Vq5t+fbOi6cbT5YaVTFVwqkKT1Zam7KlFvHpRXz22uhCx8jxicTZq8/cjnt+J2tMbEY//jNqjX6N2/8eIe/+J2u1vIm79O2rXP4/N/qEAAONEwMpGwGKcfHWr/oPw2ztz66sRfnm4uGE1wt3nKxtWI1QroFxBz3SaF69qDacAfnPbv7u2sy9vPo9vbtf/nfPzm3/f3Hy2EneaBG4BypgRzuuXb8LXfNSWnkQsPIh4fifi6fWozb45FfLef6J2yz5iAGwPAlY2Aha9+PzGs5b7qvz04O2+KtVpdjefrcS9udUNsWl+9ZXVCOadzNqr1/F46UXceLocPz1YcAXAwlX/jurmQghrr5x2Z8yWnlcv3u4RtvAwas9vRzy+FrWHv6zv9bXZPzwAYBACVjYC1taSb8zbbHPenx4sNmzQm57S0mwFUx6X5v7/9u6dua3y7/dw3gDDUFNQ0NDQMUNHw+yhoaGhYtPtIvTMQEfDDAUVBZRQUcBu8e4zTwgkJIaEnHHik3yST7Js+STfv13IspeXJVmWJWvZvj4zVwOxLYc8f/D3udetzd2o7RwOTN7tThel2k49Ftd3YnJlM54sbMQ9l6tfGn9Orsa96cb/1j3dH6WmVhuP6S3XGqejtut74fClpHypvt14nLG2HLE2G7EycXCHV5r6K2Lco4sAFJMBK9dFHLBO83ba2UfRutF8XK2T/BjUSrt3cZqvbsdK7fg7OGUHIyeTpJOr76VYqe3G1OpmPJpfj9uTTlZdVHemKnF/pnGH1Phy7eDRveZJKf9bKGmgpb39k1yrkarzkVYmIy3+F2nuUaTSaKTJP2PYP8AAcDUZsCTpgrW5uxfLtZ2YXt2KpwvrMVpai9+9G2Dh3RxfiTuTq/HPTOP/OTC2f2pqobodK7WdqO3UwwFPSRehximutcbAtTweUX4aqfR3pIk/Ytg/3ABweRmwJKnANd8NsLS6GU/LG3GvtDb0IYb2bk+uxv2Zajwtb8T4cu3glGltpx4OTkm6Eu3VG48orpcjVqeMWwD0jQFLkgqSsar4/phYjb9La/F4vnHv1Ozadizvn54yUEnSCe1uRtRWGndvLb2INP8o0vS9SOO/x7B/KAKg+AxYkjSEjFXFdXtyNR7MVuN5eSNKq5uxuLET69t1d09J0qBKexHb641TWysTjXdOnL4bw/5BCYBiMWBJ0oDbru/FSm03SpWteF7eiH9m1uLWuEvWh+X38dW4O1WJf+eq8d/iRkyvbkZ5fSeq2/XYNVJJUnGq70RsViKqcxHL4/vDlhNbAFeVAUuS+piTVcVxa3wl/i6txfPyRkxXtg5OUtmoJOmCt1eP2FprPIq4ONa4Y2v8Vgz7BysABsuAJUk9trW7F8sbO42TVYsb8c9MNW5NOFl13v6aqsTDufUYW6xFqbIVy7XdqO3sRTJUSdLVKe1FbFcj1hciViYiFp5ETN+L9PJmDPsHLgD6w4AlSV3kZNXw3Z5sDFXNy9Mrm7uxU7dSSZI6tFePqK1EWi1FlJ9GlO7FsH8AA6A3BixJyrW1uxfLtZ2YXt2MZwvrjZNV7qw6N3emKvHvbDXGFjf2T1TtxOZOfdh/LCRJl6XdrYjackRlOqL8LNLMPx5BBLgADFiSrnS1nXosbezE1OpmPF1Yj9HSWtwswIhzFfw5sRr3Z9bi+eJGTK9uxdLGTmzs1D36J0k6//bqEZuVg5NaaeqvGPYPagAcZcCSdGWq7dRjcWMnxpdr8Wh+Pe5MVYY+4lwVd6Yq8Wh+PcaXa7G4sRM1J6okSUVvdzNiYzHSymSk+cf7d2oN/wc4gKvKgCXp0rW1uxcrtd0oVbbiv8WN+He2GrcnPQJ4Hv6cWI0Hs9X4b3EjZpqP/+3uDfuPhCRJ/am+3Ri1ll5EzD7w6CHAOTJgSbrQrW87VTUstydXnaqSJF3t9uoRW5VIlZlI5efu0wIYIAOWpMKXImJjZy8W17djanUznpU34v7MWvw54VTVebg5vhL3pivxZGE9Jlc298cqp6okSWrZ7lbExtLBo4dp+m4M+4c+gMvAgCWpUO3UU1Q2d2OmshVjixvxd2ktbo0Pf8S5Sv6aqsTj+fWY3n8EcKfuVnVJknovRWyvR1qbi7T0ItLsg0iTf8awfxAEuGgMWJKG0nZ978hQ9WC2Gn84UTXUsWqlthv1PWOVJEkDr74TqbYSaXU6UvlZRGk04uXNGPYPhwBFZsCSNLD20v6jfxs7Mb26Ff8t1uLBbNU9VUNw8+VKjJbW4umRxwDdWSVJUlFK2xuR1suRlscj5h9FTN2JYf+wCFAkBixJZ66+l6K6tRvl/Tuqnpabj/45UTUszQvWp1Y3PQYoSdJFbXs9Ym0uovw8Umk0hv3DI8AwGbAkddXW7l5UtnZjobodkyuNi9QfzFbjzuRq3CzAYHOV3ZtuPAbognVJki55u1sRteWI1amIhacRpXsx7B8oAc6LAUvSQc17qear2zGxcniSyt1UxfHHxGo8nKvG+HItFjd2YrturJIk6cqW9i+Ir85HWnoZae5hpMnbMewfMgEGwYAlXaF26o1H/RY3dmJqdTOelzfi4dx63J2uxE3v9Fc4xipJknTq9nYjNisRazMRi/9FzPwTafz3GPYPngBnZcCSLlHb9b1Y26pHeX07pitb8WKpFo/m12PUfVSFZ6ySJEkDa2cz0sZipJXJSPOPI03fjWH/IApwWgYs6QKUImK7nmJtazcW17djprIV48u1g3uo7k2vxS0nqC6Mu1OVeDS/HuPLtViobsf6dj1Scsm6JEk6p1KK2K5GVOcjll5GzP0baeLPGPYPpwCdGLCkIbeXIjZ3G3dPlbPj1MJ6PJitxt3pitNTF9it8ZV4MFuNF0uNk1Wbu05WSZKkAlbfidhcjaiUIpWf7z96eCuG/QMrQJMBSxpQ9b10MEzNVw8f6Xu6f2qqMUwNf2DBWCVJktSyeuNdD9PqVET5aaTSaAz7B1jg6jJgSV22ubsX69v1g0FqprIVEyuNi9Cbo9S90lrcmaoMfUhh8P6YWDVWSZKkq9dOLWK9HGl5ImL+caSpv2LYP9QCV4MBS1eq5uN6zSFqubYT89XtKK1uxsTKZrxYajy693BuPf7eH6M8vsdf+3dWTa1uxnLNBeuSJElH2t2M2FiMtPQi0uwDjx4CA2HA0oWpOT5t7jbeaa+yuRsrtcZpqPnqdkztj1DPFtYP7o+6P1ONO1OVuD1phOJkN8dXYrS0Fs8W1qO0uhmVzd2o77lcXZIk6VSlvf1L4hcilscj5h85qQWcmQFLfa1571N+aMqPTfPV7ZhYOXrqqTk6PZitHpx+ujNViZvuiWIAsvdVze+/E6CtSpIkaUAZtYAzMmAVrPwAdBrNx+LyFjd2jgxH+RNLec0xqelJZljK3vPUNOwhAk7y11QlHu8/Ari44RFASZKkwrT/+GEsj0eaexgxeTuG/UMyUEwGrFx7D3/tq2H/4A5Xya3x1fi7tBbPyxsxU9mKta26RwAlSZIuWju1iI2liNXpiPLziJl/Ik38EcP+4RkYLgNWLgMWFN8fE6vxT2ktni40TlWV13cajwAaqyRJki5n9Z2IzUrE2mzE0otIcw8jTd2JYf9ADZwfA1YuAxYUx82XK3F3uvH43/hyLebWtqOyuRu7hipJkiRFHD6CuDIRaf5xpOm7MewfsoHBMGDlMmDB+bu1/+5/j+fX4+VSLWbXtmKlthObu+6qkiRJ0ilrntaqzu1fGP840vS9SOO/x7B/AAd6Z8DKZcCCwfljonFH1dPyRkyubMZCdTvWtnZjp+5ElSRJkgbc7lbE5srBY4gx9zDSlBNbcFEYsHIZsODsbk9W4sFsNZ6XN2K6shWLGztR26kP+v98JUmSpNNX34morURaLUUqP480c9+l8VBABqxcBiw4WfNuqn/n1uN57jTVdt1jf5IkSboE7W5F1BonttLSy4iFJxGlvyNN3Iph/yAPV5EBK5cBCw7dnlyN+zPVeHbwbn/bUd3ajbpL1CVJknRVq+9EbK1Fqi5ErE5FlJ9Hmr0fafJ2DPsHfLjMDFi5DFhcJXemKvHPzFo8WViPl8u1mKlsxdLGTlTdSyVJkiSdulTfjlRbjqjMRCy9iDT3MNL03YjxmzHsH/7hojNg5TJgcZncGl+Je6W1eLj/qF/zPiqnqCRJkqRzLNUjtjci9settPQiYv5JpNLfkSb/jGEPA3ARGLByGbC4KP7cf0e/h3ONy9InVjZjdm0rlmu7Ud2uu4tKkiRJugilvYidWmPcWpuNtDwesfA00sw/ER5LhAMGrFwGLIrg9uRqjO6fnHq2sL4/Tm3Hcm0n1rfrTk9JkiRJV6RU347YrESqzmfu3HoQaeovjyZypRiwchmwGJQ/J1bj3vRaPJitxpOF9RhbqsXU6mbMVbdjaWMn1rbqsbW7F7YpSZIkSV21f3or1VYi9geuVH4eae5hRGk0YsLjiVweBqxcBixO485UJUZLjVHq2cJ6jC02HuWbW2vcNVXZ3I3N3T0npiRJkiQNpw4nuNL4rRj2KAHdMmDlMmBdTTfHG2PU3elKPJitHjy6N77cOCU1X208vmeQkiRJknSpqm9H2qo27uCqzkVamYxYGos0/zhi9kGkqbuGLgrBgJXLgHVx3Z5cjTtTlbg/U40Hs9V4Wt44uD9qYqUxQs1Xt6OyuXswRLnoXJIkSZJOKO1F7G5GbFYiNhYb76S4PB6x+Dxi7mGk0qgL5xk4A1YuA9b5+H28cSfUnalK3CutxT8z1fh3rhqP59fjWXkjxpZqMb68GZMrm1FabTySV15v3BW1urkb1a161HYa77TnNJQkSZIkFaC93cadXJurkdYXI63NRlqZjLT0ImLhacTcw4jS3xFTdyKc6uKUDFi5rsqA9cf+eNTKg9nqMU8WGo/UPVtYj+fljYNTTRMrmzFd2To43ZR91C570qlpp25skiRJkqQrX9qLtLsVaau6fwn9QkSlFLE8EbH4X8T8k4jZBxGlexGTt73jIgasfP0esOYmnp5KefJZrEx3b3X6WdRmn7a0Pfcs0gIDVX4esTJxdVWmG+92chXUVhpHpotie71xjHvIUn170P+zLEmSJEWkesTuVqTt9cNHGavzEZVSpOWJxr1dC08j5h9FmrkfafpupMnbkcZ/j2EPLxiwBlK/B6xh/wMGKLqYvN04Rj4kaeZ+4/+71ydp/nFfh/JYHi/m6Lyx2L9Btl+janLKV5IktWiv3vhvha3q4TsyVucb/320PN74b67y08P/npu+2/jvRI85FooBK5cBCwCutr6Mo6V7/RlFy0/PPoIujvVnAO3Ladbl8zlxWt8JSZL6VkqH/47ZWjt6Amxt7uDflan8vPHv3+Y7OM7cP/x/mr70CORZGbByGbAAAEgv/yfS+K3+nPQsjfbnhOfcw/6d8Fx60bfTnWm11LfTnak6P7zH83dqZzsFKknd1jwR1pT936LmMJY9Jda0OJb53/InR/8dsX9q7ODfPZfwXSENWLkMWAAAwIXTp8H1zIPt1F99fTS/L+PvsO/NPYchmYmIyszw7829CNbmIlYnW1saO678PNLco2Ni7t9IpdETxeTt2Jv4sz8MWEczYAEAAAAUiwErlwELAAAAoFgMWLkMWAAAAADFYsDKZcACAAAAKBYDVi4DFgAAAECxGLByGbAAAAAAisWAlcuABQAAAFAsBqxcBiwAAACAYjFg5TJgAQAAABSLASuXAQsAAACgWAxYuYo+YJVHR+LGr9/HN19cP/Dzd1/F2I1fTvV5sh/bzV/vt7Ebv8TP33118PV++/Hbtr82//12q/l7ctaPBwAAAIbLgJWrqAPWjV+/j48/fD+uXbvW1ptvvN718NT8mA/ee7erv94vYzd+iQ/ee7fl63/t1VdaDlnffHG94/fdzo1fv+/LxwMAAADDZcDKVcQB68vPPj3V8PLO22+deHpoGAPW6MhP8dqrr5z4+ludCjNgAQAAwNVlwMpVtAHr+icftRyovvzs04NH3T7+8P1jw9Brr74SoyM/tf287R4VHNSAVR4dOfIaX3v1lbj+yUfxzRfX48vPPo0333j9yN8rj44cfGy3jwBmT6i98/ZbB5/jrB8PAAAADJcBK1eRBqz8yaGPP3y/7cmq8ujIsV/fywgzqAEr+9o+/vD9lq8/OyD98PXnp/r85dGReOfttw4GsNPeX3XWjwcAAAAGx4CVqygD1tiNX46MUd0OOvnH9L754vqpvu6gBqzma+o0DmW/59N+/exjlp0uhB/UxwMAAACDY8DKVZQBK/voYKsTS5389uO3bR/HazrtI4RjN37p+R0Kb/z6/cHnvf7JRx1/bfadCXv5/Kf9verHxwMAAACDZcDKVZQBK3uKqpfH2ZqPw7W6FD29PP0l7tmR57Sno7KPDw7iYvTm/Vm9Pvp31o8HAAAABsuAlasIA9ZZxqKmn7/7quOpp/McsLJ3W2X/+m8/fntw2uq3H7/t6dL07Dh22scl+/HxAAAAwOAZsHIVYcD64evPzzyqjI781HFwOu2AdZZHCD94792DE07N7y//ronNv3+ay9uz72z45huvn3oAO+vHAwAAAOfDgJWrCANWv04FZYehdn+v2wHrLJoD1gfvvXvksvR2Tronq9Xv02lHtX58PAAAAHA+DFi5LuOAlX90L/v3znPAyp66evON1+PLzz49ONWVvbOr23cCzL6zYS+np8768QAAAMD5MGDlMmANbsA66XvK3tv1zttvdfyc2V/by+/RWT8eAAAAOD8GrFyXZcDq9x1YZ5EdsD7+8P2uf22ndwTMXgzfyzsHnvXjAQAAgPNjwMpVhAGriO9CeBbZUerGr993/LXZ8a7dry2PjnR9UmsQHw8AAACcLwNWriIMWOnl/xy5L6qXE0LZ0ajVBeXnOWBd/+Sjvg5Y2XHuNO9a2K+PBwAAAM6XAStXUQas7Ohz0mN3eb/9+O2RdyBsdUH5eQ5YP3z9edfv9tfNgJX9vell3DvrxwMAAADny4CVqygD1tiNX45cfN7qMcBWRkd+OnJ6q90dWuc5YGXv4zrpkb3sybF2v+bNN14/eCfDXl7PWT8eAAAAOF8GrFxFGbDSy6OnkZonsdqdGCqPjsQ3X1w/Ml69+cbrLU9fpZfnO2Cll0eHqXZj3En3djW/z9OOev38eAAAAOD8GbByFWnASi+PPu6WPcX05WefxjdfXI9vvrgeH3/4/pHhqvno4OjIyVCYtwAAFLZJREFUT20/72kHrLEbvxx8vZMeA2wlezF9c1zLfg/vvP3Wkb/fbqjLfp5e3qHxrB8PAAAAnD8DVq6iDVjp5fGTWCd55+23Oo5X6eXpB6x+vzNiJ50Gsux9WiddCD+IjwcAAADOnwErVxEHrPSycY/Uxx++f+Jw1e3pqGEMWM3P07yDKu/NN16P3378tuPHd3PJ+yA/HgAAADh/BqxcRR2wmsqjI3Hj1+8PHr1rPtJ32nfTa/c4YLu/ftZHCPNGR36KH77+/OBzdjsmZb/3Xt5B8KwfDwAAAJw/A1auog9YAAAAAFeNASuXAQsAAACgWAxYuQxYAAAAAMViwMplwAIAAAAoFgNWLgMWAAAAQLEYsHIZsAAAAACKxYCVy4AFAAAAUCwGrFwGLAAAAIBiMWDlMmABAAAAFIsBK5cBCwAAAKBYDFi5DFgAAAAAxWLAymXAAgAAACgWA1YuAxYAAABAsRiwchmwAAAAAIrFgJXLgAUAAABQLAasXAYsAAAAgGIxYOUyYAEAAAAUiwErlwELAAAAoFgMWLkMWAAAAADFYsDKZcACAAAAKBYDVi4DFgAAAECxGLByGbAAAAAAisWAlcuABQAAAFAsBqxcBiwAAACAYjFg5TJgAQAAABSLASuXAQsAAACgWAxYuQxYAAAAAMViwMplwAIAAAAoFgNWLgMWAAAAQLEYsHIZsAAAAACKxYCVy4AFAAAAUCwGrFwGLAAAAIBiMWDlMmABAAAAFIsBK5cBCwAAAKBYDFj5ttf7a3cTTi1tr0dsVq6e2nJEdb6YViaKpfw80sKzoYv5RxGzDwZr6s7gTN6OYf+LGAAAOJkBS5KkfnbRB+5+DsmV6b4MtmnpxdnG1rmHpx5OU+nvs42j4zdj2P+RBwBwmRiwJEmSithevT/DZz+GzY3Fsw+aa3P9OYG6ONb7qdHy055Ogqbpu2caNIf9H/wAcBkYsCRJkqSLUH27fyc6B3qSc2Xwj/ZXZvr6aH5aHh/sY/fzjwf+yP1Zh9Z+SeO3Ytg/5AKXkwFLkiRJknQ5S2no99uem63q8O+0HbT1cnuVUsTKVEtpeSLS4n89icX/Is09GpyZfyJm/r7Q0mTjbtlBM2BJkiRJktSnUrenJU8Ya9JJJxFXp04+XdjtG//0ckrQPZGcMwOWJEmSJOncajvwbK319Fhq6jTktHkjkE534rV7HNPjkTBcBixJkiRJuiS1HIdajULH3mhh9vj40/JusCddv3NreumkDdA/BixJkiRJ6qFjY9H2+smPgbUYilo95tXNSOREEHCVGLAkSZIkXdzqO+1PG+UfPcuPR/nHy+YeHh2OSvecKAIoCAOWJEmSpP60V28/Jm0sZoakubYnkPJ3E+VPHjl1BHA1GbAkSZKkS96RR922qq1HpcpM27uPInsyKf8om3cUA+AcGLAkSZKkYZY9tZS9Q6m2fOK4dOyd1AxLAFxSBixJkiSpU9mBKXt6ab18MDCl1anDgWlxrPWdSpn7lDwGBwCnY8CSJEnS5Sj7mFzzHeAyp5jSaqn1yNTqBNPk7Rj2f6gDAIcMWJIkSTqfUto/zbQVsVOL1DzNVFuJtL4YUV2IVJmJWJ2OWJmMtPTycGiafxIx9zDSzP2I0t+Rpu5GmrwTMfFneGc4ALj8DFiSJEk62sHQtB2xUzt4bC5tLDcu/V5fiFibjahMR1qZiFh+GWnxv4jys4iFJ/uPzd2PVBqNmL4bafJ2pIk/wtAEAPTKgCVJknTRS3ut72hq9ehc+fn+o3NPWt7N5OJvAKCIDFiSJEnnWGpxT1PUVlq+21zaH5uy7zSXSqPGJgDgyjFgSZIktarl0NT6QvB0cKrpWWZo+ts7zgEA9IkBS5IkXdz26q0fnVsvH55oao5My+OH7zo3/7jliSZ3NAEAFJMBS5IkDaD9S8DrO/vvOLdxODDV8heBlyKtTEZafhlpcWz/NNPTSPOPIs3+G2mmcRl4mm6861ya+CPS+O8x7P+IAgDg/BiwJEm6ch2OS2l3s/Euc9vrEVv7dzFtLO2PS3MRlVLE6lSk5YlISy8iLf53cIKp8U5z/0bM/BORf7c5AxMAAH1kwJIkqUhlH4nL3r2UfyxubfbwXeWOvLPcs4j5R4fvLjf74PDCb4/IAQBwQRmwJElqVUpHhqS0vX50TNpYPByTqvORVqeODEoHdy3l3kEuZh9EZC73boxKw/8PAgAAKDIDliSpeOVOIR0bjzLvBNc4jTR39DTSykTE4ljnEWn2QaTpu0eGpBh3OgkAAIrIgCVJV7RU3z76qFqrR9banDY6kD91lH2Xt3aPs7UYjtLEHzHsfyECAADFZcCSpLPWagRqar7rWiutBqHq/PGTRG2GobTwbP8S7Qe5x9PuHT1V5N4jAADggjNgSepv9Z3Og043w06rC6u7HHoOtBt8Fp5Fyg8+HYYfp4MAAACGz4ClYpR/161+O2ko6VW7x6q6kXv06kSdBpluTuW0kGbutxxsWo44TvAAAAAwJAasXP/7/33RV92OA2fhdAgAAABwmRmwcv2v//t/+mrY/4ABAAAALjoDVi4DFgAAAECxGLByGbAAAAAAisWAlcuABQAAAFAsBqxcBiwAAACAYjFg5TJgAQAAABSLASuXAQsAAACgWAxYuQxYAAAAAMViwMpVlAHrxq/fxzdfXO9Z/vM1//rP333V82sqskF9fxf59608OhI/f/fVke9h7MYvPX++3378Nr754vqJn6M8OtL1n9OzvB4AAACuDgNWrqIMWN98cT2uXbvWs/zna/71D957t+fXNCjl0ZH48rNP48av3/f8OQb1/XX6vP143YPS6c/P9U8+ivLoyKk+3+jITwcff9L3e+PX77v+c1rE3zsAAACKx4CVy4B1vm78+n289uorZx4zznvA6tfrHoTrn3x04p+Pd95+q+sRqzw6Em++8XrXo9Np/uwW7fcOAACAYjJg5SrigHX9k4/O/AhhUQes7Pd5ljHjvB8h7Nfr7refv/vq2FDV/B4+/vD9YyexTvp8Yzd+iXfefutUo1Pz67z26iseIQQAAKAvDFi5ijhg9WMguewDltfdkD0p9duP3x77+6MjPx2cHLt27VrHU1i//fjtkV/b7ffbfA1F+7MGAADAxWXAymXAOl9FHYIu4uvO3lP15Weftv11X372acfXPnbjl2OntbKnsDp9v+XRkYNf1+okIAAAAPTCgJXrKg9Y5dGRg3ea++aL6/HD15/H6MhPXX+NsRu/HHnXu06vu/kuix+89+6xRyWzj+vlP9foyE8Hfy372rp5hPA0r6/d5z3pdWffge+kxxmzv7b5WsZu/NLz45DZ35tOj+ZlB6xWJ7Cy39ubb7x+8Hm7+fOYvcC9KMMeAAAAF58BK9dVHbC++eJ6y8fFmh/Tacgqj44cO7GTH0A6fX+tvl7+dTcHnXaPs3X6/np5fe1+37p53c3TSq+9+krHfybZ76f5GrID0CBOy2Uvn2/3+T94792D+6uaA1e3fx6zv648OhLl0ZFTj4YAAMAlNn4rYupOT1Lp74jZB2eWZh9EWng2GOXnESsTA5NWSxHV+WKpLUdsVgZv6UV/DTgDVo/ajSLl0ZFjl3S30+pOpfLoSNvhq+m1V185NhKddsC6/slHx77Om2+83tX318vra/d5u3ndP3z9ecffs6bmqJb9Pvo9YDVPeX352adH/jl3ehfC33789tjf6/bPY/N7euftt+KHrz9v+Xv/5huvd/x9AQCAC2PydvuxZeqvziPK3MOuBpFYHOtu3KhMdz84dDsY7NQidje7I+lIV3LAOu27ELb6fO1GkVZ3HTU/T340eu3VV449mpZ93OzatWvx8YfvHwwm2QvF81+320cIW41EzdeXHUHafZ1eX1+7z9vN687eA9Xunf7Gbvxy8Guy91Wd5RHCVrKDWPZ76XR5+0l/HjsNWNnf05P0+x0jAQAouHZjT7uBp92oszzeesBZm+3tdEinUWavHpLUS1dywDqtVp+v1VCTHTdee/WVloNCeXQkrn/yUctBJjvCtDrFlD/dddKjhK2Gkfz41O73q9X314/X127gOul1N4fBdo8RZk9pneaesdNqNWA1T0Gd5mRfNwNWdrhrfo0vP/v0YJDLnwIb9PcOAHAltHgcK03fbT0IzT9ufcKnyzEotRqCWp3QSSkk6apnwOrjgJW9zPuHrz/v+HqyJ2uafy07wrQ7TdPu0vVW3+dJA9Zp7qrq1+vrdcDK3m/V6nG55pDzzttv9fxnpBujIz/Fbz9+Gzd+/T5++/HbYyfuuh2Quhmwuj09lv296TRKAgAU2bFTRPm7eeYfHR2Jll50vsdmY/Hkcai+HZKki9GVHLAG9Qhht5eNp5dHx6DmgJEdQ077SFqr77PTgHXSa2z1/fXj9fU6YKWX/3Pw+GX+McLsybCThsNByA5I3d6z1e872bInsXr9ZwMAXF0xfrPziaP8eJR/5Gxt7vBUUav7gDxGJkk6Y1dywBrUJe7ZR71OGsWyjxE2T9dk74Ea1PfZ7dDS6tf14/WdZcBq/p7lx7fsGJi/U+y8ZH9vunkN/f7z2O/PBwAMWf4xtjZjUuTfnSv7mNp6+ciIlLbXPZYmSbqwGbB61GnAOq3mKS8DVud/PqMjP7V8jPC8Hh/s558vAxYAXFQ3274jWttLsbOjUvbOo6213KC0F5IkqXUGrB6d9QRWVvP1GLBO/ufTvDus+RjhsB8f7PXPlwELAAYjMu/KljJ3KKWFJ60ff2s3LmVPK9V3QpIkDTcDVo9aDTHNceXNN17v6XN2e8dUp4u9Bzlg9eP1nXXAaj4u2HyMcJCPD9749fuD7+Wke6WyF/j3a8Dq9esP6zFKAOhK5tG4VBptPTC1uVspaiut71TyKJwkSZc+A1aPWg0x2XutWr1TXlb23fqag0P2NbZ717nsiaP8ZebdfJ9nGbD68frOOmBlP/9vP357cCqs28vTT6Obd11savWukmf989jL1+91PAWAvOxJpoPH5OYeHo5Mi2OHI1Nl5vAC7+wpJu/0JkmS+pQBq0ethpgbv35/8Ndfe/WVtiPWjV+/P3hHvddefeXgdE12nHnt1VdidOSnIx9XHh058m5zrT7/IAesfry+sw5Y6eXho4zZU0cnDTy9OOn7bcoOl61Gu17/PGa//ptvvN72ZFX267d710wALq9W9zGlzNCUll4cO8105F3itqreGU6SJBW+KzlgXf/ko1PdUZW9p6qp3RCTvSfq2rXGxeJffvbpwefJDjytBofsY3rXrl2Ljz98P7754np8+dmnR075tDtpk/0+33n7rWOv/SwDVj9eXzcDVqvXnfXzd18deQ2dHmkcu/FLx0caT5Idh7Lfb/OdJLPfc3aMPM2fx06DXfb3+7VXX+n49d95+62uvz4A5ysmbkWavB1p6q9IpdFIM/9EzP0baf5RRPlppMX/IpZeRixPRFqZiqjMRFqba7yL3MbS4dC0U4vY3YpU33HhtyRJulJdyQGrF/mhqd0Qkz+F1Emr0zrdfHyn00Ctxp3su/OddcA66+tr93lPet3519A8wdYcldp9H9lTcb08ZtjtP89O3/NJfx47DViD+voAdHbw6Fzp3rE7mqL8/OBEU1otHb+fKfvOck40SZIk9SUDVp8HrPSyMTpkH29rNTZ0etSrPDpy7KRT9mRTp6Gi3eDRzes+zffX6+s77TDW7vNkT0Z1Oll11gGrm3+eH7z37qkvTj/NI5Pl0ZFjJ8HO+vUBLo2JPw4foZu5nxmb9h+fMzZJkiRdiq7MgJV9R7de5EeGbh5LK4+OxG8/ftvx83QyduOX+Pm7r3r62OzXzb7Gbh+n6+bX9fL6Tvq87V53XvZRzU6PzZ31EcJO/zx//u6rnoej7J/Hbj9HP78+wLnbvxA8e0/TkQvBs/c0ZS4Eb/muc/WdkCRJ0tXqygxYXB4nvdMhAL3JvutcKv197NG5tPDscGRanTocmTYWD0em7fXDockdTZIkSepTBiwunOzji+59Aq6KGL95eC/T1J3DU0zZx+WyA1PmHefanmQyMkmSJOmCZMCi8LKPzWUfHez1TiuAvhr/vXEP0+TtiOm7EaXRiJl/Is0+iDT3MNL840jlZ/vvMvfi8PRSZSaiOhexvhBpfTFSbTnS5mrjnea2Nw4fldurR0QKSZIk6SpnwKLwshexZzl9BbTVHJWady6VRg8eiUtz/0aafxxRftq44HtpLNLSy/1haTqiUopYm4u0/2hc2liK2FxtXPa9vR6xU4vY3WqMS2kvjEuSJEnS4DNgUXijIz8dG6/OeiE7MHgxfjPS+K1IE380LvCevhsxfS9S6e9IM/cjzT6ImH8Uaf5JpIXDMSmWX0Zanoi0Mrk/Js3uD0oLERtLEbXliM3VSM37lnZq+6eVthunlTwSJ0mSJF26DFhcCM3HCH/4+nPvvAencOTOpKk7EaV7R+5Oyl/QnRaeRZSfH7lHKWUv667OR6yXD+9S2qw0HnnL3qnkHeIkSZIk9TkDFsBZ7T+qdtJQFPOPjgxFaeFZpOadSO0u3q7ONx5lyw5GrUaj3c39u5IkSZIk6fJlwAKGb/zW8QGo3Qg0+yBi7uHxIajFyaED+RNEnYahzUrjrqP8OGQgkiRJkqShZcCCAonxm62HnKxWg86Rx8GODzsnDjztHhXL21hsPfg0tRp99qX6dkiSJEmS1EsGrGFpd+JkSFJp9MRhpGttTsd046SBpfP4Uuo8vnTSaZTpcbBxckeSJEmSpP408AFLkiRJkiRJOksGLEmSJEmSJBU6A5YkSZIkSZIKnQFLkiRJkiRJhc6AJUmSJEmSpEJnwJIkSZIkSVKhM2BJkiRJkiSp0BmwJEmSJEmSVOgMWJIkSZIkSSp0BixJkiRJkiQVOgOWJEmSJEmSCp0BS5IkSZIkSYXOgCVJkiRJkqRCZ8CSJEmSJElSoTNgSZIkSZIkqdAZsCRJkiRJklToDFiSJEmSJEkqdAYsSZIkSZIkFToDliRJkiRJkgqdAUuSJEmSJEmFzoAlSZIkSZKkQmfAkiRJkiRJUqEzYEmSJEmSJKnQGbAkSZIkSZJU6P4/Rw2KHNvJMiAAAAAASUVORK5CYII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85392"/>
            <a:ext cx="547260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9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Helsinki </a:t>
            </a:r>
            <a:r>
              <a:rPr lang="fi-FI" dirty="0" err="1" smtClean="0"/>
              <a:t>energy</a:t>
            </a:r>
            <a:r>
              <a:rPr lang="fi-FI" dirty="0" smtClean="0"/>
              <a:t> </a:t>
            </a:r>
            <a:r>
              <a:rPr lang="fi-FI" dirty="0" err="1" smtClean="0"/>
              <a:t>decision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44000" cy="50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6127" y="68349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3"/>
              </a:rPr>
              <a:t>http://en.opasnet.org/w/Helsinki_energy_decision_2015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3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" y="-35859"/>
            <a:ext cx="8736285" cy="691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132856"/>
            <a:ext cx="6128883" cy="1290259"/>
          </a:xfrm>
        </p:spPr>
        <p:txBody>
          <a:bodyPr/>
          <a:lstStyle/>
          <a:p>
            <a:r>
              <a:rPr lang="fi-FI" dirty="0" err="1" smtClean="0"/>
              <a:t>Online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of Helsinki </a:t>
            </a:r>
            <a:r>
              <a:rPr lang="fi-FI" dirty="0" err="1" smtClean="0"/>
              <a:t>energy</a:t>
            </a:r>
            <a:r>
              <a:rPr lang="fi-FI" dirty="0" smtClean="0"/>
              <a:t> </a:t>
            </a:r>
            <a:r>
              <a:rPr lang="fi-FI" dirty="0" err="1" smtClean="0"/>
              <a:t>decision</a:t>
            </a:r>
            <a:r>
              <a:rPr lang="fi-FI" dirty="0" smtClean="0"/>
              <a:t> with </a:t>
            </a:r>
            <a:r>
              <a:rPr lang="fi-FI" dirty="0" err="1" smtClean="0"/>
              <a:t>user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27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Assessment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for the</a:t>
            </a:r>
            <a:r>
              <a:rPr lang="fi-FI" baseline="0" dirty="0" smtClean="0"/>
              <a:t> Helsinki case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7" name="Picture 2" descr="http://en.opasnet.org/en-opwiki/images/d/d4/Helsinki_energy_decision_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55416"/>
            <a:ext cx="5616624" cy="56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Impacts</a:t>
            </a:r>
            <a:r>
              <a:rPr lang="fi-FI" dirty="0" smtClean="0"/>
              <a:t> of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plant</a:t>
            </a:r>
            <a:r>
              <a:rPr lang="fi-FI" dirty="0" smtClean="0"/>
              <a:t> </a:t>
            </a:r>
            <a:r>
              <a:rPr lang="fi-FI" dirty="0" err="1" smtClean="0"/>
              <a:t>options</a:t>
            </a:r>
            <a:r>
              <a:rPr lang="fi-FI" dirty="0" smtClean="0"/>
              <a:t> in Helsinki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7" name="Picture 2" descr="http://194.187.214.42/rtools_server/runs/Z33GxBqiKH0MHC0B_plot0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6762"/>
            <a:ext cx="6930008" cy="51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Emissions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heating</a:t>
            </a:r>
            <a:r>
              <a:rPr lang="fi-FI" dirty="0" smtClean="0"/>
              <a:t> in Helsinki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C5D-C537-4216-8783-D3163A8DCD56}" type="datetime1">
              <a:rPr lang="fi-FI" smtClean="0"/>
              <a:t>24.8.2016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http://en.opasnet.org/w/File:Open_policy_practice.pptx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E41-5D14-4BD8-B322-AC61B067EABD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2050" name="Picture 2" descr="http://en.opasnet.org/en-opwiki/images/c/c8/Emissions_from_heating_in_Helsin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uk_2014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thl_uk_2014_4-3</Template>
  <TotalTime>1416</TotalTime>
  <Words>992</Words>
  <Application>Microsoft Office PowerPoint</Application>
  <PresentationFormat>On-screen Show (4:3)</PresentationFormat>
  <Paragraphs>173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thl_uk_2014_4-3</vt:lpstr>
      <vt:lpstr>Impact Assessment Unit: interdisciplinary issues in environmental health risk assessment </vt:lpstr>
      <vt:lpstr>Outline</vt:lpstr>
      <vt:lpstr>Glossary</vt:lpstr>
      <vt:lpstr>Energy production and consumption in the buildings of Helsinki</vt:lpstr>
      <vt:lpstr>Helsinki energy decision</vt:lpstr>
      <vt:lpstr>Online model of Helsinki energy decision with user interface</vt:lpstr>
      <vt:lpstr>Assessment model for the Helsinki case</vt:lpstr>
      <vt:lpstr>Impacts of different power plant options in Helsinki</vt:lpstr>
      <vt:lpstr>Emissions from heating in Helsinki</vt:lpstr>
      <vt:lpstr>History briefly: borrowing and combining ideas</vt:lpstr>
      <vt:lpstr>Research question for open assessment (2007)</vt:lpstr>
      <vt:lpstr>Engagement &amp; Interaction</vt:lpstr>
      <vt:lpstr>Information flow in traditional decision making</vt:lpstr>
      <vt:lpstr>Information flow in an open assessment</vt:lpstr>
      <vt:lpstr>Principles of open policy practice</vt:lpstr>
      <vt:lpstr>Open assessments: examples</vt:lpstr>
      <vt:lpstr>Strengths and opportunities</vt:lpstr>
      <vt:lpstr>Ideal world</vt:lpstr>
      <vt:lpstr>Practical steps toward the ideal world</vt:lpstr>
      <vt:lpstr>End</vt:lpstr>
      <vt:lpstr>Open policy practice</vt:lpstr>
    </vt:vector>
  </TitlesOfParts>
  <Manager>Recommended Finland</Manager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Consumption and Dioxin Exposure: Age-Specific Benefit-Risk Analysis of Baltic Herring</dc:title>
  <dc:subject>suomi</dc:subject>
  <dc:creator>Tuomisto Jouni</dc:creator>
  <cp:lastModifiedBy>Tuomisto Jouni</cp:lastModifiedBy>
  <cp:revision>56</cp:revision>
  <dcterms:created xsi:type="dcterms:W3CDTF">2015-10-18T10:51:21Z</dcterms:created>
  <dcterms:modified xsi:type="dcterms:W3CDTF">2016-08-24T07:27:11Z</dcterms:modified>
</cp:coreProperties>
</file>