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92" r:id="rId4"/>
    <p:sldId id="310" r:id="rId5"/>
    <p:sldId id="311" r:id="rId6"/>
    <p:sldId id="301" r:id="rId7"/>
    <p:sldId id="302" r:id="rId8"/>
    <p:sldId id="303" r:id="rId9"/>
    <p:sldId id="304" r:id="rId10"/>
    <p:sldId id="305" r:id="rId11"/>
    <p:sldId id="306" r:id="rId12"/>
    <p:sldId id="307" r:id="rId13"/>
    <p:sldId id="312" r:id="rId14"/>
    <p:sldId id="293" r:id="rId15"/>
    <p:sldId id="286" r:id="rId16"/>
    <p:sldId id="262" r:id="rId17"/>
    <p:sldId id="294" r:id="rId18"/>
    <p:sldId id="308" r:id="rId19"/>
    <p:sldId id="309" r:id="rId20"/>
    <p:sldId id="284" r:id="rId21"/>
    <p:sldId id="271" r:id="rId22"/>
    <p:sldId id="291" r:id="rId23"/>
    <p:sldId id="299" r:id="rId24"/>
    <p:sldId id="257" r:id="rId25"/>
    <p:sldId id="276" r:id="rId2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72" autoAdjust="0"/>
  </p:normalViewPr>
  <p:slideViewPr>
    <p:cSldViewPr>
      <p:cViewPr>
        <p:scale>
          <a:sx n="70" d="100"/>
          <a:sy n="70" d="100"/>
        </p:scale>
        <p:origin x="-252" y="-216"/>
      </p:cViewPr>
      <p:guideLst>
        <p:guide orient="horz" pos="1620"/>
        <p:guide pos="2880"/>
      </p:guideLst>
    </p:cSldViewPr>
  </p:slideViewPr>
  <p:outlineViewPr>
    <p:cViewPr>
      <p:scale>
        <a:sx n="33" d="100"/>
        <a:sy n="33" d="100"/>
      </p:scale>
      <p:origin x="36" y="93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6919-B6F2-4217-844F-0304D074C01A}" type="datetimeFigureOut">
              <a:rPr lang="fi-FI" smtClean="0"/>
              <a:t>29.3.2016</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F732-51F5-4147-B308-17D74BA9F2EC}" type="slidenum">
              <a:rPr lang="fi-FI" smtClean="0"/>
              <a:t>‹#›</a:t>
            </a:fld>
            <a:endParaRPr lang="fi-FI"/>
          </a:p>
        </p:txBody>
      </p:sp>
    </p:spTree>
    <p:extLst>
      <p:ext uri="{BB962C8B-B14F-4D97-AF65-F5344CB8AC3E}">
        <p14:creationId xmlns:p14="http://schemas.microsoft.com/office/powerpoint/2010/main" val="73714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http://www.hs.fi/paivanlehti/11022016/a1455079306440 Heidi Laine</a:t>
            </a:r>
            <a:r>
              <a:rPr lang="fi-FI" baseline="0" dirty="0" smtClean="0"/>
              <a:t> ja Konsta Happonen 11.2.2016.</a:t>
            </a:r>
          </a:p>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14</a:t>
            </a:fld>
            <a:endParaRPr lang="fi-FI"/>
          </a:p>
        </p:txBody>
      </p:sp>
    </p:spTree>
    <p:extLst>
      <p:ext uri="{BB962C8B-B14F-4D97-AF65-F5344CB8AC3E}">
        <p14:creationId xmlns:p14="http://schemas.microsoft.com/office/powerpoint/2010/main" val="7231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22</a:t>
            </a:fld>
            <a:endParaRPr lang="fi-FI"/>
          </a:p>
        </p:txBody>
      </p:sp>
    </p:spTree>
    <p:extLst>
      <p:ext uri="{BB962C8B-B14F-4D97-AF65-F5344CB8AC3E}">
        <p14:creationId xmlns:p14="http://schemas.microsoft.com/office/powerpoint/2010/main" val="417482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fi-FI"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29.3.2016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16691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29.3.2016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62587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29.3.2016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000396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29.3.2016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157386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6202-20F0-42C1-92F2-B9005A9654A7}" type="datetimeFigureOut">
              <a:rPr lang="fi-FI" smtClean="0"/>
              <a:t>29.3.2016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6579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D296202-20F0-42C1-92F2-B9005A9654A7}" type="datetimeFigureOut">
              <a:rPr lang="fi-FI" smtClean="0"/>
              <a:t>29.3.2016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746823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D296202-20F0-42C1-92F2-B9005A9654A7}" type="datetimeFigureOut">
              <a:rPr lang="fi-FI" smtClean="0"/>
              <a:t>29.3.2016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13289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D296202-20F0-42C1-92F2-B9005A9654A7}" type="datetimeFigureOut">
              <a:rPr lang="fi-FI" smtClean="0"/>
              <a:t>29.3.2016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88622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6202-20F0-42C1-92F2-B9005A9654A7}" type="datetimeFigureOut">
              <a:rPr lang="fi-FI" smtClean="0"/>
              <a:t>29.3.2016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72263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29.3.2016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92391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29.3.2016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601930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62076" y="4785115"/>
            <a:ext cx="14031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296202-20F0-42C1-92F2-B9005A9654A7}" type="datetimeFigureOut">
              <a:rPr lang="fi-FI" smtClean="0"/>
              <a:t>29.3.2016</a:t>
            </a:fld>
            <a:endParaRPr lang="fi-FI"/>
          </a:p>
        </p:txBody>
      </p:sp>
      <p:sp>
        <p:nvSpPr>
          <p:cNvPr id="5" name="Footer Placeholder 4"/>
          <p:cNvSpPr>
            <a:spLocks noGrp="1"/>
          </p:cNvSpPr>
          <p:nvPr>
            <p:ph type="ftr" sz="quarter" idx="3"/>
          </p:nvPr>
        </p:nvSpPr>
        <p:spPr>
          <a:xfrm>
            <a:off x="6052478" y="4777311"/>
            <a:ext cx="17358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84368" y="4767263"/>
            <a:ext cx="80243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E2D-4989-4DFB-A330-5B726A3972E8}" type="slidenum">
              <a:rPr lang="fi-FI" smtClean="0"/>
              <a:t>‹#›</a:t>
            </a:fld>
            <a:endParaRPr lang="fi-FI"/>
          </a:p>
        </p:txBody>
      </p:sp>
      <p:pic>
        <p:nvPicPr>
          <p:cNvPr id="921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1" y="4254334"/>
            <a:ext cx="1189325" cy="8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7517" y="4860413"/>
            <a:ext cx="3158459" cy="17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2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govlabacadem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i.opasnet.org/fi/Silakka" TargetMode="External"/><Relationship Id="rId2" Type="http://schemas.openxmlformats.org/officeDocument/2006/relationships/hyperlink" Target="http://fi.opasnet.org/fi/Energiapaatos" TargetMode="External"/><Relationship Id="rId1" Type="http://schemas.openxmlformats.org/officeDocument/2006/relationships/slideLayout" Target="../slideLayouts/slideLayout2.xml"/><Relationship Id="rId5" Type="http://schemas.openxmlformats.org/officeDocument/2006/relationships/hyperlink" Target="http://en.opasnet.org/w/ReplicaX" TargetMode="External"/><Relationship Id="rId4" Type="http://schemas.openxmlformats.org/officeDocument/2006/relationships/hyperlink" Target="http://en.opasnet.org/w/Health_impact_assessm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egovlab.org/category/blog/" TargetMode="External"/><Relationship Id="rId2" Type="http://schemas.openxmlformats.org/officeDocument/2006/relationships/hyperlink" Target="http://www.thegovlab.org/projects.html" TargetMode="External"/><Relationship Id="rId1" Type="http://schemas.openxmlformats.org/officeDocument/2006/relationships/slideLayout" Target="../slideLayouts/slideLayout2.xml"/><Relationship Id="rId5" Type="http://schemas.openxmlformats.org/officeDocument/2006/relationships/hyperlink" Target="http://networkofinnovators.org/" TargetMode="External"/><Relationship Id="rId4" Type="http://schemas.openxmlformats.org/officeDocument/2006/relationships/hyperlink" Target="http://govlabacademy.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etworkofinnovator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i-FI" dirty="0" smtClean="0"/>
              <a:t>The </a:t>
            </a:r>
            <a:r>
              <a:rPr lang="fi-FI" dirty="0" err="1" smtClean="0"/>
              <a:t>Governance</a:t>
            </a:r>
            <a:r>
              <a:rPr lang="fi-FI" dirty="0" smtClean="0"/>
              <a:t> </a:t>
            </a:r>
            <a:r>
              <a:rPr lang="fi-FI" dirty="0" err="1"/>
              <a:t>L</a:t>
            </a:r>
            <a:r>
              <a:rPr lang="fi-FI" dirty="0" err="1" smtClean="0"/>
              <a:t>ab</a:t>
            </a:r>
            <a:endParaRPr lang="fi-FI" dirty="0"/>
          </a:p>
        </p:txBody>
      </p:sp>
      <p:sp>
        <p:nvSpPr>
          <p:cNvPr id="3" name="Subtitle 2"/>
          <p:cNvSpPr>
            <a:spLocks noGrp="1"/>
          </p:cNvSpPr>
          <p:nvPr>
            <p:ph type="subTitle" idx="1"/>
          </p:nvPr>
        </p:nvSpPr>
        <p:spPr/>
        <p:txBody>
          <a:bodyPr/>
          <a:lstStyle/>
          <a:p>
            <a:r>
              <a:rPr lang="fi-FI" dirty="0" smtClean="0"/>
              <a:t>Jouni Tuomisto</a:t>
            </a:r>
          </a:p>
          <a:p>
            <a:r>
              <a:rPr lang="fi-FI" dirty="0" smtClean="0"/>
              <a:t>THL, Kuopio</a:t>
            </a:r>
          </a:p>
        </p:txBody>
      </p:sp>
    </p:spTree>
    <p:extLst>
      <p:ext uri="{BB962C8B-B14F-4D97-AF65-F5344CB8AC3E}">
        <p14:creationId xmlns:p14="http://schemas.microsoft.com/office/powerpoint/2010/main" val="14895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err="1" smtClean="0">
                <a:solidFill>
                  <a:schemeClr val="tx1"/>
                </a:solidFill>
                <a:effectLst/>
                <a:latin typeface="+mn-lt"/>
                <a:ea typeface="+mn-ea"/>
                <a:cs typeface="+mn-cs"/>
              </a:rPr>
              <a:t>Demos</a:t>
            </a:r>
            <a:r>
              <a:rPr lang="fi-FI" sz="3200" kern="1200" dirty="0" smtClean="0">
                <a:solidFill>
                  <a:schemeClr val="tx1"/>
                </a:solidFill>
                <a:effectLst/>
                <a:latin typeface="+mn-lt"/>
                <a:ea typeface="+mn-ea"/>
                <a:cs typeface="+mn-cs"/>
              </a:rPr>
              <a:t> for </a:t>
            </a:r>
            <a:r>
              <a:rPr lang="fi-FI" sz="3200" kern="1200" dirty="0" err="1" smtClean="0">
                <a:solidFill>
                  <a:schemeClr val="tx1"/>
                </a:solidFill>
                <a:effectLst/>
                <a:latin typeface="+mn-lt"/>
                <a:ea typeface="+mn-ea"/>
                <a:cs typeface="+mn-cs"/>
              </a:rPr>
              <a:t>Democracy</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180" y="-10536"/>
            <a:ext cx="7930847" cy="515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29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err="1" smtClean="0">
                <a:solidFill>
                  <a:schemeClr val="tx1"/>
                </a:solidFill>
                <a:effectLst/>
                <a:latin typeface="+mn-lt"/>
                <a:ea typeface="+mn-ea"/>
                <a:cs typeface="+mn-cs"/>
              </a:rPr>
              <a:t>Smarter</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citizens</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smarter</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state</a:t>
            </a:r>
            <a:endParaRPr lang="fi-FI" dirty="0"/>
          </a:p>
        </p:txBody>
      </p:sp>
      <p:sp>
        <p:nvSpPr>
          <p:cNvPr id="3" name="Content Placeholder 2"/>
          <p:cNvSpPr>
            <a:spLocks noGrp="1"/>
          </p:cNvSpPr>
          <p:nvPr>
            <p:ph idx="1"/>
          </p:nvPr>
        </p:nvSpPr>
        <p:spPr/>
        <p:txBody>
          <a:bodyPr/>
          <a:lstStyle/>
          <a:p>
            <a:endParaRPr lang="fi-FI"/>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4" y="0"/>
            <a:ext cx="915880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00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err="1" smtClean="0">
                <a:solidFill>
                  <a:schemeClr val="tx1"/>
                </a:solidFill>
                <a:effectLst/>
                <a:latin typeface="+mn-lt"/>
                <a:ea typeface="+mn-ea"/>
                <a:cs typeface="+mn-cs"/>
              </a:rPr>
              <a:t>Randomized</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trials</a:t>
            </a:r>
            <a:r>
              <a:rPr lang="fi-FI" sz="3200" kern="1200" dirty="0" smtClean="0">
                <a:solidFill>
                  <a:schemeClr val="tx1"/>
                </a:solidFill>
                <a:effectLst/>
                <a:latin typeface="+mn-lt"/>
                <a:ea typeface="+mn-ea"/>
                <a:cs typeface="+mn-cs"/>
              </a:rPr>
              <a:t> of </a:t>
            </a:r>
            <a:r>
              <a:rPr lang="fi-FI" sz="3200" kern="1200" dirty="0" err="1" smtClean="0">
                <a:solidFill>
                  <a:schemeClr val="tx1"/>
                </a:solidFill>
                <a:effectLst/>
                <a:latin typeface="+mn-lt"/>
                <a:ea typeface="+mn-ea"/>
                <a:cs typeface="+mn-cs"/>
              </a:rPr>
              <a:t>practices</a:t>
            </a:r>
            <a:endParaRPr lang="fi-FI" dirty="0"/>
          </a:p>
        </p:txBody>
      </p:sp>
      <p:sp>
        <p:nvSpPr>
          <p:cNvPr id="3" name="Content Placeholder 2"/>
          <p:cNvSpPr>
            <a:spLocks noGrp="1"/>
          </p:cNvSpPr>
          <p:nvPr>
            <p:ph idx="1"/>
          </p:nvPr>
        </p:nvSpPr>
        <p:spPr/>
        <p:txBody>
          <a:bodyPr/>
          <a:lstStyle/>
          <a:p>
            <a:r>
              <a:rPr lang="fi-FI" dirty="0" err="1" smtClean="0"/>
              <a:t>Not</a:t>
            </a:r>
            <a:r>
              <a:rPr lang="fi-FI" dirty="0" smtClean="0"/>
              <a:t> </a:t>
            </a:r>
            <a:r>
              <a:rPr lang="fi-FI" dirty="0" err="1" smtClean="0"/>
              <a:t>only</a:t>
            </a:r>
            <a:r>
              <a:rPr lang="fi-FI" dirty="0" smtClean="0"/>
              <a:t> </a:t>
            </a:r>
            <a:r>
              <a:rPr lang="fi-FI" dirty="0" err="1" smtClean="0"/>
              <a:t>about</a:t>
            </a:r>
            <a:r>
              <a:rPr lang="fi-FI" dirty="0" smtClean="0"/>
              <a:t> </a:t>
            </a:r>
            <a:r>
              <a:rPr lang="fi-FI" dirty="0" err="1" smtClean="0"/>
              <a:t>making</a:t>
            </a:r>
            <a:r>
              <a:rPr lang="fi-FI" dirty="0" smtClean="0"/>
              <a:t> </a:t>
            </a:r>
            <a:r>
              <a:rPr lang="fi-FI" dirty="0" err="1" smtClean="0"/>
              <a:t>making</a:t>
            </a:r>
            <a:r>
              <a:rPr lang="fi-FI" dirty="0" smtClean="0"/>
              <a:t> </a:t>
            </a:r>
            <a:r>
              <a:rPr lang="fi-FI" dirty="0" err="1" smtClean="0"/>
              <a:t>research</a:t>
            </a:r>
            <a:r>
              <a:rPr lang="fi-FI" dirty="0" smtClean="0"/>
              <a:t> </a:t>
            </a:r>
            <a:r>
              <a:rPr lang="fi-FI" dirty="0" err="1" smtClean="0"/>
              <a:t>trials</a:t>
            </a:r>
            <a:r>
              <a:rPr lang="fi-FI" dirty="0" smtClean="0"/>
              <a:t>.</a:t>
            </a:r>
          </a:p>
          <a:p>
            <a:r>
              <a:rPr lang="fi-FI" dirty="0" err="1" smtClean="0"/>
              <a:t>You</a:t>
            </a:r>
            <a:r>
              <a:rPr lang="fi-FI" dirty="0" smtClean="0"/>
              <a:t> </a:t>
            </a:r>
            <a:r>
              <a:rPr lang="fi-FI" dirty="0" err="1" smtClean="0"/>
              <a:t>should</a:t>
            </a:r>
            <a:r>
              <a:rPr lang="fi-FI" dirty="0" smtClean="0"/>
              <a:t> </a:t>
            </a:r>
            <a:r>
              <a:rPr lang="fi-FI" dirty="0" err="1" smtClean="0"/>
              <a:t>also</a:t>
            </a:r>
            <a:r>
              <a:rPr lang="fi-FI" dirty="0" smtClean="0"/>
              <a:t> </a:t>
            </a:r>
            <a:r>
              <a:rPr lang="fi-FI" dirty="0" err="1" smtClean="0"/>
              <a:t>make</a:t>
            </a:r>
            <a:r>
              <a:rPr lang="fi-FI" dirty="0" smtClean="0"/>
              <a:t> </a:t>
            </a:r>
            <a:r>
              <a:rPr lang="fi-FI" dirty="0" err="1" smtClean="0"/>
              <a:t>trials</a:t>
            </a:r>
            <a:r>
              <a:rPr lang="fi-FI" dirty="0" smtClean="0"/>
              <a:t> on </a:t>
            </a:r>
            <a:r>
              <a:rPr lang="fi-FI" dirty="0" err="1" smtClean="0"/>
              <a:t>how</a:t>
            </a:r>
            <a:r>
              <a:rPr lang="fi-FI" dirty="0" smtClean="0"/>
              <a:t> to </a:t>
            </a:r>
            <a:r>
              <a:rPr lang="fi-FI" dirty="0" err="1" smtClean="0"/>
              <a:t>make</a:t>
            </a:r>
            <a:r>
              <a:rPr lang="fi-FI" dirty="0" smtClean="0"/>
              <a:t> </a:t>
            </a:r>
            <a:r>
              <a:rPr lang="fi-FI" dirty="0" err="1" smtClean="0"/>
              <a:t>research</a:t>
            </a:r>
            <a:r>
              <a:rPr lang="fi-FI" dirty="0" smtClean="0"/>
              <a:t>.</a:t>
            </a:r>
          </a:p>
          <a:p>
            <a:pPr lvl="1"/>
            <a:r>
              <a:rPr lang="fi-FI" dirty="0" err="1" smtClean="0"/>
              <a:t>Fail</a:t>
            </a:r>
            <a:r>
              <a:rPr lang="fi-FI" dirty="0" smtClean="0"/>
              <a:t> </a:t>
            </a:r>
            <a:r>
              <a:rPr lang="fi-FI" dirty="0" err="1" smtClean="0"/>
              <a:t>often</a:t>
            </a:r>
            <a:r>
              <a:rPr lang="fi-FI" dirty="0" smtClean="0"/>
              <a:t>, </a:t>
            </a:r>
            <a:r>
              <a:rPr lang="fi-FI" dirty="0" err="1" smtClean="0"/>
              <a:t>fail</a:t>
            </a:r>
            <a:r>
              <a:rPr lang="fi-FI" dirty="0" smtClean="0"/>
              <a:t> </a:t>
            </a:r>
            <a:r>
              <a:rPr lang="fi-FI" dirty="0" err="1" smtClean="0"/>
              <a:t>soon</a:t>
            </a:r>
            <a:r>
              <a:rPr lang="fi-FI" dirty="0" smtClean="0"/>
              <a:t>. </a:t>
            </a:r>
            <a:r>
              <a:rPr lang="fi-FI" dirty="0" err="1" smtClean="0"/>
              <a:t>Learn</a:t>
            </a:r>
            <a:r>
              <a:rPr lang="fi-FI" dirty="0" smtClean="0"/>
              <a:t> </a:t>
            </a:r>
            <a:r>
              <a:rPr lang="fi-FI" dirty="0" err="1" smtClean="0"/>
              <a:t>from</a:t>
            </a:r>
            <a:r>
              <a:rPr lang="fi-FI" dirty="0" smtClean="0"/>
              <a:t> it.</a:t>
            </a:r>
          </a:p>
          <a:p>
            <a:r>
              <a:rPr lang="fi-FI" dirty="0">
                <a:hlinkClick r:id="rId2"/>
              </a:rPr>
              <a:t>http://govlabacademy.org</a:t>
            </a:r>
            <a:r>
              <a:rPr lang="fi-FI" dirty="0" smtClean="0">
                <a:hlinkClick r:id="rId2"/>
              </a:rPr>
              <a:t>/</a:t>
            </a:r>
            <a:r>
              <a:rPr lang="fi-FI" dirty="0" smtClean="0"/>
              <a:t> Learning to </a:t>
            </a:r>
            <a:r>
              <a:rPr lang="fi-FI" dirty="0" err="1" smtClean="0"/>
              <a:t>make</a:t>
            </a:r>
            <a:r>
              <a:rPr lang="fi-FI" dirty="0" smtClean="0"/>
              <a:t> a </a:t>
            </a:r>
            <a:r>
              <a:rPr lang="fi-FI" dirty="0" err="1" smtClean="0"/>
              <a:t>difference</a:t>
            </a:r>
            <a:r>
              <a:rPr lang="fi-FI" dirty="0" smtClean="0"/>
              <a:t> with </a:t>
            </a:r>
            <a:r>
              <a:rPr lang="fi-FI" dirty="0" err="1" smtClean="0"/>
              <a:t>expertise</a:t>
            </a:r>
            <a:r>
              <a:rPr lang="fi-FI" dirty="0" smtClean="0"/>
              <a:t>.</a:t>
            </a:r>
            <a:endParaRPr lang="fi-FI" dirty="0"/>
          </a:p>
        </p:txBody>
      </p:sp>
    </p:spTree>
    <p:extLst>
      <p:ext uri="{BB962C8B-B14F-4D97-AF65-F5344CB8AC3E}">
        <p14:creationId xmlns:p14="http://schemas.microsoft.com/office/powerpoint/2010/main" val="698152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Wikipedia</a:t>
            </a:r>
            <a:r>
              <a:rPr lang="fi-FI" dirty="0" smtClean="0"/>
              <a:t> 15 </a:t>
            </a:r>
            <a:r>
              <a:rPr lang="fi-FI" dirty="0" err="1" smtClean="0"/>
              <a:t>years</a:t>
            </a:r>
            <a:endParaRPr lang="fi-FI"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1284287"/>
            <a:ext cx="8128000" cy="3225800"/>
          </a:xfrm>
        </p:spPr>
      </p:pic>
    </p:spTree>
    <p:extLst>
      <p:ext uri="{BB962C8B-B14F-4D97-AF65-F5344CB8AC3E}">
        <p14:creationId xmlns:p14="http://schemas.microsoft.com/office/powerpoint/2010/main" val="651988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05978"/>
            <a:ext cx="7571184" cy="857250"/>
          </a:xfrm>
        </p:spPr>
        <p:txBody>
          <a:bodyPr>
            <a:normAutofit fontScale="90000"/>
          </a:bodyPr>
          <a:lstStyle/>
          <a:p>
            <a:r>
              <a:rPr lang="fi-FI" dirty="0" smtClean="0"/>
              <a:t>Avoimuus ehkäisee tutkimusvilppiä</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832"/>
            <a:ext cx="7416824" cy="516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48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Knowledge </a:t>
            </a:r>
            <a:r>
              <a:rPr lang="fi-FI" dirty="0" err="1" smtClean="0"/>
              <a:t>crystal</a:t>
            </a:r>
            <a:endParaRPr lang="fi-FI" dirty="0"/>
          </a:p>
        </p:txBody>
      </p:sp>
      <p:sp>
        <p:nvSpPr>
          <p:cNvPr id="3" name="Content Placeholder 2"/>
          <p:cNvSpPr>
            <a:spLocks noGrp="1"/>
          </p:cNvSpPr>
          <p:nvPr>
            <p:ph idx="1"/>
          </p:nvPr>
        </p:nvSpPr>
        <p:spPr/>
        <p:txBody>
          <a:bodyPr>
            <a:normAutofit fontScale="77500" lnSpcReduction="20000"/>
          </a:bodyPr>
          <a:lstStyle/>
          <a:p>
            <a:r>
              <a:rPr lang="fi-FI" dirty="0" err="1" smtClean="0"/>
              <a:t>Answers</a:t>
            </a:r>
            <a:r>
              <a:rPr lang="fi-FI" dirty="0" smtClean="0"/>
              <a:t> a </a:t>
            </a:r>
            <a:r>
              <a:rPr lang="fi-FI" dirty="0" err="1" smtClean="0"/>
              <a:t>specific</a:t>
            </a:r>
            <a:r>
              <a:rPr lang="fi-FI" dirty="0" smtClean="0"/>
              <a:t> </a:t>
            </a:r>
            <a:r>
              <a:rPr lang="fi-FI" dirty="0" err="1" smtClean="0"/>
              <a:t>research</a:t>
            </a:r>
            <a:r>
              <a:rPr lang="fi-FI" baseline="0" dirty="0" smtClean="0"/>
              <a:t> </a:t>
            </a:r>
            <a:r>
              <a:rPr lang="fi-FI" baseline="0" dirty="0" err="1" smtClean="0"/>
              <a:t>question</a:t>
            </a:r>
            <a:r>
              <a:rPr lang="fi-FI" baseline="0" dirty="0" smtClean="0"/>
              <a:t>.</a:t>
            </a:r>
          </a:p>
          <a:p>
            <a:r>
              <a:rPr lang="fi-FI" baseline="0" dirty="0" smtClean="0"/>
              <a:t>Is </a:t>
            </a:r>
            <a:r>
              <a:rPr lang="fi-FI" baseline="0" dirty="0" err="1" smtClean="0"/>
              <a:t>located</a:t>
            </a:r>
            <a:r>
              <a:rPr lang="fi-FI" baseline="0" dirty="0" smtClean="0"/>
              <a:t> in a </a:t>
            </a:r>
            <a:r>
              <a:rPr lang="fi-FI" baseline="0" dirty="0" err="1" smtClean="0"/>
              <a:t>permanent</a:t>
            </a:r>
            <a:r>
              <a:rPr lang="fi-FI" baseline="0" dirty="0" smtClean="0"/>
              <a:t> </a:t>
            </a:r>
            <a:r>
              <a:rPr lang="fi-FI" baseline="0" dirty="0" err="1" smtClean="0"/>
              <a:t>place</a:t>
            </a:r>
            <a:r>
              <a:rPr lang="fi-FI" baseline="0" dirty="0" smtClean="0"/>
              <a:t> </a:t>
            </a:r>
            <a:r>
              <a:rPr lang="fi-FI" dirty="0"/>
              <a:t>o</a:t>
            </a:r>
            <a:r>
              <a:rPr lang="fi-FI" baseline="0" dirty="0" smtClean="0"/>
              <a:t>n the Internet.</a:t>
            </a:r>
          </a:p>
          <a:p>
            <a:r>
              <a:rPr lang="fi-FI" baseline="0" dirty="0" err="1" smtClean="0"/>
              <a:t>Contains</a:t>
            </a:r>
            <a:r>
              <a:rPr lang="fi-FI" baseline="0" dirty="0" smtClean="0"/>
              <a:t> the </a:t>
            </a:r>
            <a:r>
              <a:rPr lang="fi-FI" baseline="0" dirty="0" err="1" smtClean="0"/>
              <a:t>best</a:t>
            </a:r>
            <a:r>
              <a:rPr lang="fi-FI" baseline="0" dirty="0" smtClean="0"/>
              <a:t> </a:t>
            </a:r>
            <a:r>
              <a:rPr lang="fi-FI" baseline="0" dirty="0" err="1" smtClean="0"/>
              <a:t>current</a:t>
            </a:r>
            <a:r>
              <a:rPr lang="fi-FI" baseline="0" dirty="0" smtClean="0"/>
              <a:t> </a:t>
            </a:r>
            <a:r>
              <a:rPr lang="fi-FI" baseline="0" dirty="0" err="1" smtClean="0"/>
              <a:t>answer</a:t>
            </a:r>
            <a:r>
              <a:rPr lang="fi-FI" baseline="0" dirty="0" smtClean="0"/>
              <a:t> to the </a:t>
            </a:r>
            <a:r>
              <a:rPr lang="fi-FI" baseline="0" dirty="0" err="1" smtClean="0"/>
              <a:t>question</a:t>
            </a:r>
            <a:r>
              <a:rPr lang="fi-FI" baseline="0" dirty="0" smtClean="0"/>
              <a:t> (in </a:t>
            </a:r>
            <a:r>
              <a:rPr lang="fi-FI" baseline="0" dirty="0" err="1" smtClean="0"/>
              <a:t>both</a:t>
            </a:r>
            <a:r>
              <a:rPr lang="fi-FI" baseline="0" dirty="0" smtClean="0"/>
              <a:t> </a:t>
            </a:r>
            <a:r>
              <a:rPr lang="fi-FI" baseline="0" dirty="0" err="1" smtClean="0"/>
              <a:t>machine-readable</a:t>
            </a:r>
            <a:r>
              <a:rPr lang="fi-FI" baseline="0" dirty="0" smtClean="0"/>
              <a:t> open data and </a:t>
            </a:r>
            <a:r>
              <a:rPr lang="fi-FI" baseline="0" dirty="0" err="1" smtClean="0"/>
              <a:t>text</a:t>
            </a:r>
            <a:r>
              <a:rPr lang="fi-FI" baseline="0" dirty="0" smtClean="0"/>
              <a:t>).</a:t>
            </a:r>
          </a:p>
          <a:p>
            <a:pPr lvl="0"/>
            <a:r>
              <a:rPr lang="fi-FI" dirty="0" err="1" smtClean="0"/>
              <a:t>Contains</a:t>
            </a:r>
            <a:r>
              <a:rPr lang="fi-FI" dirty="0" smtClean="0"/>
              <a:t> </a:t>
            </a:r>
            <a:r>
              <a:rPr lang="fi-FI" dirty="0" err="1" smtClean="0"/>
              <a:t>all</a:t>
            </a:r>
            <a:r>
              <a:rPr lang="fi-FI" dirty="0" smtClean="0"/>
              <a:t> </a:t>
            </a:r>
            <a:r>
              <a:rPr lang="fi-FI" dirty="0" err="1" smtClean="0"/>
              <a:t>available</a:t>
            </a:r>
            <a:r>
              <a:rPr lang="fi-FI" dirty="0" smtClean="0"/>
              <a:t> data, </a:t>
            </a:r>
            <a:r>
              <a:rPr lang="fi-FI" dirty="0" err="1" smtClean="0"/>
              <a:t>information</a:t>
            </a:r>
            <a:r>
              <a:rPr lang="fi-FI" dirty="0" smtClean="0"/>
              <a:t>, and </a:t>
            </a:r>
            <a:r>
              <a:rPr lang="fi-FI" dirty="0" err="1" smtClean="0"/>
              <a:t>discussions</a:t>
            </a:r>
            <a:r>
              <a:rPr lang="fi-FI" dirty="0" smtClean="0"/>
              <a:t>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dirty="0" smtClean="0"/>
              <a:t> the </a:t>
            </a:r>
            <a:r>
              <a:rPr lang="fi-FI" dirty="0" err="1" smtClean="0"/>
              <a:t>answer</a:t>
            </a:r>
            <a:r>
              <a:rPr lang="fi-FI" dirty="0" smtClean="0"/>
              <a:t> is a </a:t>
            </a:r>
            <a:r>
              <a:rPr lang="fi-FI" dirty="0" err="1" smtClean="0"/>
              <a:t>good</a:t>
            </a:r>
            <a:r>
              <a:rPr lang="fi-FI" dirty="0" smtClean="0"/>
              <a:t> </a:t>
            </a:r>
            <a:r>
              <a:rPr lang="fi-FI" dirty="0" err="1" smtClean="0"/>
              <a:t>one</a:t>
            </a:r>
            <a:r>
              <a:rPr lang="fi-FI" dirty="0" smtClean="0"/>
              <a:t>.</a:t>
            </a:r>
          </a:p>
          <a:p>
            <a:pPr lvl="0"/>
            <a:r>
              <a:rPr lang="fi-FI" dirty="0" smtClean="0"/>
              <a:t>Is </a:t>
            </a:r>
            <a:r>
              <a:rPr lang="fi-FI" dirty="0" err="1" smtClean="0"/>
              <a:t>continuously</a:t>
            </a:r>
            <a:r>
              <a:rPr lang="fi-FI" baseline="0" dirty="0" smtClean="0"/>
              <a:t> </a:t>
            </a:r>
            <a:r>
              <a:rPr lang="fi-FI" baseline="0" dirty="0" err="1" smtClean="0"/>
              <a:t>updated</a:t>
            </a:r>
            <a:r>
              <a:rPr lang="fi-FI" baseline="0" dirty="0" smtClean="0"/>
              <a:t> as new data </a:t>
            </a:r>
            <a:r>
              <a:rPr lang="fi-FI" baseline="0" dirty="0" err="1" smtClean="0"/>
              <a:t>appears</a:t>
            </a:r>
            <a:r>
              <a:rPr lang="fi-FI" baseline="0" dirty="0" smtClean="0"/>
              <a:t>.</a:t>
            </a:r>
            <a:endParaRPr lang="fi-FI" dirty="0" smtClean="0"/>
          </a:p>
          <a:p>
            <a:pPr lvl="0"/>
            <a:r>
              <a:rPr lang="fi-FI" dirty="0" err="1" smtClean="0"/>
              <a:t>Participation</a:t>
            </a:r>
            <a:r>
              <a:rPr lang="fi-FI" dirty="0" smtClean="0"/>
              <a:t> is open </a:t>
            </a:r>
            <a:r>
              <a:rPr lang="fi-FI" dirty="0" err="1" smtClean="0"/>
              <a:t>but</a:t>
            </a:r>
            <a:r>
              <a:rPr lang="fi-FI" dirty="0" smtClean="0"/>
              <a:t> </a:t>
            </a:r>
            <a:r>
              <a:rPr lang="fi-FI" dirty="0" err="1" smtClean="0"/>
              <a:t>implies</a:t>
            </a:r>
            <a:r>
              <a:rPr lang="fi-FI" dirty="0" smtClean="0"/>
              <a:t> </a:t>
            </a:r>
            <a:r>
              <a:rPr lang="fi-FI" dirty="0" err="1" smtClean="0"/>
              <a:t>specific</a:t>
            </a:r>
            <a:r>
              <a:rPr lang="fi-FI" dirty="0" smtClean="0"/>
              <a:t> </a:t>
            </a:r>
            <a:r>
              <a:rPr lang="fi-FI" dirty="0" err="1" smtClean="0"/>
              <a:t>rules</a:t>
            </a:r>
            <a:r>
              <a:rPr lang="fi-FI" dirty="0" smtClean="0"/>
              <a:t>.</a:t>
            </a:r>
          </a:p>
        </p:txBody>
      </p:sp>
    </p:spTree>
    <p:extLst>
      <p:ext uri="{BB962C8B-B14F-4D97-AF65-F5344CB8AC3E}">
        <p14:creationId xmlns:p14="http://schemas.microsoft.com/office/powerpoint/2010/main" val="2852914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504"/>
            <a:ext cx="8229600" cy="729046"/>
          </a:xfrm>
        </p:spPr>
        <p:txBody>
          <a:bodyPr>
            <a:normAutofit fontScale="90000"/>
          </a:bodyPr>
          <a:lstStyle/>
          <a:p>
            <a:r>
              <a:rPr lang="fi-FI" dirty="0" smtClean="0"/>
              <a:t>Collaboration in open </a:t>
            </a:r>
            <a:r>
              <a:rPr lang="fi-FI" dirty="0" err="1" smtClean="0"/>
              <a:t>policy</a:t>
            </a:r>
            <a:r>
              <a:rPr lang="fi-FI" dirty="0" smtClean="0"/>
              <a:t> </a:t>
            </a:r>
            <a:r>
              <a:rPr lang="fi-FI" dirty="0" err="1" smtClean="0"/>
              <a:t>practice</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54891"/>
            <a:ext cx="6825208" cy="43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591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a:t>
            </a:r>
            <a:r>
              <a:rPr lang="fi-FI" dirty="0" err="1" smtClean="0"/>
              <a:t>flow</a:t>
            </a:r>
            <a:endParaRPr lang="fi-FI" dirty="0"/>
          </a:p>
        </p:txBody>
      </p:sp>
      <p:sp>
        <p:nvSpPr>
          <p:cNvPr id="3" name="Content Placeholder 2"/>
          <p:cNvSpPr>
            <a:spLocks noGrp="1"/>
          </p:cNvSpPr>
          <p:nvPr>
            <p:ph idx="1"/>
          </p:nvPr>
        </p:nvSpPr>
        <p:spPr/>
        <p:txBody>
          <a:bodyPr/>
          <a:lstStyle/>
          <a:p>
            <a:endParaRPr lang="fi-FI"/>
          </a:p>
        </p:txBody>
      </p:sp>
      <p:pic>
        <p:nvPicPr>
          <p:cNvPr id="2050" name="Picture 2" descr="http://en.opasnet.org/en-opwiki/images/e/ec/Open_data_flow_from_TH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5112568" cy="513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2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err="1" smtClean="0">
                <a:solidFill>
                  <a:schemeClr val="tx1"/>
                </a:solidFill>
                <a:effectLst/>
                <a:latin typeface="+mn-lt"/>
                <a:ea typeface="+mn-ea"/>
                <a:cs typeface="+mn-cs"/>
              </a:rPr>
              <a:t>Wikidata</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907" y="843558"/>
            <a:ext cx="6677131" cy="391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318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err="1" smtClean="0">
                <a:solidFill>
                  <a:schemeClr val="tx1"/>
                </a:solidFill>
                <a:effectLst/>
                <a:latin typeface="+mn-lt"/>
                <a:ea typeface="+mn-ea"/>
                <a:cs typeface="+mn-cs"/>
              </a:rPr>
              <a:t>What</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could</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people</a:t>
            </a:r>
            <a:r>
              <a:rPr lang="fi-FI" sz="3200" kern="1200" dirty="0" smtClean="0">
                <a:solidFill>
                  <a:schemeClr val="tx1"/>
                </a:solidFill>
                <a:effectLst/>
                <a:latin typeface="+mn-lt"/>
                <a:ea typeface="+mn-ea"/>
                <a:cs typeface="+mn-cs"/>
              </a:rPr>
              <a:t> in) THL </a:t>
            </a:r>
            <a:r>
              <a:rPr lang="fi-FI" sz="3200" kern="1200" dirty="0" err="1" smtClean="0">
                <a:solidFill>
                  <a:schemeClr val="tx1"/>
                </a:solidFill>
                <a:effectLst/>
                <a:latin typeface="+mn-lt"/>
                <a:ea typeface="+mn-ea"/>
                <a:cs typeface="+mn-cs"/>
              </a:rPr>
              <a:t>do</a:t>
            </a:r>
            <a:r>
              <a:rPr lang="fi-FI" sz="3200" kern="1200" dirty="0" smtClean="0">
                <a:solidFill>
                  <a:schemeClr val="tx1"/>
                </a:solidFill>
                <a:effectLst/>
                <a:latin typeface="+mn-lt"/>
                <a:ea typeface="+mn-ea"/>
                <a:cs typeface="+mn-cs"/>
              </a:rPr>
              <a:t>?</a:t>
            </a:r>
            <a:endParaRPr lang="fi-FI" dirty="0"/>
          </a:p>
        </p:txBody>
      </p:sp>
      <p:sp>
        <p:nvSpPr>
          <p:cNvPr id="3" name="Content Placeholder 2"/>
          <p:cNvSpPr>
            <a:spLocks noGrp="1"/>
          </p:cNvSpPr>
          <p:nvPr>
            <p:ph idx="1"/>
          </p:nvPr>
        </p:nvSpPr>
        <p:spPr/>
        <p:txBody>
          <a:bodyPr/>
          <a:lstStyle/>
          <a:p>
            <a:r>
              <a:rPr lang="fi-FI" dirty="0" smtClean="0"/>
              <a:t>Join the </a:t>
            </a:r>
            <a:r>
              <a:rPr lang="fi-FI" dirty="0" err="1" smtClean="0"/>
              <a:t>networks</a:t>
            </a:r>
            <a:r>
              <a:rPr lang="fi-FI" baseline="0" dirty="0" smtClean="0"/>
              <a:t> (</a:t>
            </a:r>
            <a:r>
              <a:rPr lang="fi-FI" baseline="0" dirty="0" err="1" smtClean="0"/>
              <a:t>Network</a:t>
            </a:r>
            <a:r>
              <a:rPr lang="fi-FI" baseline="0" dirty="0" smtClean="0"/>
              <a:t> of </a:t>
            </a:r>
            <a:r>
              <a:rPr lang="fi-FI" baseline="0" dirty="0" err="1" smtClean="0"/>
              <a:t>Innovators</a:t>
            </a:r>
            <a:r>
              <a:rPr lang="fi-FI" baseline="0" dirty="0" smtClean="0"/>
              <a:t>, OpenData500, Academy)</a:t>
            </a:r>
          </a:p>
          <a:p>
            <a:r>
              <a:rPr lang="fi-FI" baseline="0" dirty="0" err="1" smtClean="0"/>
              <a:t>Plan</a:t>
            </a:r>
            <a:r>
              <a:rPr lang="fi-FI" baseline="0" dirty="0" smtClean="0"/>
              <a:t> </a:t>
            </a:r>
            <a:r>
              <a:rPr lang="fi-FI" baseline="0" dirty="0" err="1" smtClean="0"/>
              <a:t>how</a:t>
            </a:r>
            <a:r>
              <a:rPr lang="fi-FI" baseline="0" dirty="0" smtClean="0"/>
              <a:t> to open </a:t>
            </a:r>
            <a:r>
              <a:rPr lang="fi-FI" baseline="0" dirty="0" err="1" smtClean="0"/>
              <a:t>up</a:t>
            </a:r>
            <a:r>
              <a:rPr lang="fi-FI" baseline="0" dirty="0" smtClean="0"/>
              <a:t> data </a:t>
            </a:r>
            <a:r>
              <a:rPr lang="fi-FI" baseline="0" dirty="0" err="1" smtClean="0"/>
              <a:t>more</a:t>
            </a:r>
            <a:r>
              <a:rPr lang="fi-FI" baseline="0" dirty="0" smtClean="0"/>
              <a:t> </a:t>
            </a:r>
            <a:r>
              <a:rPr lang="fi-FI" baseline="0" dirty="0" err="1" smtClean="0"/>
              <a:t>effectively</a:t>
            </a:r>
            <a:endParaRPr lang="fi-FI" baseline="0" dirty="0" smtClean="0"/>
          </a:p>
          <a:p>
            <a:pPr lvl="1"/>
            <a:r>
              <a:rPr lang="fi-FI" dirty="0" err="1" smtClean="0"/>
              <a:t>Wikidata</a:t>
            </a:r>
            <a:r>
              <a:rPr lang="fi-FI" dirty="0" smtClean="0"/>
              <a:t> as the </a:t>
            </a:r>
            <a:r>
              <a:rPr lang="fi-FI" dirty="0" err="1" smtClean="0"/>
              <a:t>end</a:t>
            </a:r>
            <a:r>
              <a:rPr lang="fi-FI" dirty="0" smtClean="0"/>
              <a:t> </a:t>
            </a:r>
            <a:r>
              <a:rPr lang="fi-FI" dirty="0" err="1" smtClean="0"/>
              <a:t>storage</a:t>
            </a:r>
            <a:r>
              <a:rPr lang="fi-FI" dirty="0" smtClean="0"/>
              <a:t>.</a:t>
            </a:r>
          </a:p>
          <a:p>
            <a:pPr lvl="1"/>
            <a:r>
              <a:rPr lang="fi-FI" dirty="0" err="1" smtClean="0"/>
              <a:t>Also</a:t>
            </a:r>
            <a:r>
              <a:rPr lang="fi-FI" dirty="0" smtClean="0"/>
              <a:t> data </a:t>
            </a:r>
            <a:r>
              <a:rPr lang="fi-FI" dirty="0" err="1" smtClean="0"/>
              <a:t>about</a:t>
            </a:r>
            <a:r>
              <a:rPr lang="fi-FI" dirty="0" smtClean="0"/>
              <a:t> the </a:t>
            </a:r>
            <a:r>
              <a:rPr lang="fi-FI" dirty="0" err="1" smtClean="0"/>
              <a:t>research</a:t>
            </a:r>
            <a:r>
              <a:rPr lang="fi-FI" dirty="0" smtClean="0"/>
              <a:t> </a:t>
            </a:r>
            <a:r>
              <a:rPr lang="fi-FI" dirty="0" err="1" smtClean="0"/>
              <a:t>itself</a:t>
            </a:r>
            <a:r>
              <a:rPr lang="fi-FI" dirty="0" smtClean="0"/>
              <a:t> </a:t>
            </a:r>
            <a:r>
              <a:rPr lang="fi-FI" dirty="0" err="1" smtClean="0"/>
              <a:t>could</a:t>
            </a:r>
            <a:r>
              <a:rPr lang="fi-FI" dirty="0" smtClean="0"/>
              <a:t> </a:t>
            </a:r>
            <a:r>
              <a:rPr lang="fi-FI" dirty="0" err="1" smtClean="0"/>
              <a:t>be</a:t>
            </a:r>
            <a:r>
              <a:rPr lang="fi-FI" dirty="0" smtClean="0"/>
              <a:t> </a:t>
            </a:r>
            <a:r>
              <a:rPr lang="fi-FI" dirty="0" err="1" smtClean="0"/>
              <a:t>opened</a:t>
            </a:r>
            <a:r>
              <a:rPr lang="fi-FI" dirty="0" smtClean="0"/>
              <a:t> </a:t>
            </a:r>
            <a:r>
              <a:rPr lang="fi-FI" dirty="0" err="1" smtClean="0"/>
              <a:t>up</a:t>
            </a:r>
            <a:r>
              <a:rPr lang="fi-FI" dirty="0" smtClean="0"/>
              <a:t>.</a:t>
            </a:r>
            <a:endParaRPr lang="fi-FI" dirty="0"/>
          </a:p>
        </p:txBody>
      </p:sp>
    </p:spTree>
    <p:extLst>
      <p:ext uri="{BB962C8B-B14F-4D97-AF65-F5344CB8AC3E}">
        <p14:creationId xmlns:p14="http://schemas.microsoft.com/office/powerpoint/2010/main" val="230833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322712" cy="2869828"/>
          </a:xfrm>
        </p:spPr>
        <p:txBody>
          <a:bodyPr>
            <a:normAutofit/>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52" y="0"/>
            <a:ext cx="544464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75805"/>
            <a:ext cx="3826768" cy="1518817"/>
          </a:xfrm>
        </p:spPr>
        <p:txBody>
          <a:bodyPr>
            <a:normAutofit fontScale="85000" lnSpcReduction="20000"/>
          </a:bodyPr>
          <a:lstStyle/>
          <a:p>
            <a:r>
              <a:rPr lang="fi-FI" dirty="0" err="1" smtClean="0"/>
              <a:t>It’s</a:t>
            </a:r>
            <a:r>
              <a:rPr lang="fi-FI" dirty="0" smtClean="0"/>
              <a:t> </a:t>
            </a:r>
            <a:r>
              <a:rPr lang="fi-FI" dirty="0" err="1" smtClean="0"/>
              <a:t>all</a:t>
            </a:r>
            <a:r>
              <a:rPr lang="fi-FI" dirty="0" smtClean="0"/>
              <a:t> </a:t>
            </a:r>
            <a:r>
              <a:rPr lang="fi-FI" dirty="0" err="1" smtClean="0"/>
              <a:t>about</a:t>
            </a:r>
            <a:r>
              <a:rPr lang="fi-FI" dirty="0" smtClean="0"/>
              <a:t> </a:t>
            </a:r>
            <a:r>
              <a:rPr lang="fi-FI" dirty="0" err="1" smtClean="0"/>
              <a:t>information</a:t>
            </a:r>
            <a:r>
              <a:rPr lang="fi-FI" dirty="0" smtClean="0"/>
              <a:t> </a:t>
            </a:r>
            <a:r>
              <a:rPr lang="fi-FI" dirty="0" err="1" smtClean="0"/>
              <a:t>flows</a:t>
            </a:r>
            <a:r>
              <a:rPr lang="fi-FI" dirty="0" smtClean="0"/>
              <a:t> </a:t>
            </a:r>
            <a:r>
              <a:rPr lang="fi-FI" dirty="0" err="1" smtClean="0"/>
              <a:t>between</a:t>
            </a:r>
            <a:r>
              <a:rPr lang="fi-FI" baseline="0" dirty="0" smtClean="0"/>
              <a:t> </a:t>
            </a:r>
            <a:r>
              <a:rPr lang="fi-FI" baseline="0" dirty="0" err="1" smtClean="0"/>
              <a:t>people</a:t>
            </a:r>
            <a:r>
              <a:rPr lang="fi-FI" baseline="0" dirty="0" smtClean="0"/>
              <a:t> to </a:t>
            </a:r>
            <a:r>
              <a:rPr lang="fi-FI" baseline="0" dirty="0" err="1" smtClean="0"/>
              <a:t>right</a:t>
            </a:r>
            <a:r>
              <a:rPr lang="fi-FI" baseline="0" dirty="0" smtClean="0"/>
              <a:t> </a:t>
            </a:r>
            <a:r>
              <a:rPr lang="fi-FI" baseline="0" dirty="0" err="1" smtClean="0"/>
              <a:t>places</a:t>
            </a:r>
            <a:endParaRPr lang="fi-FI" dirty="0"/>
          </a:p>
        </p:txBody>
      </p:sp>
    </p:spTree>
    <p:extLst>
      <p:ext uri="{BB962C8B-B14F-4D97-AF65-F5344CB8AC3E}">
        <p14:creationId xmlns:p14="http://schemas.microsoft.com/office/powerpoint/2010/main" val="132798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End</a:t>
            </a:r>
            <a:endParaRPr lang="fi-FI" dirty="0"/>
          </a:p>
        </p:txBody>
      </p:sp>
      <p:sp>
        <p:nvSpPr>
          <p:cNvPr id="3" name="Content Placeholder 2"/>
          <p:cNvSpPr>
            <a:spLocks noGrp="1"/>
          </p:cNvSpPr>
          <p:nvPr>
            <p:ph idx="1"/>
          </p:nvPr>
        </p:nvSpPr>
        <p:spPr/>
        <p:txBody>
          <a:bodyPr/>
          <a:lstStyle/>
          <a:p>
            <a:endParaRPr lang="fi-FI"/>
          </a:p>
        </p:txBody>
      </p:sp>
      <p:sp>
        <p:nvSpPr>
          <p:cNvPr id="4" name="Rectangle 3"/>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5016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05978"/>
            <a:ext cx="7715200" cy="857250"/>
          </a:xfrm>
        </p:spPr>
        <p:txBody>
          <a:bodyPr>
            <a:normAutofit fontScale="90000"/>
          </a:bodyPr>
          <a:lstStyle/>
          <a:p>
            <a:r>
              <a:rPr lang="fi-FI" dirty="0" smtClean="0"/>
              <a:t>Knowledge </a:t>
            </a:r>
            <a:r>
              <a:rPr lang="fi-FI" dirty="0" err="1" smtClean="0"/>
              <a:t>crystals</a:t>
            </a:r>
            <a:r>
              <a:rPr lang="fi-FI" dirty="0" smtClean="0"/>
              <a:t> in an </a:t>
            </a:r>
            <a:r>
              <a:rPr lang="fi-FI" dirty="0" err="1" smtClean="0"/>
              <a:t>assessment</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951"/>
            <a:ext cx="9036496" cy="5122549"/>
          </a:xfrm>
        </p:spPr>
      </p:pic>
    </p:spTree>
    <p:extLst>
      <p:ext uri="{BB962C8B-B14F-4D97-AF65-F5344CB8AC3E}">
        <p14:creationId xmlns:p14="http://schemas.microsoft.com/office/powerpoint/2010/main" val="479132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Collaborative</a:t>
            </a:r>
            <a:r>
              <a:rPr lang="fi-FI" dirty="0" smtClean="0"/>
              <a:t> </a:t>
            </a:r>
            <a:r>
              <a:rPr lang="fi-FI" dirty="0" err="1" smtClean="0"/>
              <a:t>models</a:t>
            </a:r>
            <a:endParaRPr lang="fi-FI" dirty="0"/>
          </a:p>
        </p:txBody>
      </p:sp>
      <p:sp>
        <p:nvSpPr>
          <p:cNvPr id="3" name="Content Placeholder 2"/>
          <p:cNvSpPr>
            <a:spLocks noGrp="1"/>
          </p:cNvSpPr>
          <p:nvPr>
            <p:ph idx="1"/>
          </p:nvPr>
        </p:nvSpPr>
        <p:spPr>
          <a:xfrm>
            <a:off x="251520" y="1200150"/>
            <a:ext cx="8435280" cy="3531839"/>
          </a:xfrm>
        </p:spPr>
        <p:txBody>
          <a:bodyPr>
            <a:normAutofit fontScale="77500" lnSpcReduction="20000"/>
          </a:bodyPr>
          <a:lstStyle/>
          <a:p>
            <a:r>
              <a:rPr lang="fi-FI" dirty="0" err="1" smtClean="0"/>
              <a:t>Online</a:t>
            </a:r>
            <a:r>
              <a:rPr lang="fi-FI" dirty="0" smtClean="0"/>
              <a:t> </a:t>
            </a:r>
            <a:r>
              <a:rPr lang="fi-FI" dirty="0" err="1" smtClean="0"/>
              <a:t>models</a:t>
            </a:r>
            <a:r>
              <a:rPr lang="fi-FI" dirty="0" smtClean="0"/>
              <a:t> </a:t>
            </a:r>
            <a:r>
              <a:rPr lang="fi-FI" dirty="0" err="1" smtClean="0"/>
              <a:t>using</a:t>
            </a:r>
            <a:r>
              <a:rPr lang="fi-FI" dirty="0" smtClean="0"/>
              <a:t> open data, </a:t>
            </a:r>
            <a:r>
              <a:rPr lang="fi-FI" dirty="0" err="1" smtClean="0"/>
              <a:t>knowledge</a:t>
            </a:r>
            <a:r>
              <a:rPr lang="fi-FI" dirty="0" smtClean="0"/>
              <a:t> </a:t>
            </a:r>
            <a:r>
              <a:rPr lang="fi-FI" dirty="0" err="1" smtClean="0"/>
              <a:t>crystals</a:t>
            </a:r>
            <a:r>
              <a:rPr lang="fi-FI" dirty="0" smtClean="0"/>
              <a:t> and open </a:t>
            </a:r>
            <a:r>
              <a:rPr lang="fi-FI" dirty="0" err="1" smtClean="0"/>
              <a:t>source</a:t>
            </a:r>
            <a:r>
              <a:rPr lang="fi-FI" dirty="0" smtClean="0"/>
              <a:t> </a:t>
            </a:r>
            <a:r>
              <a:rPr lang="fi-FI" dirty="0" err="1" smtClean="0"/>
              <a:t>code</a:t>
            </a:r>
            <a:r>
              <a:rPr lang="fi-FI" dirty="0" smtClean="0"/>
              <a:t>.</a:t>
            </a:r>
          </a:p>
          <a:p>
            <a:r>
              <a:rPr lang="fi-FI" dirty="0" err="1" smtClean="0"/>
              <a:t>Our</a:t>
            </a:r>
            <a:r>
              <a:rPr lang="fi-FI" dirty="0" smtClean="0"/>
              <a:t> </a:t>
            </a:r>
            <a:r>
              <a:rPr lang="fi-FI" dirty="0" err="1" smtClean="0"/>
              <a:t>choices</a:t>
            </a:r>
            <a:r>
              <a:rPr lang="fi-FI" dirty="0" smtClean="0"/>
              <a:t> on the Opasnet </a:t>
            </a:r>
            <a:r>
              <a:rPr lang="fi-FI" dirty="0" err="1" smtClean="0"/>
              <a:t>web-workspace</a:t>
            </a:r>
            <a:r>
              <a:rPr lang="fi-FI" dirty="0" smtClean="0"/>
              <a:t>:</a:t>
            </a:r>
          </a:p>
          <a:p>
            <a:pPr lvl="1"/>
            <a:r>
              <a:rPr lang="fi-FI" dirty="0" smtClean="0"/>
              <a:t>R software, </a:t>
            </a:r>
            <a:r>
              <a:rPr lang="fi-FI" dirty="0" err="1" smtClean="0"/>
              <a:t>Mediawiki</a:t>
            </a:r>
            <a:r>
              <a:rPr lang="fi-FI" dirty="0" smtClean="0"/>
              <a:t> </a:t>
            </a:r>
            <a:r>
              <a:rPr lang="fi-FI" dirty="0" err="1" smtClean="0"/>
              <a:t>environment</a:t>
            </a:r>
            <a:r>
              <a:rPr lang="fi-FI" dirty="0" smtClean="0"/>
              <a:t>, </a:t>
            </a:r>
            <a:r>
              <a:rPr lang="fi-FI" dirty="0" err="1" smtClean="0"/>
              <a:t>Mongo</a:t>
            </a:r>
            <a:r>
              <a:rPr lang="fi-FI" dirty="0" smtClean="0"/>
              <a:t> DB</a:t>
            </a:r>
          </a:p>
          <a:p>
            <a:r>
              <a:rPr lang="fi-FI" dirty="0" err="1" smtClean="0"/>
              <a:t>Anyone</a:t>
            </a:r>
            <a:r>
              <a:rPr lang="fi-FI" dirty="0" smtClean="0"/>
              <a:t> </a:t>
            </a:r>
            <a:r>
              <a:rPr lang="fi-FI" dirty="0" err="1" smtClean="0"/>
              <a:t>can</a:t>
            </a:r>
            <a:r>
              <a:rPr lang="fi-FI" dirty="0" smtClean="0"/>
              <a:t> </a:t>
            </a:r>
            <a:r>
              <a:rPr lang="fi-FI" dirty="0" err="1" smtClean="0"/>
              <a:t>run</a:t>
            </a:r>
            <a:r>
              <a:rPr lang="fi-FI" dirty="0" smtClean="0"/>
              <a:t>, </a:t>
            </a:r>
            <a:r>
              <a:rPr lang="fi-FI" dirty="0" err="1" smtClean="0"/>
              <a:t>explore</a:t>
            </a:r>
            <a:r>
              <a:rPr lang="fi-FI" dirty="0" smtClean="0"/>
              <a:t>, and </a:t>
            </a:r>
            <a:r>
              <a:rPr lang="fi-FI" dirty="0" err="1" smtClean="0"/>
              <a:t>comment</a:t>
            </a:r>
            <a:r>
              <a:rPr lang="fi-FI" dirty="0" smtClean="0"/>
              <a:t>.</a:t>
            </a:r>
          </a:p>
          <a:p>
            <a:r>
              <a:rPr lang="fi-FI" dirty="0" smtClean="0"/>
              <a:t>No, </a:t>
            </a:r>
            <a:r>
              <a:rPr lang="fi-FI" dirty="0" err="1" smtClean="0"/>
              <a:t>this</a:t>
            </a:r>
            <a:r>
              <a:rPr lang="fi-FI" dirty="0" smtClean="0"/>
              <a:t> </a:t>
            </a:r>
            <a:r>
              <a:rPr lang="fi-FI" dirty="0" err="1" smtClean="0"/>
              <a:t>does</a:t>
            </a:r>
            <a:r>
              <a:rPr lang="fi-FI" dirty="0" smtClean="0"/>
              <a:t> </a:t>
            </a:r>
            <a:r>
              <a:rPr lang="fi-FI" dirty="0" err="1" smtClean="0"/>
              <a:t>not</a:t>
            </a:r>
            <a:r>
              <a:rPr lang="fi-FI" dirty="0" smtClean="0"/>
              <a:t> </a:t>
            </a:r>
            <a:r>
              <a:rPr lang="fi-FI" dirty="0" err="1" smtClean="0"/>
              <a:t>end</a:t>
            </a:r>
            <a:r>
              <a:rPr lang="fi-FI" dirty="0" smtClean="0"/>
              <a:t> </a:t>
            </a:r>
            <a:r>
              <a:rPr lang="fi-FI" dirty="0" err="1" smtClean="0"/>
              <a:t>up</a:t>
            </a:r>
            <a:r>
              <a:rPr lang="fi-FI" dirty="0" smtClean="0"/>
              <a:t> in </a:t>
            </a:r>
            <a:r>
              <a:rPr lang="fi-FI" dirty="0" err="1" smtClean="0"/>
              <a:t>chaos</a:t>
            </a:r>
            <a:r>
              <a:rPr lang="fi-FI" dirty="0" smtClean="0"/>
              <a:t>. </a:t>
            </a:r>
            <a:r>
              <a:rPr lang="fi-FI" dirty="0" err="1" smtClean="0"/>
              <a:t>Why</a:t>
            </a:r>
            <a:r>
              <a:rPr lang="fi-FI" dirty="0" smtClean="0"/>
              <a:t>? </a:t>
            </a:r>
          </a:p>
          <a:p>
            <a:pPr lvl="1"/>
            <a:r>
              <a:rPr lang="fi-FI" dirty="0" err="1" smtClean="0"/>
              <a:t>Specific</a:t>
            </a:r>
            <a:r>
              <a:rPr lang="fi-FI" baseline="0" dirty="0" smtClean="0"/>
              <a:t> </a:t>
            </a:r>
            <a:r>
              <a:rPr lang="fi-FI" baseline="0" dirty="0" err="1" smtClean="0"/>
              <a:t>questions</a:t>
            </a:r>
            <a:r>
              <a:rPr lang="fi-FI" baseline="0" dirty="0" smtClean="0"/>
              <a:t> and </a:t>
            </a:r>
            <a:r>
              <a:rPr lang="fi-FI" baseline="0" dirty="0" err="1" smtClean="0"/>
              <a:t>topics</a:t>
            </a:r>
            <a:r>
              <a:rPr lang="fi-FI" baseline="0" dirty="0" smtClean="0"/>
              <a:t>.</a:t>
            </a:r>
          </a:p>
          <a:p>
            <a:pPr lvl="1"/>
            <a:r>
              <a:rPr lang="fi-FI" baseline="0" dirty="0" err="1" smtClean="0"/>
              <a:t>Observations</a:t>
            </a:r>
            <a:r>
              <a:rPr lang="fi-FI" baseline="0" dirty="0" smtClean="0"/>
              <a:t> </a:t>
            </a:r>
            <a:r>
              <a:rPr lang="fi-FI" baseline="0" dirty="0" err="1" smtClean="0"/>
              <a:t>overrule</a:t>
            </a:r>
            <a:r>
              <a:rPr lang="fi-FI" baseline="0" dirty="0" smtClean="0"/>
              <a:t> </a:t>
            </a:r>
            <a:r>
              <a:rPr lang="fi-FI" baseline="0" dirty="0" err="1" smtClean="0"/>
              <a:t>opinions</a:t>
            </a:r>
            <a:r>
              <a:rPr lang="fi-FI" baseline="0" dirty="0" smtClean="0"/>
              <a:t>.</a:t>
            </a:r>
          </a:p>
          <a:p>
            <a:pPr lvl="1"/>
            <a:r>
              <a:rPr lang="fi-FI" baseline="0" dirty="0" err="1" smtClean="0"/>
              <a:t>Contributions</a:t>
            </a:r>
            <a:r>
              <a:rPr lang="fi-FI" baseline="0" dirty="0" smtClean="0"/>
              <a:t> </a:t>
            </a:r>
            <a:r>
              <a:rPr lang="fi-FI" baseline="0" dirty="0" err="1" smtClean="0"/>
              <a:t>must</a:t>
            </a:r>
            <a:r>
              <a:rPr lang="fi-FI" baseline="0" dirty="0" smtClean="0"/>
              <a:t> </a:t>
            </a:r>
            <a:r>
              <a:rPr lang="fi-FI" baseline="0" dirty="0" err="1" smtClean="0"/>
              <a:t>hold</a:t>
            </a:r>
            <a:r>
              <a:rPr lang="fi-FI" baseline="0" dirty="0" smtClean="0"/>
              <a:t> </a:t>
            </a:r>
            <a:r>
              <a:rPr lang="fi-FI" baseline="0" dirty="0" err="1" smtClean="0"/>
              <a:t>against</a:t>
            </a:r>
            <a:r>
              <a:rPr lang="fi-FI" baseline="0" dirty="0" smtClean="0"/>
              <a:t> </a:t>
            </a:r>
            <a:r>
              <a:rPr lang="fi-FI" baseline="0" dirty="0" err="1" smtClean="0"/>
              <a:t>criticism</a:t>
            </a:r>
            <a:r>
              <a:rPr lang="fi-FI" baseline="0" dirty="0" smtClean="0"/>
              <a:t>.</a:t>
            </a:r>
          </a:p>
          <a:p>
            <a:pPr lvl="1"/>
            <a:r>
              <a:rPr lang="fi-FI" baseline="0" dirty="0" smtClean="0"/>
              <a:t>The </a:t>
            </a:r>
            <a:r>
              <a:rPr lang="fi-FI" baseline="0" dirty="0" err="1" smtClean="0"/>
              <a:t>truth</a:t>
            </a:r>
            <a:r>
              <a:rPr lang="fi-FI" baseline="0" dirty="0" smtClean="0"/>
              <a:t> is </a:t>
            </a:r>
            <a:r>
              <a:rPr lang="fi-FI" baseline="0" dirty="0" err="1" smtClean="0"/>
              <a:t>consistent</a:t>
            </a:r>
            <a:r>
              <a:rPr lang="fi-FI" baseline="0" dirty="0" smtClean="0"/>
              <a:t> with </a:t>
            </a:r>
            <a:r>
              <a:rPr lang="fi-FI" baseline="0" dirty="0" err="1" smtClean="0"/>
              <a:t>all</a:t>
            </a:r>
            <a:r>
              <a:rPr lang="fi-FI" baseline="0" dirty="0" smtClean="0"/>
              <a:t> </a:t>
            </a:r>
            <a:r>
              <a:rPr lang="fi-FI" baseline="0" dirty="0" err="1" smtClean="0"/>
              <a:t>facts</a:t>
            </a:r>
            <a:r>
              <a:rPr lang="fi-FI" baseline="0" dirty="0" smtClean="0"/>
              <a:t>…</a:t>
            </a:r>
            <a:endParaRPr lang="fi-FI"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684" y="2931790"/>
            <a:ext cx="3237760" cy="221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3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Examples</a:t>
            </a:r>
            <a:r>
              <a:rPr lang="fi-FI" dirty="0" smtClean="0"/>
              <a:t> of </a:t>
            </a:r>
            <a:r>
              <a:rPr lang="fi-FI" dirty="0" err="1" smtClean="0"/>
              <a:t>collaborative</a:t>
            </a:r>
            <a:r>
              <a:rPr lang="fi-FI" dirty="0" smtClean="0"/>
              <a:t> </a:t>
            </a:r>
            <a:r>
              <a:rPr lang="fi-FI" dirty="0" err="1" smtClean="0"/>
              <a:t>models</a:t>
            </a:r>
            <a:endParaRPr lang="fi-FI" dirty="0"/>
          </a:p>
        </p:txBody>
      </p:sp>
      <p:sp>
        <p:nvSpPr>
          <p:cNvPr id="3" name="Content Placeholder 2"/>
          <p:cNvSpPr>
            <a:spLocks noGrp="1"/>
          </p:cNvSpPr>
          <p:nvPr>
            <p:ph idx="1"/>
          </p:nvPr>
        </p:nvSpPr>
        <p:spPr/>
        <p:txBody>
          <a:bodyPr/>
          <a:lstStyle/>
          <a:p>
            <a:r>
              <a:rPr lang="fi-FI" dirty="0" smtClean="0">
                <a:hlinkClick r:id="rId2"/>
              </a:rPr>
              <a:t>http://fi.opasnet.org/fi/Energiapaatos</a:t>
            </a:r>
            <a:r>
              <a:rPr lang="fi-FI" dirty="0" smtClean="0"/>
              <a:t> </a:t>
            </a:r>
          </a:p>
          <a:p>
            <a:r>
              <a:rPr lang="fi-FI" dirty="0" smtClean="0">
                <a:hlinkClick r:id="rId3"/>
              </a:rPr>
              <a:t>http://fi.opasnet.org/fi/Silakka</a:t>
            </a:r>
            <a:r>
              <a:rPr lang="fi-FI" dirty="0" smtClean="0"/>
              <a:t> </a:t>
            </a:r>
          </a:p>
          <a:p>
            <a:r>
              <a:rPr lang="fi-FI" dirty="0" smtClean="0">
                <a:hlinkClick r:id="rId4"/>
              </a:rPr>
              <a:t>http://en.opasnet.org/w/Health_impact_assessment</a:t>
            </a:r>
            <a:r>
              <a:rPr lang="fi-FI" dirty="0" smtClean="0"/>
              <a:t> </a:t>
            </a:r>
          </a:p>
          <a:p>
            <a:r>
              <a:rPr lang="fi-FI" dirty="0" smtClean="0">
                <a:hlinkClick r:id="rId5"/>
              </a:rPr>
              <a:t>http://en.opasnet.org/w/ReplicaX</a:t>
            </a:r>
            <a:r>
              <a:rPr lang="fi-FI" dirty="0" smtClean="0"/>
              <a:t> </a:t>
            </a:r>
            <a:endParaRPr lang="fi-FI" dirty="0"/>
          </a:p>
        </p:txBody>
      </p:sp>
    </p:spTree>
    <p:extLst>
      <p:ext uri="{BB962C8B-B14F-4D97-AF65-F5344CB8AC3E}">
        <p14:creationId xmlns:p14="http://schemas.microsoft.com/office/powerpoint/2010/main" val="102222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smtClean="0"/>
              <a:t>42</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"I speak of none but the computer that is to come after me," intoned Deep Thought, his voice regaining its accustomed declamatory tones. "A computer whose merest operational parameters I am not worthy to calculate -- and yet I will design it for you. A computer that can calculate the Question to the Ultimate Answer, a computer of such infinite and subtle complexity that organic life itself shall form part of its operational matrix. And you yourselves shall take on new forms and go down into the computer to navigate its ten-million-year program! Yes! I shall design this computer for you. And I shall name it also unto you. And it shall be called ... the Earth." </a:t>
            </a:r>
          </a:p>
          <a:p>
            <a:pPr marL="0" indent="0">
              <a:buNone/>
            </a:pPr>
            <a:r>
              <a:rPr lang="en-US" dirty="0" smtClean="0"/>
              <a:t>-- Douglas Adams: The Hitchhiker's Guide to the Galaxy (1979) </a:t>
            </a:r>
          </a:p>
        </p:txBody>
      </p:sp>
    </p:spTree>
    <p:extLst>
      <p:ext uri="{BB962C8B-B14F-4D97-AF65-F5344CB8AC3E}">
        <p14:creationId xmlns:p14="http://schemas.microsoft.com/office/powerpoint/2010/main" val="1246296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2808312" cy="3589908"/>
          </a:xfrm>
        </p:spPr>
        <p:txBody>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4" name="Picture 4" descr="https://tallbloke.files.wordpress.com/2013/05/science-v-politic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470"/>
            <a:ext cx="5991786" cy="4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1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Outline</a:t>
            </a:r>
            <a:endParaRPr lang="fi-FI" dirty="0"/>
          </a:p>
        </p:txBody>
      </p:sp>
      <p:sp>
        <p:nvSpPr>
          <p:cNvPr id="3" name="Content Placeholder 2"/>
          <p:cNvSpPr>
            <a:spLocks noGrp="1"/>
          </p:cNvSpPr>
          <p:nvPr>
            <p:ph idx="1"/>
          </p:nvPr>
        </p:nvSpPr>
        <p:spPr/>
        <p:txBody>
          <a:bodyPr>
            <a:normAutofit fontScale="77500" lnSpcReduction="20000"/>
          </a:bodyPr>
          <a:lstStyle/>
          <a:p>
            <a:r>
              <a:rPr lang="fi-FI" dirty="0" err="1" smtClean="0"/>
              <a:t>Overview</a:t>
            </a:r>
            <a:r>
              <a:rPr lang="fi-FI" dirty="0" smtClean="0"/>
              <a:t> of the </a:t>
            </a:r>
            <a:r>
              <a:rPr lang="fi-FI" dirty="0" err="1" smtClean="0"/>
              <a:t>GovLab</a:t>
            </a:r>
            <a:endParaRPr lang="fi-FI" dirty="0" smtClean="0"/>
          </a:p>
          <a:p>
            <a:r>
              <a:rPr lang="fi-FI" dirty="0" smtClean="0"/>
              <a:t>The </a:t>
            </a:r>
            <a:r>
              <a:rPr lang="fi-FI" dirty="0" err="1" smtClean="0"/>
              <a:t>most</a:t>
            </a:r>
            <a:r>
              <a:rPr lang="fi-FI" dirty="0" smtClean="0"/>
              <a:t> </a:t>
            </a:r>
            <a:r>
              <a:rPr lang="fi-FI" dirty="0" err="1" smtClean="0"/>
              <a:t>interesting</a:t>
            </a:r>
            <a:r>
              <a:rPr lang="fi-FI" dirty="0" smtClean="0"/>
              <a:t> </a:t>
            </a:r>
            <a:r>
              <a:rPr lang="fi-FI" dirty="0" err="1" smtClean="0"/>
              <a:t>projects</a:t>
            </a:r>
            <a:endParaRPr lang="fi-FI" dirty="0" smtClean="0"/>
          </a:p>
          <a:p>
            <a:pPr lvl="1" indent="-342900">
              <a:buFont typeface="Arial" panose="020B0604020202020204" pitchFamily="34" charset="0"/>
              <a:buChar char="•"/>
              <a:defRPr/>
            </a:pPr>
            <a:r>
              <a:rPr lang="fi-FI" sz="2800" kern="1200" dirty="0" smtClean="0">
                <a:solidFill>
                  <a:schemeClr val="tx1"/>
                </a:solidFill>
                <a:effectLst/>
                <a:latin typeface="+mn-lt"/>
                <a:ea typeface="+mn-ea"/>
                <a:cs typeface="+mn-cs"/>
              </a:rPr>
              <a:t>OpenData500</a:t>
            </a:r>
          </a:p>
          <a:p>
            <a:pPr lvl="1" indent="-342900">
              <a:buFont typeface="Arial" panose="020B0604020202020204" pitchFamily="34" charset="0"/>
              <a:buChar char="•"/>
              <a:defRPr/>
            </a:pPr>
            <a:r>
              <a:rPr lang="fi-FI" dirty="0" err="1" smtClean="0"/>
              <a:t>Network</a:t>
            </a:r>
            <a:r>
              <a:rPr lang="fi-FI" dirty="0" smtClean="0"/>
              <a:t> of </a:t>
            </a:r>
            <a:r>
              <a:rPr lang="fi-FI" dirty="0" err="1" smtClean="0"/>
              <a:t>innovators</a:t>
            </a:r>
            <a:endParaRPr lang="fi-FI" dirty="0" smtClean="0"/>
          </a:p>
          <a:p>
            <a:pPr lvl="1" indent="-342900">
              <a:buFont typeface="Arial" panose="020B0604020202020204" pitchFamily="34" charset="0"/>
              <a:buChar char="•"/>
              <a:defRPr/>
            </a:pPr>
            <a:r>
              <a:rPr lang="fi-FI" dirty="0" err="1" smtClean="0"/>
              <a:t>Demos</a:t>
            </a:r>
            <a:r>
              <a:rPr lang="fi-FI" dirty="0" smtClean="0"/>
              <a:t> for </a:t>
            </a:r>
            <a:r>
              <a:rPr lang="fi-FI" dirty="0" err="1" smtClean="0"/>
              <a:t>Democracy</a:t>
            </a:r>
            <a:endParaRPr lang="fi-FI" dirty="0" smtClean="0"/>
          </a:p>
          <a:p>
            <a:pPr lvl="1" indent="-342900">
              <a:buFont typeface="Arial" panose="020B0604020202020204" pitchFamily="34" charset="0"/>
              <a:buChar char="•"/>
              <a:defRPr/>
            </a:pPr>
            <a:r>
              <a:rPr lang="fi-FI" sz="2800" dirty="0" err="1" smtClean="0">
                <a:effectLst/>
              </a:rPr>
              <a:t>Smarter</a:t>
            </a:r>
            <a:r>
              <a:rPr lang="fi-FI" sz="2800" dirty="0" smtClean="0">
                <a:effectLst/>
              </a:rPr>
              <a:t> </a:t>
            </a:r>
            <a:r>
              <a:rPr lang="fi-FI" sz="2800" dirty="0" err="1" smtClean="0">
                <a:effectLst/>
              </a:rPr>
              <a:t>citizens</a:t>
            </a:r>
            <a:r>
              <a:rPr lang="fi-FI" sz="2800" dirty="0" smtClean="0">
                <a:effectLst/>
              </a:rPr>
              <a:t>, </a:t>
            </a:r>
            <a:r>
              <a:rPr lang="fi-FI" sz="2800" dirty="0" err="1" smtClean="0">
                <a:effectLst/>
              </a:rPr>
              <a:t>smarter</a:t>
            </a:r>
            <a:r>
              <a:rPr lang="fi-FI" sz="2800" dirty="0" smtClean="0">
                <a:effectLst/>
              </a:rPr>
              <a:t> </a:t>
            </a:r>
            <a:r>
              <a:rPr lang="fi-FI" sz="2800" dirty="0" err="1" smtClean="0">
                <a:effectLst/>
              </a:rPr>
              <a:t>state</a:t>
            </a:r>
            <a:endParaRPr lang="fi-FI" sz="2800" dirty="0" smtClean="0">
              <a:effectLst/>
            </a:endParaRPr>
          </a:p>
          <a:p>
            <a:pPr lvl="1" indent="-342900">
              <a:buFont typeface="Arial" panose="020B0604020202020204" pitchFamily="34" charset="0"/>
              <a:buChar char="•"/>
              <a:defRPr/>
            </a:pPr>
            <a:r>
              <a:rPr lang="fi-FI" sz="2800" dirty="0" err="1" smtClean="0">
                <a:effectLst/>
              </a:rPr>
              <a:t>Randomized</a:t>
            </a:r>
            <a:r>
              <a:rPr lang="fi-FI" sz="2800" dirty="0" smtClean="0">
                <a:effectLst/>
              </a:rPr>
              <a:t> </a:t>
            </a:r>
            <a:r>
              <a:rPr lang="fi-FI" sz="2800" dirty="0" err="1" smtClean="0">
                <a:effectLst/>
              </a:rPr>
              <a:t>trials</a:t>
            </a:r>
            <a:r>
              <a:rPr lang="fi-FI" sz="2800" dirty="0" smtClean="0">
                <a:effectLst/>
              </a:rPr>
              <a:t> of </a:t>
            </a:r>
            <a:r>
              <a:rPr lang="fi-FI" sz="2800" dirty="0" err="1" smtClean="0">
                <a:effectLst/>
              </a:rPr>
              <a:t>practices</a:t>
            </a:r>
            <a:endParaRPr lang="fi-FI" sz="2800" dirty="0" smtClean="0">
              <a:effectLst/>
            </a:endParaRPr>
          </a:p>
          <a:p>
            <a:r>
              <a:rPr lang="fi-FI" dirty="0" smtClean="0"/>
              <a:t>Knowledge </a:t>
            </a:r>
            <a:r>
              <a:rPr lang="fi-FI" dirty="0" err="1" smtClean="0"/>
              <a:t>crystals</a:t>
            </a:r>
            <a:r>
              <a:rPr lang="fi-FI" dirty="0" smtClean="0"/>
              <a:t> and </a:t>
            </a:r>
            <a:r>
              <a:rPr lang="fi-FI" dirty="0" err="1" smtClean="0"/>
              <a:t>Wikidata</a:t>
            </a:r>
            <a:endParaRPr lang="fi-FI" dirty="0" smtClean="0"/>
          </a:p>
          <a:p>
            <a:r>
              <a:rPr lang="fi-FI" dirty="0" err="1" smtClean="0"/>
              <a:t>What</a:t>
            </a:r>
            <a:r>
              <a:rPr lang="fi-FI" dirty="0" smtClean="0"/>
              <a:t> </a:t>
            </a:r>
            <a:r>
              <a:rPr lang="fi-FI" dirty="0" err="1" smtClean="0"/>
              <a:t>could</a:t>
            </a:r>
            <a:r>
              <a:rPr lang="fi-FI" dirty="0" smtClean="0"/>
              <a:t> THL </a:t>
            </a:r>
            <a:r>
              <a:rPr lang="fi-FI" dirty="0" err="1" smtClean="0"/>
              <a:t>do</a:t>
            </a:r>
            <a:r>
              <a:rPr lang="fi-FI" dirty="0" smtClean="0"/>
              <a:t>?</a:t>
            </a:r>
            <a:endParaRPr lang="fi-FI" dirty="0" smtClean="0"/>
          </a:p>
        </p:txBody>
      </p:sp>
    </p:spTree>
    <p:extLst>
      <p:ext uri="{BB962C8B-B14F-4D97-AF65-F5344CB8AC3E}">
        <p14:creationId xmlns:p14="http://schemas.microsoft.com/office/powerpoint/2010/main" val="297094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Governance</a:t>
            </a:r>
            <a:r>
              <a:rPr lang="fi-FI" dirty="0" smtClean="0"/>
              <a:t> </a:t>
            </a:r>
            <a:r>
              <a:rPr lang="fi-FI" dirty="0" err="1" smtClean="0"/>
              <a:t>Lab</a:t>
            </a:r>
            <a:endParaRPr lang="fi-FI" dirty="0"/>
          </a:p>
        </p:txBody>
      </p:sp>
      <p:sp>
        <p:nvSpPr>
          <p:cNvPr id="3" name="Content Placeholder 2"/>
          <p:cNvSpPr>
            <a:spLocks noGrp="1"/>
          </p:cNvSpPr>
          <p:nvPr>
            <p:ph idx="1"/>
          </p:nvPr>
        </p:nvSpPr>
        <p:spPr/>
        <p:txBody>
          <a:bodyPr/>
          <a:lstStyle/>
          <a:p>
            <a:r>
              <a:rPr lang="fi-FI" dirty="0" smtClean="0"/>
              <a:t>An </a:t>
            </a:r>
            <a:r>
              <a:rPr lang="fi-FI" dirty="0" err="1" smtClean="0"/>
              <a:t>institute</a:t>
            </a:r>
            <a:r>
              <a:rPr lang="fi-FI" baseline="0" dirty="0" smtClean="0"/>
              <a:t> </a:t>
            </a:r>
            <a:r>
              <a:rPr lang="fi-FI" baseline="0" dirty="0" err="1" smtClean="0"/>
              <a:t>based</a:t>
            </a:r>
            <a:r>
              <a:rPr lang="fi-FI" baseline="0" dirty="0" smtClean="0"/>
              <a:t> at New York </a:t>
            </a:r>
            <a:r>
              <a:rPr lang="fi-FI" baseline="0" dirty="0" err="1" smtClean="0"/>
              <a:t>University</a:t>
            </a:r>
            <a:r>
              <a:rPr lang="fi-FI" baseline="0" dirty="0" smtClean="0"/>
              <a:t> / </a:t>
            </a:r>
            <a:r>
              <a:rPr lang="fi-FI" baseline="0" dirty="0" err="1" smtClean="0"/>
              <a:t>Tandon</a:t>
            </a:r>
            <a:r>
              <a:rPr lang="fi-FI" baseline="0" dirty="0" smtClean="0"/>
              <a:t> School of Engineering.</a:t>
            </a:r>
          </a:p>
          <a:p>
            <a:r>
              <a:rPr lang="fi-FI" baseline="0" dirty="0" err="1" smtClean="0"/>
              <a:t>Staff</a:t>
            </a:r>
            <a:r>
              <a:rPr lang="fi-FI" baseline="0" dirty="0" smtClean="0"/>
              <a:t> and </a:t>
            </a:r>
            <a:r>
              <a:rPr lang="fi-FI" baseline="0" dirty="0" err="1" smtClean="0"/>
              <a:t>students</a:t>
            </a:r>
            <a:r>
              <a:rPr lang="fi-FI" baseline="0" dirty="0" smtClean="0"/>
              <a:t>: </a:t>
            </a:r>
            <a:r>
              <a:rPr lang="fi-FI" baseline="0" dirty="0" err="1" smtClean="0"/>
              <a:t>About</a:t>
            </a:r>
            <a:r>
              <a:rPr lang="fi-FI" baseline="0" dirty="0" smtClean="0"/>
              <a:t> 30 </a:t>
            </a:r>
            <a:r>
              <a:rPr lang="fi-FI" baseline="0" dirty="0" err="1" smtClean="0"/>
              <a:t>from</a:t>
            </a:r>
            <a:r>
              <a:rPr lang="fi-FI" baseline="0" dirty="0" smtClean="0"/>
              <a:t> </a:t>
            </a:r>
            <a:r>
              <a:rPr lang="fi-FI" baseline="0" dirty="0" err="1" smtClean="0"/>
              <a:t>all</a:t>
            </a:r>
            <a:r>
              <a:rPr lang="fi-FI" baseline="0" dirty="0" smtClean="0"/>
              <a:t> </a:t>
            </a:r>
            <a:r>
              <a:rPr lang="fi-FI" baseline="0" dirty="0" err="1" smtClean="0"/>
              <a:t>over</a:t>
            </a:r>
            <a:r>
              <a:rPr lang="fi-FI" baseline="0" dirty="0" smtClean="0"/>
              <a:t> the </a:t>
            </a:r>
            <a:r>
              <a:rPr lang="fi-FI" baseline="0" dirty="0" err="1" smtClean="0"/>
              <a:t>world</a:t>
            </a:r>
            <a:r>
              <a:rPr lang="fi-FI" baseline="0" dirty="0" smtClean="0"/>
              <a:t>.</a:t>
            </a:r>
          </a:p>
          <a:p>
            <a:r>
              <a:rPr lang="fi-FI" baseline="0" dirty="0" err="1" smtClean="0"/>
              <a:t>Lead</a:t>
            </a:r>
            <a:r>
              <a:rPr lang="fi-FI" baseline="0" dirty="0" smtClean="0"/>
              <a:t> </a:t>
            </a:r>
            <a:r>
              <a:rPr lang="fi-FI" baseline="0" dirty="0" err="1" smtClean="0"/>
              <a:t>supporters</a:t>
            </a:r>
            <a:r>
              <a:rPr lang="fi-FI" baseline="0" dirty="0" smtClean="0"/>
              <a:t>: </a:t>
            </a:r>
            <a:r>
              <a:rPr lang="fi-FI" baseline="0" dirty="0" err="1" smtClean="0"/>
              <a:t>MacArthur</a:t>
            </a:r>
            <a:r>
              <a:rPr lang="fi-FI" baseline="0" dirty="0" smtClean="0"/>
              <a:t> </a:t>
            </a:r>
            <a:r>
              <a:rPr lang="fi-FI" baseline="0" dirty="0" err="1" smtClean="0"/>
              <a:t>Foundation</a:t>
            </a:r>
            <a:r>
              <a:rPr lang="fi-FI" baseline="0" dirty="0" smtClean="0"/>
              <a:t>, Knight </a:t>
            </a:r>
            <a:r>
              <a:rPr lang="fi-FI" baseline="0" dirty="0" err="1" smtClean="0"/>
              <a:t>Foundation</a:t>
            </a:r>
            <a:r>
              <a:rPr lang="fi-FI" baseline="0" dirty="0" smtClean="0"/>
              <a:t>, Google.</a:t>
            </a:r>
            <a:endParaRPr lang="fi-FI" dirty="0"/>
          </a:p>
        </p:txBody>
      </p:sp>
    </p:spTree>
    <p:extLst>
      <p:ext uri="{BB962C8B-B14F-4D97-AF65-F5344CB8AC3E}">
        <p14:creationId xmlns:p14="http://schemas.microsoft.com/office/powerpoint/2010/main" val="90067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GovLab’s</a:t>
            </a:r>
            <a:r>
              <a:rPr lang="fi-FI" dirty="0" smtClean="0"/>
              <a:t> mission</a:t>
            </a:r>
            <a:endParaRPr lang="fi-FI" dirty="0"/>
          </a:p>
        </p:txBody>
      </p:sp>
      <p:sp>
        <p:nvSpPr>
          <p:cNvPr id="3" name="Content Placeholder 2"/>
          <p:cNvSpPr>
            <a:spLocks noGrp="1"/>
          </p:cNvSpPr>
          <p:nvPr>
            <p:ph idx="1"/>
          </p:nvPr>
        </p:nvSpPr>
        <p:spPr/>
        <p:txBody>
          <a:bodyPr>
            <a:normAutofit fontScale="70000" lnSpcReduction="20000"/>
          </a:bodyPr>
          <a:lstStyle/>
          <a:p>
            <a:r>
              <a:rPr lang="en-US" b="1" smtClean="0"/>
              <a:t>To improve people’s lives by changing the way we govern.</a:t>
            </a:r>
          </a:p>
          <a:p>
            <a:pPr lvl="1"/>
            <a:r>
              <a:rPr lang="en-US" smtClean="0"/>
              <a:t>The goal is to strengthen the ability of institutions – including but not limited to governments – and people to work more openly, collaboratively, effectively and legitimately to make better decisions and solve public problems.</a:t>
            </a:r>
          </a:p>
          <a:p>
            <a:pPr lvl="1"/>
            <a:r>
              <a:rPr lang="en-US" smtClean="0"/>
              <a:t>Increased availability and use of data, new ways to leverage the capacity, intelligence, and expertise of people in the problem-solving process, combined with new advances in technology and science can transform governance.</a:t>
            </a:r>
          </a:p>
          <a:p>
            <a:pPr lvl="1"/>
            <a:r>
              <a:rPr lang="en-US" smtClean="0"/>
              <a:t>Each challenge and opportunity is approached in an interdisciplinary, collaborative way, irrespective of the problem, sector, geography and level of government.</a:t>
            </a:r>
          </a:p>
        </p:txBody>
      </p:sp>
    </p:spTree>
    <p:extLst>
      <p:ext uri="{BB962C8B-B14F-4D97-AF65-F5344CB8AC3E}">
        <p14:creationId xmlns:p14="http://schemas.microsoft.com/office/powerpoint/2010/main" val="364954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What </a:t>
            </a:r>
            <a:r>
              <a:rPr lang="en-US" b="1" dirty="0" err="1" smtClean="0"/>
              <a:t>GovLab</a:t>
            </a:r>
            <a:r>
              <a:rPr lang="en-US" b="1" dirty="0" smtClean="0"/>
              <a:t> does</a:t>
            </a:r>
            <a:endParaRPr lang="fi-FI" dirty="0"/>
          </a:p>
        </p:txBody>
      </p:sp>
      <p:sp>
        <p:nvSpPr>
          <p:cNvPr id="3" name="Content Placeholder 2"/>
          <p:cNvSpPr>
            <a:spLocks noGrp="1"/>
          </p:cNvSpPr>
          <p:nvPr>
            <p:ph idx="1"/>
          </p:nvPr>
        </p:nvSpPr>
        <p:spPr/>
        <p:txBody>
          <a:bodyPr>
            <a:normAutofit fontScale="70000" lnSpcReduction="20000"/>
          </a:bodyPr>
          <a:lstStyle/>
          <a:p>
            <a:r>
              <a:rPr lang="en-US" b="1" dirty="0" smtClean="0">
                <a:hlinkClick r:id="rId2"/>
              </a:rPr>
              <a:t>D</a:t>
            </a:r>
            <a:r>
              <a:rPr lang="en-US" dirty="0" smtClean="0">
                <a:hlinkClick r:id="rId2"/>
              </a:rPr>
              <a:t>evelop and test prototypes for new platforms to enable open and collaborative problem-solving inside a variety of organizations.</a:t>
            </a:r>
          </a:p>
          <a:p>
            <a:r>
              <a:rPr lang="en-US" b="1" dirty="0" smtClean="0">
                <a:hlinkClick r:id="rId3"/>
              </a:rPr>
              <a:t>As</a:t>
            </a:r>
            <a:r>
              <a:rPr lang="en-US" dirty="0" smtClean="0">
                <a:hlinkClick r:id="rId3"/>
              </a:rPr>
              <a:t>sess and disseminate information and analysis about governance innovations (successes and failures) globally and their impact on people’s lives.</a:t>
            </a:r>
          </a:p>
          <a:p>
            <a:r>
              <a:rPr lang="en-US" b="1" dirty="0" smtClean="0">
                <a:hlinkClick r:id="rId4"/>
              </a:rPr>
              <a:t>Tr</a:t>
            </a:r>
            <a:r>
              <a:rPr lang="en-US" dirty="0" smtClean="0">
                <a:hlinkClick r:id="rId4"/>
              </a:rPr>
              <a:t>ain entrepreneurs to tackle public interest challenges using open innovation to take projects from idea to implementation.</a:t>
            </a:r>
          </a:p>
          <a:p>
            <a:r>
              <a:rPr lang="en-US" b="1" dirty="0" smtClean="0">
                <a:hlinkClick r:id="rId5"/>
              </a:rPr>
              <a:t>B</a:t>
            </a:r>
            <a:r>
              <a:rPr lang="en-US" dirty="0" smtClean="0">
                <a:hlinkClick r:id="rId5"/>
              </a:rPr>
              <a:t>uild networks of innovators from across disciplines to gain deeper insights and develop new frameworks for improving governance.</a:t>
            </a:r>
          </a:p>
        </p:txBody>
      </p:sp>
    </p:spTree>
    <p:extLst>
      <p:ext uri="{BB962C8B-B14F-4D97-AF65-F5344CB8AC3E}">
        <p14:creationId xmlns:p14="http://schemas.microsoft.com/office/powerpoint/2010/main" val="1122558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How </a:t>
            </a:r>
            <a:r>
              <a:rPr lang="en-US" b="1" dirty="0" err="1" smtClean="0"/>
              <a:t>GovLab</a:t>
            </a:r>
            <a:r>
              <a:rPr lang="en-US" b="1" dirty="0" smtClean="0"/>
              <a:t> does it</a:t>
            </a:r>
            <a:endParaRPr lang="fi-FI" dirty="0"/>
          </a:p>
        </p:txBody>
      </p:sp>
      <p:sp>
        <p:nvSpPr>
          <p:cNvPr id="3" name="Content Placeholder 2"/>
          <p:cNvSpPr>
            <a:spLocks noGrp="1"/>
          </p:cNvSpPr>
          <p:nvPr>
            <p:ph idx="1"/>
          </p:nvPr>
        </p:nvSpPr>
        <p:spPr/>
        <p:txBody>
          <a:bodyPr>
            <a:normAutofit fontScale="70000" lnSpcReduction="20000"/>
          </a:bodyPr>
          <a:lstStyle/>
          <a:p>
            <a:r>
              <a:rPr lang="en-US" dirty="0" smtClean="0"/>
              <a:t>Learn by doing</a:t>
            </a:r>
          </a:p>
          <a:p>
            <a:r>
              <a:rPr lang="en-US" dirty="0" smtClean="0"/>
              <a:t>Embrace failure: failing fast and often, learning from our mistakes and sharing experiences.</a:t>
            </a:r>
          </a:p>
          <a:p>
            <a:r>
              <a:rPr lang="en-US" dirty="0" smtClean="0"/>
              <a:t>Collaborate with and connect experts and practitioners, across sectors and disciplines, levels of governance and geographies.</a:t>
            </a:r>
          </a:p>
          <a:p>
            <a:r>
              <a:rPr lang="en-US" dirty="0" smtClean="0"/>
              <a:t>Rely on reproducible experiments and metrics to better understand what works (and what doesn’t) and to translate theory and hypotheses into actionable insights.</a:t>
            </a:r>
          </a:p>
          <a:p>
            <a:r>
              <a:rPr lang="en-US" dirty="0" smtClean="0"/>
              <a:t>We put users at the center, to ensure we stay focused on improving people’s lives.</a:t>
            </a:r>
          </a:p>
        </p:txBody>
      </p:sp>
    </p:spTree>
    <p:extLst>
      <p:ext uri="{BB962C8B-B14F-4D97-AF65-F5344CB8AC3E}">
        <p14:creationId xmlns:p14="http://schemas.microsoft.com/office/powerpoint/2010/main" val="345169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kern="1200" dirty="0" smtClean="0">
                <a:solidFill>
                  <a:schemeClr val="tx1"/>
                </a:solidFill>
                <a:effectLst/>
                <a:latin typeface="+mn-lt"/>
                <a:ea typeface="+mn-ea"/>
                <a:cs typeface="+mn-cs"/>
              </a:rPr>
              <a:t>OpenData500</a:t>
            </a:r>
            <a:endParaRPr lang="fi-FI" dirty="0"/>
          </a:p>
        </p:txBody>
      </p:sp>
      <p:sp>
        <p:nvSpPr>
          <p:cNvPr id="3" name="Content Placeholder 2"/>
          <p:cNvSpPr>
            <a:spLocks noGrp="1"/>
          </p:cNvSpPr>
          <p:nvPr>
            <p:ph idx="1"/>
          </p:nvPr>
        </p:nvSpPr>
        <p:spPr/>
        <p:txBody>
          <a:bodyPr>
            <a:normAutofit/>
          </a:bodyPr>
          <a:lstStyle/>
          <a:p>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7568209"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52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24620" cy="857250"/>
          </a:xfrm>
        </p:spPr>
        <p:txBody>
          <a:bodyPr>
            <a:normAutofit fontScale="90000"/>
          </a:bodyPr>
          <a:lstStyle/>
          <a:p>
            <a:r>
              <a:rPr lang="fi-FI" sz="3200" kern="1200" dirty="0" err="1" smtClean="0">
                <a:solidFill>
                  <a:schemeClr val="tx1"/>
                </a:solidFill>
                <a:effectLst/>
                <a:latin typeface="+mn-lt"/>
                <a:ea typeface="+mn-ea"/>
                <a:cs typeface="+mn-cs"/>
              </a:rPr>
              <a:t>Network</a:t>
            </a:r>
            <a:r>
              <a:rPr lang="fi-FI" sz="3200" kern="1200" dirty="0" smtClean="0">
                <a:solidFill>
                  <a:schemeClr val="tx1"/>
                </a:solidFill>
                <a:effectLst/>
                <a:latin typeface="+mn-lt"/>
                <a:ea typeface="+mn-ea"/>
                <a:cs typeface="+mn-cs"/>
              </a:rPr>
              <a:t> of </a:t>
            </a:r>
            <a:r>
              <a:rPr lang="fi-FI" sz="3200" kern="1200" dirty="0" err="1" smtClean="0">
                <a:solidFill>
                  <a:schemeClr val="tx1"/>
                </a:solidFill>
                <a:effectLst/>
                <a:latin typeface="+mn-lt"/>
                <a:ea typeface="+mn-ea"/>
                <a:cs typeface="+mn-cs"/>
              </a:rPr>
              <a:t>innovators</a:t>
            </a:r>
            <a:endParaRPr lang="fi-FI" dirty="0"/>
          </a:p>
        </p:txBody>
      </p:sp>
      <p:sp>
        <p:nvSpPr>
          <p:cNvPr id="3" name="Content Placeholder 2"/>
          <p:cNvSpPr>
            <a:spLocks noGrp="1"/>
          </p:cNvSpPr>
          <p:nvPr>
            <p:ph idx="1"/>
          </p:nvPr>
        </p:nvSpPr>
        <p:spPr>
          <a:xfrm>
            <a:off x="457200" y="1200151"/>
            <a:ext cx="4240706" cy="3394472"/>
          </a:xfrm>
        </p:spPr>
        <p:txBody>
          <a:bodyPr>
            <a:normAutofit/>
          </a:bodyPr>
          <a:lstStyle/>
          <a:p>
            <a:r>
              <a:rPr lang="fi-FI" dirty="0" err="1" smtClean="0"/>
              <a:t>Designed</a:t>
            </a:r>
            <a:r>
              <a:rPr lang="fi-FI" dirty="0" smtClean="0"/>
              <a:t> to </a:t>
            </a:r>
            <a:r>
              <a:rPr lang="fi-FI" dirty="0" err="1" smtClean="0"/>
              <a:t>find</a:t>
            </a:r>
            <a:r>
              <a:rPr lang="fi-FI" dirty="0" smtClean="0"/>
              <a:t> and </a:t>
            </a:r>
            <a:r>
              <a:rPr lang="fi-FI" dirty="0" err="1" smtClean="0"/>
              <a:t>offer</a:t>
            </a:r>
            <a:r>
              <a:rPr lang="fi-FI" dirty="0" smtClean="0"/>
              <a:t> </a:t>
            </a:r>
            <a:r>
              <a:rPr lang="fi-FI" dirty="0" err="1" smtClean="0"/>
              <a:t>expertise</a:t>
            </a:r>
            <a:r>
              <a:rPr lang="fi-FI" dirty="0" smtClean="0"/>
              <a:t>.</a:t>
            </a:r>
          </a:p>
          <a:p>
            <a:r>
              <a:rPr lang="fi-FI" dirty="0" err="1" smtClean="0"/>
              <a:t>Especially</a:t>
            </a:r>
            <a:r>
              <a:rPr lang="fi-FI" dirty="0" smtClean="0"/>
              <a:t> </a:t>
            </a:r>
            <a:r>
              <a:rPr lang="fi-FI" dirty="0" err="1" smtClean="0"/>
              <a:t>useful</a:t>
            </a:r>
            <a:r>
              <a:rPr lang="fi-FI" dirty="0" smtClean="0"/>
              <a:t> </a:t>
            </a:r>
            <a:r>
              <a:rPr lang="fi-FI" dirty="0" err="1" smtClean="0"/>
              <a:t>between</a:t>
            </a:r>
            <a:r>
              <a:rPr lang="fi-FI" dirty="0" smtClean="0"/>
              <a:t> </a:t>
            </a:r>
            <a:r>
              <a:rPr lang="fi-FI" dirty="0" err="1" smtClean="0"/>
              <a:t>researchers</a:t>
            </a:r>
            <a:r>
              <a:rPr lang="fi-FI" dirty="0" smtClean="0"/>
              <a:t> and </a:t>
            </a:r>
            <a:r>
              <a:rPr lang="fi-FI" dirty="0" err="1" smtClean="0"/>
              <a:t>policy</a:t>
            </a:r>
            <a:r>
              <a:rPr lang="fi-FI" dirty="0" smtClean="0"/>
              <a:t> </a:t>
            </a:r>
            <a:r>
              <a:rPr lang="fi-FI" dirty="0" err="1" smtClean="0"/>
              <a:t>makers</a:t>
            </a:r>
            <a:r>
              <a:rPr lang="fi-FI" dirty="0" smtClean="0"/>
              <a:t>.</a:t>
            </a:r>
          </a:p>
          <a:p>
            <a:r>
              <a:rPr lang="fi-FI" sz="2000" dirty="0">
                <a:hlinkClick r:id="rId2"/>
              </a:rPr>
              <a:t>https://</a:t>
            </a:r>
            <a:r>
              <a:rPr lang="fi-FI" sz="2000" dirty="0" smtClean="0">
                <a:hlinkClick r:id="rId2"/>
              </a:rPr>
              <a:t>networkofinnovators.org</a:t>
            </a:r>
            <a:r>
              <a:rPr lang="fi-FI" sz="2000" dirty="0" smtClean="0"/>
              <a:t> </a:t>
            </a:r>
            <a:endParaRPr lang="fi-FI"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906" y="-5060"/>
            <a:ext cx="4446094" cy="514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02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3461</TotalTime>
  <Words>842</Words>
  <Application>Microsoft Office PowerPoint</Application>
  <PresentationFormat>On-screen Show (16:9)</PresentationFormat>
  <Paragraphs>88</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Governance Lab</vt:lpstr>
      <vt:lpstr>Assessments are to support decisions</vt:lpstr>
      <vt:lpstr>Outline</vt:lpstr>
      <vt:lpstr>The Governance Lab</vt:lpstr>
      <vt:lpstr>GovLab’s mission</vt:lpstr>
      <vt:lpstr>What GovLab does</vt:lpstr>
      <vt:lpstr>How GovLab does it</vt:lpstr>
      <vt:lpstr>OpenData500</vt:lpstr>
      <vt:lpstr>Network of innovators</vt:lpstr>
      <vt:lpstr>Demos for Democracy</vt:lpstr>
      <vt:lpstr>Smarter citizens, smarter state</vt:lpstr>
      <vt:lpstr>Randomized trials of practices</vt:lpstr>
      <vt:lpstr>Wikipedia 15 years</vt:lpstr>
      <vt:lpstr>Avoimuus ehkäisee tutkimusvilppiä</vt:lpstr>
      <vt:lpstr>Knowledge crystal</vt:lpstr>
      <vt:lpstr>Collaboration in open policy practice</vt:lpstr>
      <vt:lpstr>Data flow</vt:lpstr>
      <vt:lpstr>Wikidata</vt:lpstr>
      <vt:lpstr>What could (people in) THL do?</vt:lpstr>
      <vt:lpstr>End</vt:lpstr>
      <vt:lpstr>Knowledge crystals in an assessment</vt:lpstr>
      <vt:lpstr>Collaborative models</vt:lpstr>
      <vt:lpstr>Examples of collaborative models</vt:lpstr>
      <vt:lpstr>42</vt:lpstr>
      <vt:lpstr>Assess-ments are to support decisions</vt:lpstr>
    </vt:vector>
  </TitlesOfParts>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collaborative models</dc:title>
  <dc:creator>Tuomisto Jouni</dc:creator>
  <cp:lastModifiedBy>Tuomisto Jouni</cp:lastModifiedBy>
  <cp:revision>79</cp:revision>
  <dcterms:created xsi:type="dcterms:W3CDTF">2015-05-26T03:28:34Z</dcterms:created>
  <dcterms:modified xsi:type="dcterms:W3CDTF">2016-03-29T11:24:00Z</dcterms:modified>
</cp:coreProperties>
</file>