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8" r:id="rId3"/>
    <p:sldId id="288" r:id="rId4"/>
    <p:sldId id="289" r:id="rId5"/>
    <p:sldId id="279" r:id="rId6"/>
    <p:sldId id="280" r:id="rId7"/>
    <p:sldId id="290" r:id="rId8"/>
    <p:sldId id="281" r:id="rId9"/>
    <p:sldId id="282" r:id="rId10"/>
    <p:sldId id="283" r:id="rId11"/>
    <p:sldId id="284" r:id="rId12"/>
    <p:sldId id="285" r:id="rId13"/>
    <p:sldId id="286" r:id="rId14"/>
  </p:sldIdLst>
  <p:sldSz cx="9144000" cy="6858000" type="screen4x3"/>
  <p:notesSz cx="6797675" cy="9928225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99" autoAdjust="0"/>
  </p:normalViewPr>
  <p:slideViewPr>
    <p:cSldViewPr snapToGrid="0" showGuides="1">
      <p:cViewPr varScale="1">
        <p:scale>
          <a:sx n="82" d="100"/>
          <a:sy n="82" d="100"/>
        </p:scale>
        <p:origin x="989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6.pd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6.pdf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Gill Sans Light"/>
                <a:cs typeface="Gill Sans Light"/>
              </a:defRPr>
            </a:lvl1pPr>
          </a:lstStyle>
          <a:p>
            <a:fld id="{1B982814-769E-5F4C-AC0E-32EE762C2F5B}" type="datetimeFigureOut">
              <a:rPr lang="fi-FI" smtClean="0"/>
              <a:pPr/>
              <a:t>17.4.2015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Gill Sans Light"/>
                <a:cs typeface="Gill Sans Light"/>
              </a:defRPr>
            </a:lvl1pPr>
          </a:lstStyle>
          <a:p>
            <a:r>
              <a:rPr lang="fi-FI" dirty="0" smtClean="0"/>
              <a:t>THULE INSTITUTE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ll Sans"/>
                <a:cs typeface="Gill Sans"/>
              </a:defRPr>
            </a:lvl1pPr>
          </a:lstStyle>
          <a:p>
            <a:fld id="{95E8BC2A-20A4-054D-87A7-5F40BA9100CC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7" name="Kuva 6" descr="aalto2.pn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89186" y="798407"/>
            <a:ext cx="9752400" cy="5923068"/>
          </a:xfrm>
          <a:prstGeom prst="rect">
            <a:avLst/>
          </a:prstGeom>
        </p:spPr>
      </p:pic>
      <p:pic>
        <p:nvPicPr>
          <p:cNvPr id="8" name="Kuva 7" descr="slogan.png"/>
          <p:cNvPicPr>
            <a:picLocks noChangeAspect="1"/>
          </p:cNvPicPr>
          <p:nvPr userDrawn="1"/>
        </p:nvPicPr>
        <p:blipFill>
          <a:blip r:embed="rId3"/>
          <a:srcRect t="56051"/>
          <a:stretch>
            <a:fillRect/>
          </a:stretch>
        </p:blipFill>
        <p:spPr>
          <a:xfrm>
            <a:off x="2169843" y="171450"/>
            <a:ext cx="4804313" cy="74680"/>
          </a:xfrm>
          <a:prstGeom prst="rect">
            <a:avLst/>
          </a:prstGeom>
        </p:spPr>
      </p:pic>
      <p:pic>
        <p:nvPicPr>
          <p:cNvPr id="9" name="Kuva 8" descr="Logo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6665" y="433431"/>
            <a:ext cx="1170669" cy="622697"/>
          </a:xfrm>
          <a:prstGeom prst="rect">
            <a:avLst/>
          </a:prstGeom>
        </p:spPr>
      </p:pic>
      <p:pic>
        <p:nvPicPr>
          <p:cNvPr id="10" name="Kuva 9" descr="Palkki_oikea.pn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8589" y="-197458"/>
            <a:ext cx="653204" cy="7228800"/>
          </a:xfrm>
          <a:prstGeom prst="rect">
            <a:avLst/>
          </a:prstGeom>
        </p:spPr>
      </p:pic>
      <p:pic>
        <p:nvPicPr>
          <p:cNvPr id="11" name="Kuva 10" descr="Palkki_vasen.png"/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9652" y="-239793"/>
            <a:ext cx="661337" cy="7318800"/>
          </a:xfrm>
          <a:prstGeom prst="rect">
            <a:avLst/>
          </a:prstGeom>
        </p:spPr>
      </p:pic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85800" y="2443704"/>
            <a:ext cx="7772400" cy="1470025"/>
          </a:xfrm>
        </p:spPr>
        <p:txBody>
          <a:bodyPr/>
          <a:lstStyle>
            <a:lvl1pPr algn="ctr">
              <a:defRPr b="0" i="0">
                <a:latin typeface="Gill Sans Light"/>
                <a:cs typeface="Gill Sans Light"/>
              </a:defRPr>
            </a:lvl1pPr>
          </a:lstStyle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/>
          </p:nvPr>
        </p:nvSpPr>
        <p:spPr>
          <a:xfrm>
            <a:off x="1371600" y="4199479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Gill Sans Light"/>
                <a:cs typeface="Gill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pic>
        <p:nvPicPr>
          <p:cNvPr id="16" name="Picture 15" descr="Yon signeeraus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tretch>
                <a:fillRect/>
              </a:stretch>
            </p:blipFill>
          </mc:Choice>
          <mc:Fallback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7124700" y="6515100"/>
            <a:ext cx="1428750" cy="95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 descr="Logo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45001"/>
            <a:ext cx="1170669" cy="622697"/>
          </a:xfrm>
          <a:prstGeom prst="rect">
            <a:avLst/>
          </a:prstGeom>
        </p:spPr>
      </p:pic>
      <p:pic>
        <p:nvPicPr>
          <p:cNvPr id="9" name="Kuva 8" descr="Palkki_vasen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9652" y="-239793"/>
            <a:ext cx="661337" cy="7318800"/>
          </a:xfrm>
          <a:prstGeom prst="rect">
            <a:avLst/>
          </a:prstGeom>
        </p:spPr>
      </p:pic>
      <p:pic>
        <p:nvPicPr>
          <p:cNvPr id="10" name="Kuva 9" descr="Palkki_oikea.png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68589" y="-197458"/>
            <a:ext cx="653204" cy="7228800"/>
          </a:xfrm>
          <a:prstGeom prst="rect">
            <a:avLst/>
          </a:prstGeom>
        </p:spPr>
      </p:pic>
      <p:pic>
        <p:nvPicPr>
          <p:cNvPr id="12" name="Picture 11" descr="Yon signeeraus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7124700" y="6515100"/>
            <a:ext cx="1428750" cy="952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814-769E-5F4C-AC0E-32EE762C2F5B}" type="datetimeFigureOut">
              <a:rPr lang="fi-FI" smtClean="0"/>
              <a:pPr/>
              <a:t>17.4.2015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BC2A-20A4-054D-87A7-5F40BA9100C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</a:t>
            </a:r>
            <a:r>
              <a:rPr lang="fi-FI" dirty="0" err="1" smtClean="0"/>
              <a:t>osoitt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osoittamalla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/>
                <a:cs typeface="Gill Sans Light"/>
              </a:defRPr>
            </a:lvl1pPr>
          </a:lstStyle>
          <a:p>
            <a:fld id="{1B982814-769E-5F4C-AC0E-32EE762C2F5B}" type="datetimeFigureOut">
              <a:rPr lang="fi-FI" smtClean="0"/>
              <a:pPr/>
              <a:t>17.4.2015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tint val="75000"/>
                  </a:schemeClr>
                </a:solidFill>
                <a:latin typeface="Gill Sans Light"/>
                <a:cs typeface="Gill Sans Light"/>
              </a:defRPr>
            </a:lvl1pPr>
          </a:lstStyle>
          <a:p>
            <a:r>
              <a:rPr lang="fi-FI" dirty="0" smtClean="0"/>
              <a:t>THULE INSTITUTE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/>
                <a:cs typeface="Gill Sans Light"/>
              </a:defRPr>
            </a:lvl1pPr>
          </a:lstStyle>
          <a:p>
            <a:fld id="{95E8BC2A-20A4-054D-87A7-5F40BA9100CC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Gill Sans Light"/>
          <a:ea typeface="+mj-ea"/>
          <a:cs typeface="Gill Sans Ligh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Gill Sans Light"/>
          <a:ea typeface="+mn-ea"/>
          <a:cs typeface="Gill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Gill Sans Light"/>
          <a:ea typeface="+mn-ea"/>
          <a:cs typeface="Gill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Gill Sans Light"/>
          <a:ea typeface="+mn-ea"/>
          <a:cs typeface="Gill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Gill Sans Light"/>
          <a:ea typeface="+mn-ea"/>
          <a:cs typeface="Gill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Gill Sans Light"/>
          <a:ea typeface="+mn-ea"/>
          <a:cs typeface="Gill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mo.p.karjalainen@oulu.fi" TargetMode="External"/><Relationship Id="rId2" Type="http://schemas.openxmlformats.org/officeDocument/2006/relationships/hyperlink" Target="mailto:Simo.sarkki@oulu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WP 3: </a:t>
            </a:r>
            <a:r>
              <a:rPr lang="fi-FI" dirty="0" err="1"/>
              <a:t>Scenarios</a:t>
            </a:r>
            <a:r>
              <a:rPr lang="fi-FI" dirty="0"/>
              <a:t> and management </a:t>
            </a:r>
            <a:r>
              <a:rPr lang="fi-FI" dirty="0" err="1"/>
              <a:t>objectives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Simo Sarkki &amp; Timo P. Karjalainen</a:t>
            </a:r>
          </a:p>
          <a:p>
            <a:r>
              <a:rPr lang="fi-FI" dirty="0" err="1">
                <a:hlinkClick r:id="rId2"/>
              </a:rPr>
              <a:t>Simo.sarkki@oulu.fi</a:t>
            </a:r>
            <a:r>
              <a:rPr lang="fi-FI" dirty="0"/>
              <a:t> </a:t>
            </a:r>
          </a:p>
          <a:p>
            <a:r>
              <a:rPr lang="fi-FI" dirty="0" err="1">
                <a:hlinkClick r:id="rId3"/>
              </a:rPr>
              <a:t>Timo.p.karjalainen@oulu.fi</a:t>
            </a:r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563880" y="1371600"/>
            <a:ext cx="893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 smtClean="0"/>
              <a:t>GOHERR: </a:t>
            </a:r>
            <a:r>
              <a:rPr lang="fi-FI" sz="2800" b="1" dirty="0" err="1" smtClean="0"/>
              <a:t>Kick-off</a:t>
            </a:r>
            <a:r>
              <a:rPr lang="fi-FI" sz="2800" b="1" dirty="0" smtClean="0"/>
              <a:t> 20-22 </a:t>
            </a:r>
            <a:r>
              <a:rPr lang="fi-FI" sz="2800" b="1" dirty="0" err="1" smtClean="0"/>
              <a:t>April</a:t>
            </a:r>
            <a:r>
              <a:rPr lang="fi-FI" sz="2800" b="1" dirty="0" smtClean="0"/>
              <a:t> 2015; Helsinki</a:t>
            </a:r>
            <a:endParaRPr lang="fi-FI" sz="2800" b="1" dirty="0"/>
          </a:p>
        </p:txBody>
      </p:sp>
    </p:spTree>
    <p:extLst>
      <p:ext uri="{BB962C8B-B14F-4D97-AF65-F5344CB8AC3E}">
        <p14:creationId xmlns:p14="http://schemas.microsoft.com/office/powerpoint/2010/main" val="152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err="1" smtClean="0"/>
              <a:t>Task</a:t>
            </a:r>
            <a:r>
              <a:rPr lang="fi-FI" sz="2800" b="1" dirty="0" smtClean="0"/>
              <a:t> 3.2: </a:t>
            </a:r>
            <a:r>
              <a:rPr lang="fi-FI" sz="2800" b="1" dirty="0" err="1" smtClean="0"/>
              <a:t>Identifying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desireble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future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paths</a:t>
            </a:r>
            <a:r>
              <a:rPr lang="fi-FI" sz="2800" b="1" dirty="0" smtClean="0"/>
              <a:t> to </a:t>
            </a:r>
            <a:r>
              <a:rPr lang="fi-FI" sz="2800" b="1" dirty="0" err="1" smtClean="0"/>
              <a:t>reach</a:t>
            </a:r>
            <a:r>
              <a:rPr lang="fi-FI" sz="2800" b="1" dirty="0" smtClean="0"/>
              <a:t> the </a:t>
            </a:r>
            <a:r>
              <a:rPr lang="fi-FI" sz="2800" b="1" dirty="0" err="1" smtClean="0"/>
              <a:t>objectives</a:t>
            </a:r>
            <a:endParaRPr lang="fi-FI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The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</a:t>
            </a:r>
            <a:r>
              <a:rPr lang="fi-FI" dirty="0" err="1" smtClean="0"/>
              <a:t>identified</a:t>
            </a:r>
            <a:r>
              <a:rPr lang="fi-FI" dirty="0" smtClean="0"/>
              <a:t> in </a:t>
            </a:r>
            <a:r>
              <a:rPr lang="fi-FI" dirty="0" err="1" smtClean="0"/>
              <a:t>task</a:t>
            </a:r>
            <a:r>
              <a:rPr lang="fi-FI" dirty="0" smtClean="0"/>
              <a:t> 3.1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here</a:t>
            </a:r>
            <a:r>
              <a:rPr lang="fi-FI" dirty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as a </a:t>
            </a:r>
            <a:r>
              <a:rPr lang="fi-FI" dirty="0" err="1" smtClean="0"/>
              <a:t>background</a:t>
            </a:r>
            <a:r>
              <a:rPr lang="fi-FI" dirty="0" smtClean="0"/>
              <a:t> for ”</a:t>
            </a:r>
            <a:r>
              <a:rPr lang="fi-FI" dirty="0" err="1" smtClean="0"/>
              <a:t>backcasting</a:t>
            </a:r>
            <a:r>
              <a:rPr lang="fi-FI" dirty="0" smtClean="0"/>
              <a:t>” </a:t>
            </a:r>
            <a:r>
              <a:rPr lang="fi-FI" dirty="0" err="1" smtClean="0"/>
              <a:t>exercise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Backcasting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 is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define</a:t>
            </a:r>
            <a:r>
              <a:rPr lang="fi-FI" dirty="0" smtClean="0"/>
              <a:t> </a:t>
            </a:r>
            <a:r>
              <a:rPr lang="fi-FI" dirty="0" err="1" smtClean="0"/>
              <a:t>desireble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pathways</a:t>
            </a:r>
            <a:r>
              <a:rPr lang="fi-FI" dirty="0" smtClean="0"/>
              <a:t> to </a:t>
            </a:r>
            <a:r>
              <a:rPr lang="fi-FI" dirty="0" err="1" smtClean="0"/>
              <a:t>reach</a:t>
            </a:r>
            <a:r>
              <a:rPr lang="fi-FI" dirty="0" smtClean="0"/>
              <a:t> the </a:t>
            </a:r>
            <a:r>
              <a:rPr lang="fi-FI" dirty="0" err="1" smtClean="0"/>
              <a:t>objectives</a:t>
            </a:r>
            <a:r>
              <a:rPr lang="fi-FI" dirty="0" smtClean="0"/>
              <a:t> (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r>
              <a:rPr lang="fi-FI" dirty="0" smtClean="0"/>
              <a:t>;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and </a:t>
            </a:r>
            <a:r>
              <a:rPr lang="fi-FI" dirty="0" err="1" smtClean="0"/>
              <a:t>how</a:t>
            </a:r>
            <a:r>
              <a:rPr lang="fi-FI" dirty="0" smtClean="0"/>
              <a:t>, and </a:t>
            </a:r>
            <a:r>
              <a:rPr lang="fi-FI" dirty="0" err="1" smtClean="0"/>
              <a:t>proposed</a:t>
            </a:r>
            <a:r>
              <a:rPr lang="fi-FI" dirty="0" smtClean="0"/>
              <a:t> </a:t>
            </a:r>
            <a:r>
              <a:rPr lang="fi-FI" dirty="0" err="1" smtClean="0"/>
              <a:t>timeline</a:t>
            </a:r>
            <a:r>
              <a:rPr lang="fi-FI" dirty="0" smtClean="0"/>
              <a:t> for the </a:t>
            </a:r>
            <a:r>
              <a:rPr lang="fi-FI" dirty="0" err="1" smtClean="0"/>
              <a:t>changes</a:t>
            </a:r>
            <a:r>
              <a:rPr lang="fi-FI" dirty="0" smtClean="0"/>
              <a:t>).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Is </a:t>
            </a:r>
            <a:r>
              <a:rPr lang="fi-FI" dirty="0" err="1" smtClean="0"/>
              <a:t>backcasting</a:t>
            </a:r>
            <a:r>
              <a:rPr lang="fi-FI" dirty="0" smtClean="0"/>
              <a:t> </a:t>
            </a:r>
            <a:r>
              <a:rPr lang="fi-FI" dirty="0" err="1" smtClean="0"/>
              <a:t>done</a:t>
            </a:r>
            <a:r>
              <a:rPr lang="fi-FI" dirty="0" smtClean="0"/>
              <a:t> in workshop (</a:t>
            </a:r>
            <a:r>
              <a:rPr lang="fi-FI" dirty="0" err="1" smtClean="0"/>
              <a:t>Month</a:t>
            </a:r>
            <a:r>
              <a:rPr lang="fi-FI" dirty="0" smtClean="0"/>
              <a:t> 10, </a:t>
            </a:r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crowded</a:t>
            </a:r>
            <a:r>
              <a:rPr lang="fi-FI" dirty="0" smtClean="0"/>
              <a:t>)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later</a:t>
            </a:r>
            <a:r>
              <a:rPr lang="fi-FI" dirty="0" smtClean="0"/>
              <a:t>???, and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later</a:t>
            </a:r>
            <a:r>
              <a:rPr lang="fi-FI" dirty="0" smtClean="0"/>
              <a:t> is it </a:t>
            </a:r>
            <a:r>
              <a:rPr lang="fi-FI" dirty="0" err="1" smtClean="0"/>
              <a:t>done</a:t>
            </a:r>
            <a:r>
              <a:rPr lang="fi-FI" dirty="0" smtClean="0"/>
              <a:t> in </a:t>
            </a:r>
            <a:r>
              <a:rPr lang="fi-FI" dirty="0" err="1" smtClean="0"/>
              <a:t>participatory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expert</a:t>
            </a:r>
            <a:r>
              <a:rPr lang="fi-FI" dirty="0" smtClean="0"/>
              <a:t> </a:t>
            </a:r>
            <a:r>
              <a:rPr lang="fi-FI" dirty="0" err="1" smtClean="0"/>
              <a:t>assessment</a:t>
            </a:r>
            <a:r>
              <a:rPr lang="fi-FI" dirty="0" smtClean="0"/>
              <a:t>??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389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43797"/>
          </a:xfrm>
        </p:spPr>
        <p:txBody>
          <a:bodyPr/>
          <a:lstStyle/>
          <a:p>
            <a:r>
              <a:rPr lang="fi-FI" dirty="0" err="1" smtClean="0"/>
              <a:t>Task</a:t>
            </a:r>
            <a:r>
              <a:rPr lang="fi-FI" dirty="0" smtClean="0"/>
              <a:t> 3.3 Building </a:t>
            </a:r>
            <a:r>
              <a:rPr lang="fi-FI" dirty="0" err="1" smtClean="0"/>
              <a:t>scenarios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486275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To </a:t>
            </a:r>
            <a:r>
              <a:rPr lang="fi-FI" dirty="0" err="1" smtClean="0"/>
              <a:t>estimate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trends</a:t>
            </a:r>
            <a:r>
              <a:rPr lang="fi-FI" dirty="0" smtClean="0"/>
              <a:t> in </a:t>
            </a:r>
            <a:r>
              <a:rPr lang="fi-FI" dirty="0" err="1" smtClean="0"/>
              <a:t>euthropihication</a:t>
            </a:r>
            <a:r>
              <a:rPr lang="fi-FI" dirty="0" smtClean="0"/>
              <a:t>, </a:t>
            </a:r>
            <a:r>
              <a:rPr lang="fi-FI" dirty="0" err="1" smtClean="0"/>
              <a:t>dioxin</a:t>
            </a:r>
            <a:r>
              <a:rPr lang="fi-FI" dirty="0" smtClean="0"/>
              <a:t> </a:t>
            </a:r>
            <a:r>
              <a:rPr lang="fi-FI" dirty="0" err="1" smtClean="0"/>
              <a:t>releases</a:t>
            </a:r>
            <a:r>
              <a:rPr lang="fi-FI" dirty="0" smtClean="0"/>
              <a:t>, the </a:t>
            </a:r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dirty="0" err="1" smtClean="0"/>
              <a:t>herring</a:t>
            </a:r>
            <a:r>
              <a:rPr lang="fi-FI" dirty="0" smtClean="0"/>
              <a:t> and </a:t>
            </a:r>
            <a:r>
              <a:rPr lang="fi-FI" dirty="0" err="1" smtClean="0"/>
              <a:t>salmon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.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provides</a:t>
            </a:r>
            <a:r>
              <a:rPr lang="fi-FI" dirty="0" smtClean="0"/>
              <a:t> input for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r>
              <a:rPr lang="fi-FI" dirty="0" smtClean="0"/>
              <a:t> (WP 6).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Exploratory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for </a:t>
            </a:r>
            <a:r>
              <a:rPr lang="fi-FI" dirty="0" err="1"/>
              <a:t>B</a:t>
            </a:r>
            <a:r>
              <a:rPr lang="fi-FI" dirty="0" err="1" smtClean="0"/>
              <a:t>altic</a:t>
            </a:r>
            <a:r>
              <a:rPr lang="fi-FI" dirty="0" smtClean="0"/>
              <a:t> </a:t>
            </a:r>
            <a:r>
              <a:rPr lang="fi-FI" dirty="0" err="1" smtClean="0"/>
              <a:t>salmon</a:t>
            </a:r>
            <a:r>
              <a:rPr lang="fi-FI" dirty="0" smtClean="0"/>
              <a:t> and </a:t>
            </a:r>
            <a:r>
              <a:rPr lang="fi-FI" dirty="0" err="1" smtClean="0"/>
              <a:t>herring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and </a:t>
            </a:r>
            <a:r>
              <a:rPr lang="fi-FI" dirty="0" err="1" smtClean="0"/>
              <a:t>governance</a:t>
            </a:r>
            <a:endParaRPr lang="fi-FI" dirty="0" smtClean="0"/>
          </a:p>
          <a:p>
            <a:pPr lvl="1"/>
            <a:r>
              <a:rPr lang="fi-FI" dirty="0" err="1" smtClean="0"/>
              <a:t>Exploring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key</a:t>
            </a:r>
            <a:r>
              <a:rPr lang="fi-FI" dirty="0" smtClean="0"/>
              <a:t> </a:t>
            </a:r>
            <a:r>
              <a:rPr lang="fi-FI" dirty="0" err="1" smtClean="0"/>
              <a:t>uncertanities</a:t>
            </a:r>
            <a:r>
              <a:rPr lang="fi-FI" dirty="0" smtClean="0"/>
              <a:t>: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Globalization</a:t>
            </a:r>
            <a:r>
              <a:rPr lang="fi-FI" dirty="0" smtClean="0"/>
              <a:t> vs. </a:t>
            </a:r>
            <a:r>
              <a:rPr lang="fi-FI" dirty="0" err="1" smtClean="0"/>
              <a:t>regionalisation</a:t>
            </a:r>
            <a:r>
              <a:rPr lang="fi-FI" dirty="0" smtClean="0"/>
              <a:t>;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 vs. </a:t>
            </a:r>
            <a:r>
              <a:rPr lang="fi-FI" dirty="0" err="1" smtClean="0"/>
              <a:t>sectoral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, </a:t>
            </a:r>
            <a:r>
              <a:rPr lang="fi-FI" dirty="0" err="1" smtClean="0"/>
              <a:t>impact</a:t>
            </a:r>
            <a:r>
              <a:rPr lang="fi-FI" dirty="0" smtClean="0"/>
              <a:t> on </a:t>
            </a:r>
            <a:r>
              <a:rPr lang="fi-FI" dirty="0" err="1" smtClean="0"/>
              <a:t>trends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</a:t>
            </a:r>
            <a:r>
              <a:rPr lang="fi-FI" dirty="0" err="1" smtClean="0"/>
              <a:t>salmon</a:t>
            </a:r>
            <a:r>
              <a:rPr lang="fi-FI" dirty="0" smtClean="0"/>
              <a:t> and </a:t>
            </a:r>
            <a:r>
              <a:rPr lang="fi-FI" dirty="0" err="1" smtClean="0"/>
              <a:t>herring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Input for </a:t>
            </a:r>
            <a:r>
              <a:rPr lang="fi-FI" dirty="0" err="1" smtClean="0"/>
              <a:t>scenarios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</a:t>
            </a:r>
            <a:r>
              <a:rPr lang="fi-FI" dirty="0" err="1" smtClean="0"/>
              <a:t>reviews</a:t>
            </a:r>
            <a:r>
              <a:rPr lang="fi-FI" dirty="0" smtClean="0"/>
              <a:t> (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WP 2), </a:t>
            </a:r>
            <a:r>
              <a:rPr lang="fi-FI" dirty="0" err="1" smtClean="0"/>
              <a:t>stakeholder</a:t>
            </a:r>
            <a:r>
              <a:rPr lang="fi-FI" dirty="0" smtClean="0"/>
              <a:t> </a:t>
            </a:r>
            <a:r>
              <a:rPr lang="fi-FI" dirty="0" err="1" smtClean="0"/>
              <a:t>interviews</a:t>
            </a:r>
            <a:r>
              <a:rPr lang="fi-FI" dirty="0" smtClean="0"/>
              <a:t> (WP 2), the </a:t>
            </a:r>
            <a:r>
              <a:rPr lang="fi-FI" dirty="0" err="1" smtClean="0"/>
              <a:t>work</a:t>
            </a:r>
            <a:r>
              <a:rPr lang="fi-FI" dirty="0" smtClean="0"/>
              <a:t> on </a:t>
            </a:r>
            <a:r>
              <a:rPr lang="fi-FI" dirty="0" err="1" smtClean="0"/>
              <a:t>dioxin</a:t>
            </a:r>
            <a:r>
              <a:rPr lang="fi-FI" dirty="0" smtClean="0"/>
              <a:t> (WP 5) and </a:t>
            </a:r>
            <a:r>
              <a:rPr lang="fi-FI" dirty="0" err="1" smtClean="0"/>
              <a:t>expert</a:t>
            </a:r>
            <a:r>
              <a:rPr lang="fi-FI" dirty="0" smtClean="0"/>
              <a:t> </a:t>
            </a:r>
            <a:r>
              <a:rPr lang="fi-FI" dirty="0" err="1" smtClean="0"/>
              <a:t>workshops</a:t>
            </a:r>
            <a:r>
              <a:rPr lang="fi-FI" dirty="0" smtClean="0"/>
              <a:t>??.</a:t>
            </a:r>
          </a:p>
          <a:p>
            <a:pPr lvl="1"/>
            <a:r>
              <a:rPr lang="fi-FI" dirty="0" err="1" smtClean="0"/>
              <a:t>Seeking</a:t>
            </a:r>
            <a:r>
              <a:rPr lang="fi-FI" dirty="0" smtClean="0"/>
              <a:t> to </a:t>
            </a:r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 err="1" smtClean="0"/>
              <a:t>effective</a:t>
            </a:r>
            <a:r>
              <a:rPr lang="fi-FI" dirty="0" smtClean="0"/>
              <a:t> </a:t>
            </a:r>
            <a:r>
              <a:rPr lang="fi-FI" dirty="0" err="1" smtClean="0"/>
              <a:t>adaptive</a:t>
            </a:r>
            <a:r>
              <a:rPr lang="fi-FI" dirty="0" smtClean="0"/>
              <a:t> </a:t>
            </a:r>
            <a:r>
              <a:rPr lang="fi-FI" dirty="0" err="1" smtClean="0"/>
              <a:t>actions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r>
              <a:rPr lang="fi-FI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5070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3169"/>
          </a:xfrm>
        </p:spPr>
        <p:txBody>
          <a:bodyPr/>
          <a:lstStyle/>
          <a:p>
            <a:r>
              <a:rPr lang="fi-FI" dirty="0" err="1" smtClean="0"/>
              <a:t>Deliverables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66" y="1548883"/>
            <a:ext cx="7886700" cy="4898669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/>
              <a:t>D 3.1 Report / MS (</a:t>
            </a:r>
            <a:r>
              <a:rPr lang="fi-FI" dirty="0" err="1" smtClean="0"/>
              <a:t>Month</a:t>
            </a:r>
            <a:r>
              <a:rPr lang="fi-FI" dirty="0" smtClean="0"/>
              <a:t> 14), </a:t>
            </a:r>
            <a:r>
              <a:rPr lang="fi-FI" dirty="0" err="1" smtClean="0"/>
              <a:t>objectives</a:t>
            </a:r>
            <a:r>
              <a:rPr lang="fi-FI" dirty="0" smtClean="0"/>
              <a:t> and </a:t>
            </a:r>
            <a:r>
              <a:rPr lang="fi-FI" dirty="0" err="1" smtClean="0"/>
              <a:t>outcomes</a:t>
            </a:r>
            <a:r>
              <a:rPr lang="fi-FI" dirty="0" smtClean="0"/>
              <a:t> of </a:t>
            </a:r>
            <a:r>
              <a:rPr lang="fi-FI" dirty="0" err="1" smtClean="0"/>
              <a:t>baltic</a:t>
            </a:r>
            <a:r>
              <a:rPr lang="fi-FI" dirty="0" smtClean="0"/>
              <a:t> </a:t>
            </a:r>
            <a:r>
              <a:rPr lang="fi-FI" dirty="0" err="1" smtClean="0"/>
              <a:t>salmon</a:t>
            </a:r>
            <a:r>
              <a:rPr lang="fi-FI" dirty="0" smtClean="0"/>
              <a:t> and </a:t>
            </a:r>
            <a:r>
              <a:rPr lang="fi-FI" dirty="0" err="1" smtClean="0"/>
              <a:t>herring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 </a:t>
            </a:r>
            <a:r>
              <a:rPr lang="fi-FI" dirty="0" err="1" smtClean="0"/>
              <a:t>processes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D 3.2 Input for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WP 6, (</a:t>
            </a:r>
            <a:r>
              <a:rPr lang="fi-FI" dirty="0" err="1" smtClean="0"/>
              <a:t>Month</a:t>
            </a:r>
            <a:r>
              <a:rPr lang="fi-FI" dirty="0" smtClean="0"/>
              <a:t> 16), </a:t>
            </a:r>
            <a:r>
              <a:rPr lang="fi-FI" dirty="0" err="1" smtClean="0"/>
              <a:t>estimating</a:t>
            </a:r>
            <a:r>
              <a:rPr lang="fi-FI" dirty="0" smtClean="0"/>
              <a:t> </a:t>
            </a:r>
            <a:r>
              <a:rPr lang="fi-FI" dirty="0" err="1" smtClean="0"/>
              <a:t>trends</a:t>
            </a:r>
            <a:r>
              <a:rPr lang="fi-FI" dirty="0" smtClean="0"/>
              <a:t> in </a:t>
            </a:r>
            <a:r>
              <a:rPr lang="fi-FI" dirty="0" err="1"/>
              <a:t>euthropihication</a:t>
            </a:r>
            <a:r>
              <a:rPr lang="fi-FI" dirty="0"/>
              <a:t>, </a:t>
            </a:r>
            <a:r>
              <a:rPr lang="fi-FI" dirty="0" err="1"/>
              <a:t>dioxin</a:t>
            </a:r>
            <a:r>
              <a:rPr lang="fi-FI" dirty="0"/>
              <a:t> </a:t>
            </a:r>
            <a:r>
              <a:rPr lang="fi-FI" dirty="0" err="1"/>
              <a:t>releases</a:t>
            </a:r>
            <a:r>
              <a:rPr lang="fi-FI" dirty="0"/>
              <a:t>, the </a:t>
            </a:r>
            <a:r>
              <a:rPr lang="fi-FI" dirty="0" err="1"/>
              <a:t>use</a:t>
            </a:r>
            <a:r>
              <a:rPr lang="fi-FI" dirty="0"/>
              <a:t> of </a:t>
            </a:r>
            <a:r>
              <a:rPr lang="fi-FI" dirty="0" err="1"/>
              <a:t>herring</a:t>
            </a:r>
            <a:r>
              <a:rPr lang="fi-FI" dirty="0"/>
              <a:t> and </a:t>
            </a:r>
            <a:r>
              <a:rPr lang="fi-FI" dirty="0" err="1"/>
              <a:t>salmon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. 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D 3.3 Report / MS (</a:t>
            </a:r>
            <a:r>
              <a:rPr lang="fi-FI" dirty="0" err="1" smtClean="0"/>
              <a:t>Month</a:t>
            </a:r>
            <a:r>
              <a:rPr lang="fi-FI" dirty="0" smtClean="0"/>
              <a:t> 20): </a:t>
            </a:r>
            <a:r>
              <a:rPr lang="fi-FI" dirty="0" err="1" smtClean="0"/>
              <a:t>Exploring</a:t>
            </a:r>
            <a:r>
              <a:rPr lang="fi-FI" dirty="0" smtClean="0"/>
              <a:t> </a:t>
            </a:r>
            <a:r>
              <a:rPr lang="fi-FI" dirty="0" err="1" smtClean="0"/>
              <a:t>plausible</a:t>
            </a:r>
            <a:r>
              <a:rPr lang="fi-FI" dirty="0" smtClean="0"/>
              <a:t> </a:t>
            </a:r>
            <a:r>
              <a:rPr lang="fi-FI" dirty="0" err="1" smtClean="0"/>
              <a:t>futures</a:t>
            </a:r>
            <a:r>
              <a:rPr lang="fi-FI" dirty="0" smtClean="0"/>
              <a:t>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potential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of </a:t>
            </a:r>
            <a:r>
              <a:rPr lang="fi-FI" dirty="0" err="1" smtClean="0"/>
              <a:t>application</a:t>
            </a:r>
            <a:r>
              <a:rPr lang="fi-FI" dirty="0" smtClean="0"/>
              <a:t> of </a:t>
            </a:r>
            <a:r>
              <a:rPr lang="fi-FI" dirty="0" err="1" smtClean="0"/>
              <a:t>ecosystem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D 3.4 Report / MS (</a:t>
            </a:r>
            <a:r>
              <a:rPr lang="fi-FI" dirty="0" err="1" smtClean="0"/>
              <a:t>Month</a:t>
            </a:r>
            <a:r>
              <a:rPr lang="fi-FI" dirty="0" smtClean="0"/>
              <a:t> 24): </a:t>
            </a:r>
            <a:r>
              <a:rPr lang="fi-FI" dirty="0" err="1" smtClean="0"/>
              <a:t>Identifying</a:t>
            </a:r>
            <a:r>
              <a:rPr lang="fi-FI" dirty="0" smtClean="0"/>
              <a:t> </a:t>
            </a:r>
            <a:r>
              <a:rPr lang="fi-FI" dirty="0" err="1" smtClean="0"/>
              <a:t>normative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pathways</a:t>
            </a:r>
            <a:r>
              <a:rPr lang="fi-FI" dirty="0" smtClean="0"/>
              <a:t> via </a:t>
            </a:r>
            <a:r>
              <a:rPr lang="fi-FI" dirty="0" err="1" smtClean="0"/>
              <a:t>backcasting</a:t>
            </a:r>
            <a:r>
              <a:rPr lang="fi-FI" dirty="0" smtClean="0"/>
              <a:t> </a:t>
            </a:r>
            <a:r>
              <a:rPr lang="fi-FI" dirty="0" err="1" smtClean="0"/>
              <a:t>exercise</a:t>
            </a:r>
            <a:r>
              <a:rPr lang="fi-FI" dirty="0" smtClean="0"/>
              <a:t> and </a:t>
            </a:r>
            <a:r>
              <a:rPr lang="fi-FI" dirty="0" err="1" smtClean="0"/>
              <a:t>identifying</a:t>
            </a:r>
            <a:r>
              <a:rPr lang="fi-FI" dirty="0" smtClean="0"/>
              <a:t> </a:t>
            </a:r>
            <a:r>
              <a:rPr lang="fi-FI" dirty="0" err="1" smtClean="0"/>
              <a:t>adaptation</a:t>
            </a:r>
            <a:r>
              <a:rPr lang="fi-FI" dirty="0" smtClean="0"/>
              <a:t> </a:t>
            </a:r>
            <a:r>
              <a:rPr lang="fi-FI" dirty="0" err="1" smtClean="0"/>
              <a:t>measures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exploratory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D 3.5 </a:t>
            </a:r>
            <a:r>
              <a:rPr lang="fi-FI" dirty="0" err="1" smtClean="0"/>
              <a:t>Submitted</a:t>
            </a:r>
            <a:r>
              <a:rPr lang="fi-FI" dirty="0" smtClean="0"/>
              <a:t> MS, (</a:t>
            </a:r>
            <a:r>
              <a:rPr lang="fi-FI" dirty="0" err="1" smtClean="0"/>
              <a:t>Month</a:t>
            </a:r>
            <a:r>
              <a:rPr lang="fi-FI" dirty="0" smtClean="0"/>
              <a:t> 26): </a:t>
            </a:r>
            <a:r>
              <a:rPr lang="fi-FI" dirty="0" err="1" smtClean="0"/>
              <a:t>Developing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r>
              <a:rPr lang="fi-FI" dirty="0" smtClean="0"/>
              <a:t> </a:t>
            </a:r>
            <a:r>
              <a:rPr lang="fi-FI" dirty="0" err="1" smtClean="0"/>
              <a:t>methodlogy</a:t>
            </a:r>
            <a:r>
              <a:rPr lang="fi-FI" dirty="0" smtClean="0"/>
              <a:t> in the </a:t>
            </a:r>
            <a:r>
              <a:rPr lang="fi-FI" dirty="0" err="1" smtClean="0"/>
              <a:t>context</a:t>
            </a:r>
            <a:r>
              <a:rPr lang="fi-FI" dirty="0" smtClean="0"/>
              <a:t> of </a:t>
            </a:r>
            <a:r>
              <a:rPr lang="fi-FI" dirty="0" err="1" smtClean="0"/>
              <a:t>complex</a:t>
            </a:r>
            <a:r>
              <a:rPr lang="fi-FI" dirty="0" smtClean="0"/>
              <a:t> </a:t>
            </a:r>
            <a:r>
              <a:rPr lang="fi-FI" dirty="0" err="1" smtClean="0"/>
              <a:t>multi-level</a:t>
            </a:r>
            <a:r>
              <a:rPr lang="fi-FI" dirty="0" smtClean="0"/>
              <a:t> </a:t>
            </a:r>
            <a:r>
              <a:rPr lang="fi-FI" dirty="0" err="1" smtClean="0"/>
              <a:t>fisheries</a:t>
            </a:r>
            <a:r>
              <a:rPr lang="fi-FI" dirty="0" smtClean="0"/>
              <a:t> </a:t>
            </a:r>
            <a:r>
              <a:rPr lang="fi-FI" dirty="0" err="1" smtClean="0"/>
              <a:t>governance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188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5836"/>
            <a:ext cx="7886700" cy="987814"/>
          </a:xfrm>
        </p:spPr>
        <p:txBody>
          <a:bodyPr/>
          <a:lstStyle/>
          <a:p>
            <a:r>
              <a:rPr lang="fi-FI" dirty="0" err="1" smtClean="0"/>
              <a:t>Issues</a:t>
            </a:r>
            <a:r>
              <a:rPr lang="fi-FI" dirty="0" smtClean="0"/>
              <a:t> to </a:t>
            </a:r>
            <a:r>
              <a:rPr lang="fi-FI" dirty="0" err="1" smtClean="0"/>
              <a:t>discuss</a:t>
            </a:r>
            <a:r>
              <a:rPr lang="fi-FI" dirty="0" smtClean="0"/>
              <a:t> on 22 </a:t>
            </a:r>
            <a:r>
              <a:rPr lang="fi-FI" dirty="0" err="1" smtClean="0"/>
              <a:t>April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The </a:t>
            </a:r>
            <a:r>
              <a:rPr lang="fi-FI" dirty="0" err="1" smtClean="0"/>
              <a:t>expert</a:t>
            </a:r>
            <a:r>
              <a:rPr lang="fi-FI" dirty="0" smtClean="0"/>
              <a:t> </a:t>
            </a:r>
            <a:r>
              <a:rPr lang="fi-FI" dirty="0" err="1" smtClean="0"/>
              <a:t>stakeholder</a:t>
            </a:r>
            <a:r>
              <a:rPr lang="fi-FI" dirty="0" smtClean="0"/>
              <a:t> workshop in </a:t>
            </a:r>
            <a:r>
              <a:rPr lang="fi-FI" dirty="0" err="1" smtClean="0"/>
              <a:t>Month</a:t>
            </a:r>
            <a:r>
              <a:rPr lang="fi-FI" dirty="0" smtClean="0"/>
              <a:t> 10: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for the WS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various</a:t>
            </a:r>
            <a:r>
              <a:rPr lang="fi-FI" dirty="0" smtClean="0"/>
              <a:t> </a:t>
            </a:r>
            <a:r>
              <a:rPr lang="fi-FI" dirty="0" err="1" smtClean="0"/>
              <a:t>WPs</a:t>
            </a:r>
            <a:r>
              <a:rPr lang="fi-FI" dirty="0" smtClean="0"/>
              <a:t> and </a:t>
            </a:r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realistic</a:t>
            </a:r>
            <a:r>
              <a:rPr lang="fi-FI" dirty="0" smtClean="0"/>
              <a:t>. </a:t>
            </a:r>
            <a:r>
              <a:rPr lang="fi-FI" dirty="0" err="1" smtClean="0"/>
              <a:t>Start</a:t>
            </a:r>
            <a:r>
              <a:rPr lang="fi-FI" dirty="0" smtClean="0"/>
              <a:t> </a:t>
            </a:r>
            <a:r>
              <a:rPr lang="fi-FI" dirty="0" err="1" smtClean="0"/>
              <a:t>planning</a:t>
            </a:r>
            <a:r>
              <a:rPr lang="fi-FI" dirty="0" smtClean="0"/>
              <a:t> of the workshop.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needs</a:t>
            </a:r>
            <a:r>
              <a:rPr lang="fi-FI" dirty="0" smtClean="0"/>
              <a:t> of WP 6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r>
              <a:rPr lang="fi-FI" dirty="0" smtClean="0"/>
              <a:t> for WP 3,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deadlines</a:t>
            </a:r>
            <a:r>
              <a:rPr lang="fi-FI" dirty="0" smtClean="0"/>
              <a:t> and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kind</a:t>
            </a:r>
            <a:r>
              <a:rPr lang="fi-FI" dirty="0" smtClean="0"/>
              <a:t> of </a:t>
            </a:r>
            <a:r>
              <a:rPr lang="fi-FI" dirty="0" err="1" smtClean="0"/>
              <a:t>knowledge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incorporated</a:t>
            </a:r>
            <a:r>
              <a:rPr lang="fi-FI" dirty="0" smtClean="0"/>
              <a:t> into </a:t>
            </a:r>
            <a:r>
              <a:rPr lang="fi-FI" dirty="0" err="1" smtClean="0"/>
              <a:t>decision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r>
              <a:rPr lang="fi-FI" dirty="0" smtClean="0"/>
              <a:t>?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links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WPs</a:t>
            </a:r>
            <a:r>
              <a:rPr lang="fi-FI" dirty="0" smtClean="0"/>
              <a:t>: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interviews</a:t>
            </a:r>
            <a:r>
              <a:rPr lang="fi-FI" dirty="0" smtClean="0"/>
              <a:t>, </a:t>
            </a:r>
            <a:r>
              <a:rPr lang="fi-FI" dirty="0" err="1" smtClean="0"/>
              <a:t>surveys</a:t>
            </a:r>
            <a:r>
              <a:rPr lang="fi-FI" dirty="0" smtClean="0"/>
              <a:t> and </a:t>
            </a:r>
            <a:r>
              <a:rPr lang="fi-FI" dirty="0" err="1" smtClean="0"/>
              <a:t>workshops</a:t>
            </a:r>
            <a:r>
              <a:rPr lang="fi-FI" dirty="0" smtClean="0"/>
              <a:t> </a:t>
            </a:r>
            <a:r>
              <a:rPr lang="fi-FI" dirty="0" err="1" smtClean="0"/>
              <a:t>designed</a:t>
            </a:r>
            <a:r>
              <a:rPr lang="fi-FI" dirty="0" smtClean="0"/>
              <a:t> for the </a:t>
            </a:r>
            <a:r>
              <a:rPr lang="fi-FI" dirty="0" err="1" smtClean="0"/>
              <a:t>purposes</a:t>
            </a:r>
            <a:r>
              <a:rPr lang="fi-FI" dirty="0" smtClean="0"/>
              <a:t> of </a:t>
            </a:r>
            <a:r>
              <a:rPr lang="fi-FI" dirty="0" err="1" smtClean="0"/>
              <a:t>various</a:t>
            </a:r>
            <a:r>
              <a:rPr lang="fi-FI" dirty="0" smtClean="0"/>
              <a:t> </a:t>
            </a:r>
            <a:r>
              <a:rPr lang="fi-FI" dirty="0" err="1" smtClean="0"/>
              <a:t>WPs</a:t>
            </a:r>
            <a:r>
              <a:rPr lang="fi-FI" dirty="0" smtClean="0"/>
              <a:t> to </a:t>
            </a:r>
            <a:r>
              <a:rPr lang="fi-FI" dirty="0" err="1" smtClean="0"/>
              <a:t>enhance</a:t>
            </a:r>
            <a:r>
              <a:rPr lang="fi-FI" dirty="0" smtClean="0"/>
              <a:t> </a:t>
            </a:r>
            <a:r>
              <a:rPr lang="fi-FI" dirty="0" err="1" smtClean="0"/>
              <a:t>effectiveness</a:t>
            </a:r>
            <a:r>
              <a:rPr lang="fi-FI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565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People </a:t>
            </a:r>
            <a:r>
              <a:rPr lang="fi-FI" dirty="0" err="1" smtClean="0"/>
              <a:t>working</a:t>
            </a:r>
            <a:r>
              <a:rPr lang="fi-FI" dirty="0" smtClean="0"/>
              <a:t> in WP 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Leader</a:t>
            </a:r>
            <a:r>
              <a:rPr lang="fi-FI" dirty="0" smtClean="0"/>
              <a:t> of the WP 3: </a:t>
            </a:r>
            <a:r>
              <a:rPr lang="fi-FI" dirty="0" err="1" smtClean="0"/>
              <a:t>Dr</a:t>
            </a:r>
            <a:r>
              <a:rPr lang="fi-FI" dirty="0" smtClean="0"/>
              <a:t>. Timo P. Karjalainen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Postdoc </a:t>
            </a:r>
            <a:r>
              <a:rPr lang="fi-FI" dirty="0" err="1" smtClean="0"/>
              <a:t>researcher</a:t>
            </a:r>
            <a:r>
              <a:rPr lang="fi-FI" dirty="0" smtClean="0"/>
              <a:t> in WP 3: Simo Sarkki</a:t>
            </a:r>
          </a:p>
          <a:p>
            <a:endParaRPr lang="fi-FI" dirty="0" smtClean="0"/>
          </a:p>
          <a:p>
            <a:r>
              <a:rPr lang="fi-FI" dirty="0" smtClean="0"/>
              <a:t>One </a:t>
            </a:r>
            <a:r>
              <a:rPr lang="fi-FI" dirty="0" err="1" smtClean="0"/>
              <a:t>PhD</a:t>
            </a:r>
            <a:r>
              <a:rPr lang="fi-FI" dirty="0" smtClean="0"/>
              <a:t> </a:t>
            </a:r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hired</a:t>
            </a:r>
            <a:r>
              <a:rPr lang="fi-FI" dirty="0" smtClean="0"/>
              <a:t> to </a:t>
            </a:r>
            <a:r>
              <a:rPr lang="fi-FI" dirty="0" err="1" smtClean="0"/>
              <a:t>work</a:t>
            </a:r>
            <a:r>
              <a:rPr lang="fi-FI" dirty="0" smtClean="0"/>
              <a:t> in the WP 3 (Call for </a:t>
            </a:r>
            <a:r>
              <a:rPr lang="fi-FI" dirty="0" err="1" smtClean="0"/>
              <a:t>applications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opened</a:t>
            </a:r>
            <a:r>
              <a:rPr lang="fi-FI" dirty="0" smtClean="0"/>
              <a:t> in </a:t>
            </a:r>
            <a:r>
              <a:rPr lang="fi-FI" dirty="0" err="1" smtClean="0"/>
              <a:t>April</a:t>
            </a:r>
            <a:r>
              <a:rPr lang="fi-FI" dirty="0" smtClean="0"/>
              <a:t> 2015)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in Thule Institute, </a:t>
            </a:r>
            <a:r>
              <a:rPr lang="fi-FI" dirty="0" err="1" smtClean="0"/>
              <a:t>University</a:t>
            </a:r>
            <a:r>
              <a:rPr lang="fi-FI" dirty="0" smtClean="0"/>
              <a:t> of Oulu</a:t>
            </a:r>
          </a:p>
        </p:txBody>
      </p:sp>
    </p:spTree>
    <p:extLst>
      <p:ext uri="{BB962C8B-B14F-4D97-AF65-F5344CB8AC3E}">
        <p14:creationId xmlns:p14="http://schemas.microsoft.com/office/powerpoint/2010/main" val="180421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10105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9075" y="4442604"/>
            <a:ext cx="2296275" cy="186572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7" name="Otsikko 1"/>
          <p:cNvSpPr txBox="1">
            <a:spLocks/>
          </p:cNvSpPr>
          <p:nvPr/>
        </p:nvSpPr>
        <p:spPr>
          <a:xfrm>
            <a:off x="571500" y="3889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Light"/>
                <a:ea typeface="+mj-ea"/>
                <a:cs typeface="Gill Sans Light"/>
              </a:rPr>
              <a:t>Thule Institute is a multidisciplinary research centre at the University of Oulu, which 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Light"/>
              <a:ea typeface="+mj-ea"/>
              <a:cs typeface="Gill Sans Light"/>
            </a:endParaRPr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EC7A08"/>
              </a:buClr>
              <a:buFont typeface="Wingdings" pitchFamily="2" charset="2"/>
              <a:buChar char="§"/>
            </a:pPr>
            <a:r>
              <a:rPr lang="fi-FI" sz="1800" dirty="0" smtClean="0"/>
              <a:t>studies environmental, northern and Arctic issues and natural resources</a:t>
            </a:r>
          </a:p>
          <a:p>
            <a:endParaRPr lang="fi-FI" sz="1800" dirty="0" smtClean="0"/>
          </a:p>
          <a:p>
            <a:pPr>
              <a:buClr>
                <a:srgbClr val="EC7A08"/>
              </a:buClr>
              <a:buFont typeface="Wingdings" pitchFamily="2" charset="2"/>
              <a:buChar char="§"/>
            </a:pPr>
            <a:r>
              <a:rPr lang="fi-FI" sz="1800" dirty="0" smtClean="0"/>
              <a:t>founds its research on a multidisciplinary research program </a:t>
            </a:r>
            <a:r>
              <a:rPr lang="en-US" sz="1800" dirty="0" smtClean="0"/>
              <a:t>and groups working in the program</a:t>
            </a:r>
          </a:p>
          <a:p>
            <a:pPr>
              <a:buClr>
                <a:srgbClr val="EC7A08"/>
              </a:buClr>
            </a:pPr>
            <a:endParaRPr lang="en-US" sz="1800" dirty="0" smtClean="0"/>
          </a:p>
          <a:p>
            <a:pPr>
              <a:buClr>
                <a:srgbClr val="EC7A08"/>
              </a:buClr>
              <a:buFont typeface="Wingdings" pitchFamily="2" charset="2"/>
              <a:buChar char="§"/>
            </a:pPr>
            <a:r>
              <a:rPr lang="en-US" sz="1800" dirty="0" smtClean="0"/>
              <a:t>multidisciplinary research themes are:</a:t>
            </a:r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en-US" sz="1800" dirty="0" smtClean="0"/>
              <a:t>Climate Change Dynamics, Impacts and Adaptation</a:t>
            </a:r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en-US" sz="1800" dirty="0" smtClean="0"/>
              <a:t>Human Health and Community Well-being</a:t>
            </a:r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en-US" sz="1800" dirty="0" smtClean="0"/>
              <a:t>Sustainable Resources Management</a:t>
            </a:r>
          </a:p>
          <a:p>
            <a:pPr lvl="1">
              <a:buClr>
                <a:srgbClr val="EC7A08"/>
              </a:buClr>
            </a:pPr>
            <a:endParaRPr lang="en-US" sz="1800" dirty="0" smtClean="0"/>
          </a:p>
          <a:p>
            <a:pPr>
              <a:buClr>
                <a:srgbClr val="EC7A08"/>
              </a:buClr>
              <a:buFont typeface="Wingdings" pitchFamily="2" charset="2"/>
              <a:buChar char="§"/>
            </a:pPr>
            <a:r>
              <a:rPr lang="fi-FI" sz="1800" dirty="0" smtClean="0"/>
              <a:t>takes part in national and international networks</a:t>
            </a:r>
          </a:p>
          <a:p>
            <a:pPr>
              <a:buNone/>
            </a:pP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6165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dirty="0" smtClean="0"/>
              <a:t>The Thule Institute in numbers (2013)</a:t>
            </a:r>
            <a:endParaRPr lang="fi-FI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EC7A08"/>
              </a:buClr>
              <a:buFont typeface="Wingdings" pitchFamily="2" charset="2"/>
              <a:buChar char="§"/>
            </a:pPr>
            <a:r>
              <a:rPr lang="fi-FI" sz="2000" dirty="0" smtClean="0"/>
              <a:t>Staff</a:t>
            </a:r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Staff working at the Thule Institute		60</a:t>
            </a:r>
          </a:p>
          <a:p>
            <a:pPr lvl="1">
              <a:buFont typeface="Wingdings" pitchFamily="2" charset="2"/>
              <a:buChar char="ü"/>
            </a:pPr>
            <a:endParaRPr lang="fi-FI" sz="1800" dirty="0" smtClean="0"/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Doctoral students in PhD program 		100	</a:t>
            </a:r>
          </a:p>
          <a:p>
            <a:pPr lvl="1">
              <a:buClr>
                <a:srgbClr val="EC7A08"/>
              </a:buClr>
              <a:buNone/>
            </a:pPr>
            <a:endParaRPr lang="fi-FI" sz="1800" dirty="0" smtClean="0"/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Joint research positions			  	  5	</a:t>
            </a:r>
            <a:r>
              <a:rPr lang="fi-FI" dirty="0" smtClean="0"/>
              <a:t>			</a:t>
            </a:r>
          </a:p>
          <a:p>
            <a:pPr>
              <a:buFontTx/>
              <a:buNone/>
            </a:pPr>
            <a:endParaRPr lang="fi-FI" sz="2000" dirty="0" smtClean="0"/>
          </a:p>
          <a:p>
            <a:pPr>
              <a:buClr>
                <a:srgbClr val="EC7A08"/>
              </a:buClr>
              <a:buFont typeface="Wingdings" pitchFamily="2" charset="2"/>
              <a:buChar char="§"/>
            </a:pPr>
            <a:r>
              <a:rPr lang="fi-FI" sz="2000" dirty="0" smtClean="0"/>
              <a:t>Research activities</a:t>
            </a:r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Articles in scientific journals			65</a:t>
            </a:r>
          </a:p>
          <a:p>
            <a:pPr lvl="1">
              <a:buFont typeface="Wingdings" pitchFamily="2" charset="2"/>
              <a:buChar char="ü"/>
            </a:pPr>
            <a:endParaRPr lang="fi-FI" sz="1800" dirty="0" smtClean="0"/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Doctoral theses in research programmes and PhD programmes	   8</a:t>
            </a:r>
          </a:p>
          <a:p>
            <a:pPr lvl="1">
              <a:buFont typeface="Wingdings" pitchFamily="2" charset="2"/>
              <a:buChar char="ü"/>
            </a:pPr>
            <a:endParaRPr lang="fi-FI" sz="1800" dirty="0" smtClean="0"/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Arranged scientific conferences		  8</a:t>
            </a:r>
          </a:p>
          <a:p>
            <a:pPr lvl="1">
              <a:buFont typeface="Wingdings" pitchFamily="2" charset="2"/>
              <a:buChar char="ü"/>
            </a:pPr>
            <a:endParaRPr lang="fi-FI" sz="1800" dirty="0" smtClean="0"/>
          </a:p>
          <a:p>
            <a:pPr lvl="1">
              <a:buClr>
                <a:srgbClr val="EC7A08"/>
              </a:buClr>
              <a:buFont typeface="Wingdings" pitchFamily="2" charset="2"/>
              <a:buChar char="ü"/>
            </a:pPr>
            <a:r>
              <a:rPr lang="fi-FI" sz="1800" dirty="0" smtClean="0"/>
              <a:t>Arranged international cources		  8</a:t>
            </a:r>
          </a:p>
          <a:p>
            <a:pPr>
              <a:buFontTx/>
              <a:buNone/>
            </a:pPr>
            <a:r>
              <a:rPr lang="fi-FI" sz="1800" dirty="0" smtClean="0"/>
              <a:t>	</a:t>
            </a:r>
            <a:endParaRPr lang="fi-FI" sz="1800" dirty="0" smtClean="0">
              <a:solidFill>
                <a:srgbClr val="4D7A9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40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Objectives</a:t>
            </a:r>
            <a:r>
              <a:rPr lang="fi-FI" dirty="0" smtClean="0"/>
              <a:t> of WP 3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fi-FI" dirty="0" err="1" smtClean="0"/>
              <a:t>Define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for </a:t>
            </a:r>
            <a:r>
              <a:rPr lang="fi-FI" dirty="0" err="1" smtClean="0"/>
              <a:t>integrated</a:t>
            </a:r>
            <a:r>
              <a:rPr lang="fi-FI" dirty="0" smtClean="0"/>
              <a:t> </a:t>
            </a:r>
            <a:r>
              <a:rPr lang="fi-FI" dirty="0" err="1" smtClean="0"/>
              <a:t>salmon</a:t>
            </a:r>
            <a:r>
              <a:rPr lang="fi-FI" dirty="0" smtClean="0"/>
              <a:t> and </a:t>
            </a:r>
            <a:r>
              <a:rPr lang="fi-FI" dirty="0" err="1" smtClean="0"/>
              <a:t>herring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514350" indent="-514350">
              <a:buAutoNum type="arabicParenR"/>
            </a:pPr>
            <a:r>
              <a:rPr lang="fi-FI" dirty="0" err="1" smtClean="0"/>
              <a:t>Define</a:t>
            </a:r>
            <a:r>
              <a:rPr lang="fi-FI" dirty="0" smtClean="0"/>
              <a:t> </a:t>
            </a:r>
            <a:r>
              <a:rPr lang="fi-FI" dirty="0" err="1" smtClean="0"/>
              <a:t>pathways</a:t>
            </a:r>
            <a:r>
              <a:rPr lang="fi-FI" dirty="0" smtClean="0"/>
              <a:t> for </a:t>
            </a:r>
            <a:r>
              <a:rPr lang="fi-FI" dirty="0" err="1" smtClean="0"/>
              <a:t>reaching</a:t>
            </a:r>
            <a:r>
              <a:rPr lang="fi-FI" dirty="0" smtClean="0"/>
              <a:t> the </a:t>
            </a:r>
            <a:r>
              <a:rPr lang="fi-FI" dirty="0" err="1" smtClean="0"/>
              <a:t>objectives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514350" indent="-514350">
              <a:buAutoNum type="arabicParenR"/>
            </a:pPr>
            <a:r>
              <a:rPr lang="fi-FI" dirty="0" err="1" smtClean="0"/>
              <a:t>Build</a:t>
            </a:r>
            <a:r>
              <a:rPr lang="fi-FI" dirty="0" smtClean="0"/>
              <a:t> </a:t>
            </a:r>
            <a:r>
              <a:rPr lang="fi-FI" dirty="0" err="1" smtClean="0"/>
              <a:t>exploratory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for </a:t>
            </a:r>
            <a:r>
              <a:rPr lang="fi-FI" dirty="0" err="1" smtClean="0"/>
              <a:t>euthropication</a:t>
            </a:r>
            <a:r>
              <a:rPr lang="fi-FI" dirty="0" smtClean="0"/>
              <a:t> and </a:t>
            </a:r>
            <a:r>
              <a:rPr lang="fi-FI" dirty="0" err="1" smtClean="0"/>
              <a:t>dioxin</a:t>
            </a:r>
            <a:r>
              <a:rPr lang="fi-FI" dirty="0" smtClean="0"/>
              <a:t> input in the Baltic </a:t>
            </a:r>
            <a:r>
              <a:rPr lang="fi-FI" dirty="0" err="1" smtClean="0"/>
              <a:t>Sea</a:t>
            </a:r>
            <a:r>
              <a:rPr lang="fi-FI" dirty="0" smtClean="0"/>
              <a:t>, and for the </a:t>
            </a:r>
            <a:r>
              <a:rPr lang="fi-FI" dirty="0" err="1" smtClean="0"/>
              <a:t>use</a:t>
            </a:r>
            <a:r>
              <a:rPr lang="fi-FI" dirty="0" smtClean="0"/>
              <a:t> of Baltic </a:t>
            </a:r>
            <a:r>
              <a:rPr lang="fi-FI" dirty="0" err="1" smtClean="0"/>
              <a:t>herring</a:t>
            </a:r>
            <a:r>
              <a:rPr lang="fi-FI" dirty="0" smtClean="0"/>
              <a:t> and </a:t>
            </a:r>
            <a:r>
              <a:rPr lang="fi-FI" dirty="0" err="1" smtClean="0"/>
              <a:t>salmon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10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 smtClean="0"/>
              <a:t>Need</a:t>
            </a:r>
            <a:r>
              <a:rPr lang="fi-FI" dirty="0" smtClean="0"/>
              <a:t> for </a:t>
            </a:r>
            <a:r>
              <a:rPr lang="fi-FI" dirty="0" err="1" smtClean="0"/>
              <a:t>reforms</a:t>
            </a:r>
            <a:r>
              <a:rPr lang="fi-FI" dirty="0" smtClean="0"/>
              <a:t> in </a:t>
            </a:r>
            <a:r>
              <a:rPr lang="fi-FI" dirty="0" err="1" smtClean="0"/>
              <a:t>Common</a:t>
            </a:r>
            <a:r>
              <a:rPr lang="fi-FI" dirty="0" smtClean="0"/>
              <a:t> </a:t>
            </a:r>
            <a:r>
              <a:rPr lang="fi-FI" dirty="0" err="1" smtClean="0"/>
              <a:t>Fisheries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leads</a:t>
            </a:r>
            <a:r>
              <a:rPr lang="fi-FI" dirty="0" smtClean="0"/>
              <a:t> to </a:t>
            </a:r>
            <a:r>
              <a:rPr lang="fi-FI" dirty="0" err="1" smtClean="0"/>
              <a:t>increasing</a:t>
            </a:r>
            <a:r>
              <a:rPr lang="fi-FI" dirty="0" smtClean="0"/>
              <a:t> </a:t>
            </a:r>
            <a:r>
              <a:rPr lang="fi-FI" dirty="0" err="1" smtClean="0"/>
              <a:t>needs</a:t>
            </a:r>
            <a:r>
              <a:rPr lang="fi-FI" dirty="0" smtClean="0"/>
              <a:t> to </a:t>
            </a:r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 err="1" smtClean="0"/>
              <a:t>various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, </a:t>
            </a:r>
            <a:r>
              <a:rPr lang="fi-FI" dirty="0" err="1" smtClean="0"/>
              <a:t>prioritize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 and </a:t>
            </a:r>
            <a:r>
              <a:rPr lang="fi-FI" dirty="0" err="1" smtClean="0"/>
              <a:t>search</a:t>
            </a:r>
            <a:r>
              <a:rPr lang="fi-FI" dirty="0" smtClean="0"/>
              <a:t> for </a:t>
            </a:r>
            <a:r>
              <a:rPr lang="fi-FI" dirty="0" err="1" smtClean="0"/>
              <a:t>integrative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able</a:t>
            </a:r>
            <a:r>
              <a:rPr lang="fi-FI" dirty="0" smtClean="0"/>
              <a:t> to </a:t>
            </a:r>
            <a:r>
              <a:rPr lang="fi-FI" dirty="0" err="1" smtClean="0"/>
              <a:t>balance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, </a:t>
            </a:r>
            <a:r>
              <a:rPr lang="fi-FI" dirty="0" err="1" smtClean="0"/>
              <a:t>social</a:t>
            </a:r>
            <a:r>
              <a:rPr lang="fi-FI" dirty="0" smtClean="0"/>
              <a:t> and </a:t>
            </a:r>
            <a:r>
              <a:rPr lang="fi-FI" dirty="0" err="1" smtClean="0"/>
              <a:t>ecological</a:t>
            </a:r>
            <a:r>
              <a:rPr lang="fi-FI" dirty="0" smtClean="0"/>
              <a:t> </a:t>
            </a:r>
            <a:r>
              <a:rPr lang="fi-FI" dirty="0" err="1" smtClean="0"/>
              <a:t>goals</a:t>
            </a:r>
            <a:r>
              <a:rPr lang="fi-FI" dirty="0" smtClean="0"/>
              <a:t> in </a:t>
            </a:r>
            <a:r>
              <a:rPr lang="fi-FI" dirty="0" err="1" smtClean="0"/>
              <a:t>herring</a:t>
            </a:r>
            <a:r>
              <a:rPr lang="fi-FI" dirty="0" smtClean="0"/>
              <a:t> and </a:t>
            </a:r>
            <a:r>
              <a:rPr lang="fi-FI" dirty="0" err="1" smtClean="0"/>
              <a:t>salmon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err="1" smtClean="0"/>
              <a:t>Value-focused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map</a:t>
            </a:r>
            <a:r>
              <a:rPr lang="fi-FI" dirty="0" smtClean="0"/>
              <a:t> the </a:t>
            </a:r>
            <a:r>
              <a:rPr lang="fi-FI" dirty="0" err="1" smtClean="0"/>
              <a:t>objectives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For </a:t>
            </a:r>
            <a:r>
              <a:rPr lang="fi-FI" dirty="0" err="1" smtClean="0"/>
              <a:t>exploring</a:t>
            </a:r>
            <a:r>
              <a:rPr lang="fi-FI" dirty="0" smtClean="0"/>
              <a:t> long </a:t>
            </a:r>
            <a:r>
              <a:rPr lang="fi-FI" dirty="0" err="1" smtClean="0"/>
              <a:t>term</a:t>
            </a:r>
            <a:r>
              <a:rPr lang="fi-FI" dirty="0" smtClean="0"/>
              <a:t> </a:t>
            </a:r>
            <a:r>
              <a:rPr lang="fi-FI" dirty="0" err="1" smtClean="0"/>
              <a:t>futures</a:t>
            </a:r>
            <a:r>
              <a:rPr lang="fi-FI" dirty="0" smtClean="0"/>
              <a:t> and </a:t>
            </a:r>
            <a:r>
              <a:rPr lang="fi-FI" dirty="0" err="1" smtClean="0"/>
              <a:t>objectives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endParaRPr lang="fi-FI" dirty="0"/>
          </a:p>
          <a:p>
            <a:pPr lvl="1"/>
            <a:r>
              <a:rPr lang="fi-FI" dirty="0" err="1" smtClean="0"/>
              <a:t>Expert</a:t>
            </a:r>
            <a:r>
              <a:rPr lang="fi-FI" dirty="0" smtClean="0"/>
              <a:t> </a:t>
            </a:r>
            <a:r>
              <a:rPr lang="fi-FI" dirty="0" err="1" smtClean="0"/>
              <a:t>workshops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for </a:t>
            </a:r>
            <a:r>
              <a:rPr lang="fi-FI" dirty="0" err="1" smtClean="0"/>
              <a:t>building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 </a:t>
            </a:r>
            <a:r>
              <a:rPr lang="fi-FI" dirty="0" err="1" smtClean="0"/>
              <a:t>regarding</a:t>
            </a:r>
            <a:r>
              <a:rPr lang="fi-FI" dirty="0" smtClean="0"/>
              <a:t> </a:t>
            </a:r>
            <a:r>
              <a:rPr lang="fi-FI" dirty="0" err="1" smtClean="0"/>
              <a:t>ethropication</a:t>
            </a:r>
            <a:r>
              <a:rPr lang="fi-FI" dirty="0" smtClean="0"/>
              <a:t>, </a:t>
            </a:r>
            <a:r>
              <a:rPr lang="fi-FI" dirty="0" err="1" smtClean="0"/>
              <a:t>dioxin</a:t>
            </a:r>
            <a:r>
              <a:rPr lang="fi-FI" dirty="0" smtClean="0"/>
              <a:t> input, </a:t>
            </a:r>
            <a:r>
              <a:rPr lang="fi-FI" dirty="0" err="1" smtClean="0"/>
              <a:t>salmon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and the </a:t>
            </a:r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dirty="0" err="1" smtClean="0"/>
              <a:t>catches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to 2040.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773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Value-focused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 (</a:t>
            </a:r>
            <a:r>
              <a:rPr lang="fi-FI" dirty="0" err="1" smtClean="0"/>
              <a:t>Keeney</a:t>
            </a:r>
            <a:r>
              <a:rPr lang="fi-FI" dirty="0" smtClean="0"/>
              <a:t> 1992, 1996)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Conventional </a:t>
            </a:r>
            <a:r>
              <a:rPr lang="en-US" dirty="0" smtClean="0"/>
              <a:t>approaches to decision making focus on alternatives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Alternatives  are relevant only because they are means to achieve values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Thinking about decision situations should begin with values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Value-focused thinking describes and illustrates concepts and procedures for creating better alternatives: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dentifying decision opportunities more appealing than the decision problems, and articulating and using your fundamental values to guide and integrate decision making activities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885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DO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</a:t>
            </a:r>
            <a:r>
              <a:rPr lang="fi-FI" dirty="0" err="1" smtClean="0"/>
              <a:t>theoretical</a:t>
            </a:r>
            <a:r>
              <a:rPr lang="fi-FI" dirty="0" smtClean="0"/>
              <a:t> </a:t>
            </a:r>
            <a:r>
              <a:rPr lang="fi-FI" dirty="0" err="1" smtClean="0"/>
              <a:t>introduction</a:t>
            </a:r>
            <a:r>
              <a:rPr lang="fi-FI" dirty="0" smtClean="0"/>
              <a:t> on </a:t>
            </a:r>
            <a:r>
              <a:rPr lang="fi-FI" dirty="0" err="1" smtClean="0"/>
              <a:t>value</a:t>
            </a:r>
            <a:r>
              <a:rPr lang="fi-FI" dirty="0" smtClean="0"/>
              <a:t> </a:t>
            </a:r>
            <a:r>
              <a:rPr lang="fi-FI" dirty="0" err="1" smtClean="0"/>
              <a:t>focused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, </a:t>
            </a:r>
            <a:r>
              <a:rPr lang="fi-FI" dirty="0" err="1" smtClean="0"/>
              <a:t>backcasting</a:t>
            </a:r>
            <a:r>
              <a:rPr lang="fi-FI" dirty="0" smtClean="0"/>
              <a:t> and </a:t>
            </a:r>
            <a:r>
              <a:rPr lang="fi-FI" dirty="0" err="1" smtClean="0"/>
              <a:t>exploratory</a:t>
            </a:r>
            <a:r>
              <a:rPr lang="fi-FI" dirty="0" smtClean="0"/>
              <a:t> </a:t>
            </a:r>
            <a:r>
              <a:rPr lang="fi-FI" dirty="0" err="1" smtClean="0"/>
              <a:t>scenarios</a:t>
            </a:r>
            <a:r>
              <a:rPr lang="fi-FI" dirty="0" smtClean="0"/>
              <a:t>??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189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09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fi-FI" sz="3600" b="1" dirty="0" err="1" smtClean="0"/>
              <a:t>Task</a:t>
            </a:r>
            <a:r>
              <a:rPr lang="fi-FI" sz="3600" b="1" dirty="0" smtClean="0"/>
              <a:t> 3.1 </a:t>
            </a:r>
            <a:r>
              <a:rPr lang="fi-FI" sz="3600" b="1" dirty="0" err="1" smtClean="0"/>
              <a:t>Defining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desired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future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state</a:t>
            </a:r>
            <a:r>
              <a:rPr lang="fi-FI" sz="3600" b="1" dirty="0" smtClean="0"/>
              <a:t> and </a:t>
            </a:r>
            <a:r>
              <a:rPr lang="fi-FI" sz="3600" b="1" dirty="0" err="1" smtClean="0"/>
              <a:t>objectives</a:t>
            </a:r>
            <a:r>
              <a:rPr lang="fi-FI" sz="3600" b="1" dirty="0" smtClean="0"/>
              <a:t> for </a:t>
            </a:r>
            <a:r>
              <a:rPr lang="fi-FI" sz="3600" b="1" dirty="0" err="1" smtClean="0"/>
              <a:t>integrated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salmon</a:t>
            </a:r>
            <a:r>
              <a:rPr lang="fi-FI" sz="3600" b="1" dirty="0" smtClean="0"/>
              <a:t> and </a:t>
            </a:r>
            <a:r>
              <a:rPr lang="fi-FI" sz="3600" b="1" dirty="0" err="1" smtClean="0"/>
              <a:t>herring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policy</a:t>
            </a:r>
            <a:r>
              <a:rPr lang="fi-FI" sz="3600" b="1" dirty="0" smtClean="0"/>
              <a:t> (</a:t>
            </a:r>
            <a:r>
              <a:rPr lang="fi-FI" sz="3600" b="1" dirty="0" err="1" smtClean="0"/>
              <a:t>Month</a:t>
            </a:r>
            <a:r>
              <a:rPr lang="fi-FI" sz="3600" b="1" dirty="0" smtClean="0"/>
              <a:t> 12)</a:t>
            </a:r>
            <a:endParaRPr lang="fi-F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170" y="2020825"/>
            <a:ext cx="7886700" cy="4384739"/>
          </a:xfrm>
        </p:spPr>
        <p:txBody>
          <a:bodyPr>
            <a:normAutofit fontScale="55000" lnSpcReduction="20000"/>
          </a:bodyPr>
          <a:lstStyle/>
          <a:p>
            <a:r>
              <a:rPr lang="fi-FI" dirty="0" err="1" smtClean="0"/>
              <a:t>Views</a:t>
            </a:r>
            <a:r>
              <a:rPr lang="fi-FI" dirty="0" smtClean="0"/>
              <a:t> of </a:t>
            </a:r>
            <a:r>
              <a:rPr lang="fi-FI" dirty="0" err="1" smtClean="0"/>
              <a:t>multiple</a:t>
            </a:r>
            <a:r>
              <a:rPr lang="fi-FI" dirty="0" smtClean="0"/>
              <a:t> </a:t>
            </a:r>
            <a:r>
              <a:rPr lang="fi-FI" dirty="0" err="1" smtClean="0"/>
              <a:t>stakeholders</a:t>
            </a:r>
            <a:r>
              <a:rPr lang="fi-FI" dirty="0" smtClean="0"/>
              <a:t> on </a:t>
            </a:r>
            <a:r>
              <a:rPr lang="fi-FI" dirty="0" err="1" smtClean="0"/>
              <a:t>ecological</a:t>
            </a:r>
            <a:r>
              <a:rPr lang="fi-FI" dirty="0" smtClean="0"/>
              <a:t>, </a:t>
            </a:r>
            <a:r>
              <a:rPr lang="fi-FI" dirty="0" err="1" smtClean="0"/>
              <a:t>social</a:t>
            </a:r>
            <a:r>
              <a:rPr lang="fi-FI" dirty="0" smtClean="0"/>
              <a:t>, </a:t>
            </a:r>
            <a:r>
              <a:rPr lang="fi-FI" dirty="0" err="1" smtClean="0"/>
              <a:t>economic</a:t>
            </a:r>
            <a:r>
              <a:rPr lang="fi-FI" dirty="0" smtClean="0"/>
              <a:t> and </a:t>
            </a:r>
            <a:r>
              <a:rPr lang="fi-FI" dirty="0" err="1" smtClean="0"/>
              <a:t>human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involved</a:t>
            </a:r>
            <a:r>
              <a:rPr lang="fi-FI" dirty="0" smtClean="0"/>
              <a:t> in </a:t>
            </a:r>
            <a:r>
              <a:rPr lang="fi-FI" dirty="0" err="1" smtClean="0"/>
              <a:t>defining</a:t>
            </a:r>
            <a:r>
              <a:rPr lang="fi-FI" dirty="0" smtClean="0"/>
              <a:t> the </a:t>
            </a:r>
            <a:r>
              <a:rPr lang="fi-FI" dirty="0" err="1" smtClean="0"/>
              <a:t>objectives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sz="1100" dirty="0" smtClean="0"/>
          </a:p>
          <a:p>
            <a:pPr lvl="1"/>
            <a:r>
              <a:rPr lang="fi-FI" dirty="0" err="1" smtClean="0"/>
              <a:t>Brief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</a:t>
            </a:r>
            <a:r>
              <a:rPr lang="fi-FI" dirty="0" err="1" smtClean="0"/>
              <a:t>review</a:t>
            </a:r>
            <a:r>
              <a:rPr lang="fi-FI" dirty="0" smtClean="0"/>
              <a:t> (and </a:t>
            </a:r>
            <a:r>
              <a:rPr lang="fi-FI" dirty="0" err="1" smtClean="0"/>
              <a:t>using</a:t>
            </a:r>
            <a:r>
              <a:rPr lang="fi-FI" dirty="0" smtClean="0"/>
              <a:t> the </a:t>
            </a:r>
            <a:r>
              <a:rPr lang="fi-FI" dirty="0" err="1" smtClean="0"/>
              <a:t>expertise</a:t>
            </a:r>
            <a:r>
              <a:rPr lang="fi-FI" dirty="0" smtClean="0"/>
              <a:t> of the </a:t>
            </a:r>
            <a:r>
              <a:rPr lang="fi-FI" dirty="0" err="1" smtClean="0"/>
              <a:t>consortium</a:t>
            </a:r>
            <a:r>
              <a:rPr lang="fi-FI" dirty="0"/>
              <a:t>)</a:t>
            </a:r>
            <a:r>
              <a:rPr lang="fi-FI" dirty="0" smtClean="0"/>
              <a:t> to </a:t>
            </a:r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 err="1" smtClean="0"/>
              <a:t>various</a:t>
            </a:r>
            <a:r>
              <a:rPr lang="fi-FI" dirty="0" smtClean="0"/>
              <a:t> </a:t>
            </a:r>
            <a:r>
              <a:rPr lang="fi-FI" dirty="0" err="1" smtClean="0"/>
              <a:t>existing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endParaRPr lang="fi-FI" dirty="0" smtClean="0"/>
          </a:p>
          <a:p>
            <a:pPr marL="457200" lvl="1" indent="0">
              <a:buNone/>
            </a:pPr>
            <a:endParaRPr lang="fi-FI" dirty="0" smtClean="0"/>
          </a:p>
          <a:p>
            <a:pPr lvl="1"/>
            <a:r>
              <a:rPr lang="fi-FI" dirty="0" err="1" smtClean="0"/>
              <a:t>Questionnaire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interneet</a:t>
            </a:r>
            <a:r>
              <a:rPr lang="fi-FI" dirty="0" smtClean="0"/>
              <a:t> </a:t>
            </a:r>
            <a:r>
              <a:rPr lang="fi-FI" dirty="0" err="1" smtClean="0"/>
              <a:t>survey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r>
              <a:rPr lang="fi-FI" dirty="0" smtClean="0"/>
              <a:t> (</a:t>
            </a:r>
            <a:r>
              <a:rPr lang="fi-FI" dirty="0" err="1" smtClean="0"/>
              <a:t>Webropol</a:t>
            </a:r>
            <a:r>
              <a:rPr lang="fi-FI" dirty="0" smtClean="0"/>
              <a:t>) to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divergent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, </a:t>
            </a:r>
            <a:r>
              <a:rPr lang="fi-FI" dirty="0" err="1" smtClean="0"/>
              <a:t>examine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links</a:t>
            </a:r>
            <a:r>
              <a:rPr lang="fi-FI" dirty="0" smtClean="0"/>
              <a:t> and </a:t>
            </a:r>
            <a:r>
              <a:rPr lang="fi-FI" dirty="0" err="1" smtClean="0"/>
              <a:t>identifying</a:t>
            </a:r>
            <a:r>
              <a:rPr lang="fi-FI" dirty="0" smtClean="0"/>
              <a:t> </a:t>
            </a:r>
            <a:r>
              <a:rPr lang="fi-FI" dirty="0" err="1" smtClean="0"/>
              <a:t>uncertainties</a:t>
            </a:r>
            <a:r>
              <a:rPr lang="fi-FI" dirty="0" smtClean="0"/>
              <a:t> in </a:t>
            </a:r>
            <a:r>
              <a:rPr lang="fi-FI" dirty="0" err="1" smtClean="0"/>
              <a:t>trends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Baltic </a:t>
            </a:r>
            <a:r>
              <a:rPr lang="fi-FI" dirty="0" err="1" smtClean="0"/>
              <a:t>salmon</a:t>
            </a:r>
            <a:r>
              <a:rPr lang="fi-FI" dirty="0" smtClean="0"/>
              <a:t> and </a:t>
            </a:r>
            <a:r>
              <a:rPr lang="fi-FI" dirty="0" err="1" smtClean="0"/>
              <a:t>herring</a:t>
            </a:r>
            <a:r>
              <a:rPr lang="fi-FI" dirty="0" smtClean="0"/>
              <a:t>.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results</a:t>
            </a:r>
            <a:r>
              <a:rPr lang="fi-FI" dirty="0" smtClean="0"/>
              <a:t> of </a:t>
            </a:r>
            <a:r>
              <a:rPr lang="fi-FI" dirty="0" err="1" smtClean="0"/>
              <a:t>questionnaire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discussed</a:t>
            </a:r>
            <a:r>
              <a:rPr lang="fi-FI" dirty="0" smtClean="0"/>
              <a:t> and </a:t>
            </a:r>
            <a:r>
              <a:rPr lang="fi-FI" dirty="0" err="1" smtClean="0"/>
              <a:t>verified</a:t>
            </a:r>
            <a:r>
              <a:rPr lang="fi-FI" dirty="0" smtClean="0"/>
              <a:t> in </a:t>
            </a:r>
            <a:r>
              <a:rPr lang="fi-FI" dirty="0" err="1" smtClean="0"/>
              <a:t>stakeholder</a:t>
            </a:r>
            <a:r>
              <a:rPr lang="fi-FI" dirty="0" smtClean="0"/>
              <a:t> workshop (</a:t>
            </a:r>
            <a:r>
              <a:rPr lang="fi-FI" dirty="0" err="1" smtClean="0"/>
              <a:t>Month</a:t>
            </a:r>
            <a:r>
              <a:rPr lang="fi-FI" dirty="0" smtClean="0"/>
              <a:t> 10 ((</a:t>
            </a:r>
            <a:r>
              <a:rPr lang="fi-FI" dirty="0" err="1" smtClean="0"/>
              <a:t>Mention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is </a:t>
            </a:r>
            <a:r>
              <a:rPr lang="fi-FI" dirty="0" err="1" smtClean="0"/>
              <a:t>joint</a:t>
            </a:r>
            <a:r>
              <a:rPr lang="fi-FI" dirty="0" smtClean="0"/>
              <a:t> WS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WPs</a:t>
            </a:r>
            <a:r>
              <a:rPr lang="fi-FI" dirty="0" smtClean="0"/>
              <a:t> and </a:t>
            </a:r>
            <a:r>
              <a:rPr lang="fi-FI" dirty="0" err="1" smtClean="0"/>
              <a:t>note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start</a:t>
            </a:r>
            <a:r>
              <a:rPr lang="fi-FI" dirty="0" smtClean="0"/>
              <a:t> </a:t>
            </a:r>
            <a:r>
              <a:rPr lang="fi-FI" dirty="0" err="1" smtClean="0"/>
              <a:t>planning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WS in 22 </a:t>
            </a:r>
            <a:r>
              <a:rPr lang="fi-FI" dirty="0" err="1" smtClean="0"/>
              <a:t>April</a:t>
            </a:r>
            <a:r>
              <a:rPr lang="fi-FI" dirty="0" smtClean="0"/>
              <a:t>??). The workshop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discuss</a:t>
            </a:r>
            <a:r>
              <a:rPr lang="fi-FI" dirty="0" smtClean="0"/>
              <a:t> and </a:t>
            </a:r>
            <a:r>
              <a:rPr lang="fi-FI" dirty="0" err="1" smtClean="0"/>
              <a:t>verify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objectives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in </a:t>
            </a:r>
            <a:r>
              <a:rPr lang="fi-FI" dirty="0" err="1" smtClean="0"/>
              <a:t>task</a:t>
            </a:r>
            <a:r>
              <a:rPr lang="fi-FI" dirty="0" smtClean="0"/>
              <a:t> 3.2.</a:t>
            </a:r>
          </a:p>
          <a:p>
            <a:pPr marL="457200" lvl="1" indent="0">
              <a:buNone/>
            </a:pPr>
            <a:endParaRPr lang="fi-FI" dirty="0" smtClean="0"/>
          </a:p>
          <a:p>
            <a:pPr lvl="1"/>
            <a:r>
              <a:rPr lang="fi-FI" dirty="0" err="1" smtClean="0"/>
              <a:t>Value-focused</a:t>
            </a:r>
            <a:r>
              <a:rPr lang="fi-FI" dirty="0" smtClean="0"/>
              <a:t> </a:t>
            </a:r>
            <a:r>
              <a:rPr lang="fi-FI" dirty="0" err="1" smtClean="0"/>
              <a:t>thinking</a:t>
            </a:r>
            <a:r>
              <a:rPr lang="fi-FI" dirty="0" smtClean="0"/>
              <a:t> is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 err="1" smtClean="0"/>
              <a:t>values</a:t>
            </a:r>
            <a:r>
              <a:rPr lang="fi-FI" dirty="0" smtClean="0"/>
              <a:t> </a:t>
            </a:r>
            <a:r>
              <a:rPr lang="fi-FI" dirty="0" err="1" smtClean="0"/>
              <a:t>behind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management </a:t>
            </a:r>
            <a:r>
              <a:rPr lang="fi-FI" dirty="0" err="1" smtClean="0"/>
              <a:t>objectives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156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953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</vt:lpstr>
      <vt:lpstr>Gill Sans Light</vt:lpstr>
      <vt:lpstr>Wingdings</vt:lpstr>
      <vt:lpstr>Office-teema</vt:lpstr>
      <vt:lpstr>WP 3: Scenarios and management objectives</vt:lpstr>
      <vt:lpstr>People working in WP 3</vt:lpstr>
      <vt:lpstr>PowerPoint Presentation</vt:lpstr>
      <vt:lpstr>The Thule Institute in numbers (2013)</vt:lpstr>
      <vt:lpstr>Objectives of WP 3</vt:lpstr>
      <vt:lpstr>Some background</vt:lpstr>
      <vt:lpstr>Value-focused thinking (Keeney 1992, 1996)</vt:lpstr>
      <vt:lpstr>DO we need theoretical introduction on value focused thinking, backcasting and exploratory scenarios?? </vt:lpstr>
      <vt:lpstr>Task 3.1 Defining desired future state and objectives for integrated salmon and herring policy (Month 12)</vt:lpstr>
      <vt:lpstr>Task 3.2: Identifying desireble future paths to reach the objectives</vt:lpstr>
      <vt:lpstr>Task 3.3 Building scenarios</vt:lpstr>
      <vt:lpstr>Deliverables</vt:lpstr>
      <vt:lpstr>Issues to discuss on 22 April</vt:lpstr>
    </vt:vector>
  </TitlesOfParts>
  <Company>Pakkahuone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Nina Brännlund</dc:creator>
  <cp:lastModifiedBy>Simo Sarkki</cp:lastModifiedBy>
  <cp:revision>95</cp:revision>
  <dcterms:created xsi:type="dcterms:W3CDTF">2013-01-25T13:41:59Z</dcterms:created>
  <dcterms:modified xsi:type="dcterms:W3CDTF">2015-04-17T08:32:15Z</dcterms:modified>
</cp:coreProperties>
</file>