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26"/>
  </p:sldMasterIdLst>
  <p:notesMasterIdLst>
    <p:notesMasterId r:id="rId42"/>
  </p:notesMasterIdLst>
  <p:handoutMasterIdLst>
    <p:handoutMasterId r:id="rId43"/>
  </p:handoutMasterIdLst>
  <p:sldIdLst>
    <p:sldId id="1184" r:id="rId27"/>
    <p:sldId id="1288" r:id="rId28"/>
    <p:sldId id="1283" r:id="rId29"/>
    <p:sldId id="1290" r:id="rId30"/>
    <p:sldId id="1289" r:id="rId31"/>
    <p:sldId id="1274" r:id="rId32"/>
    <p:sldId id="1282" r:id="rId33"/>
    <p:sldId id="1226" r:id="rId34"/>
    <p:sldId id="1220" r:id="rId35"/>
    <p:sldId id="1221" r:id="rId36"/>
    <p:sldId id="1237" r:id="rId37"/>
    <p:sldId id="1239" r:id="rId38"/>
    <p:sldId id="1258" r:id="rId39"/>
    <p:sldId id="1235" r:id="rId40"/>
    <p:sldId id="1257" r:id="rId41"/>
  </p:sldIdLst>
  <p:sldSz cx="9144000" cy="6858000" type="screen4x3"/>
  <p:notesSz cx="7099300" cy="10234613"/>
  <p:custDataLst>
    <p:custData r:id="rId6"/>
    <p:tags r:id="rId44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4D5C62-6B43-477C-AE85-55F61F3D0F23}">
          <p14:sldIdLst>
            <p14:sldId id="1184"/>
            <p14:sldId id="1288"/>
            <p14:sldId id="1283"/>
            <p14:sldId id="1290"/>
            <p14:sldId id="1289"/>
            <p14:sldId id="1274"/>
          </p14:sldIdLst>
        </p14:section>
        <p14:section name="Buildings" id="{D7ACC342-5CA5-48E5-8E08-F3A7CC3F18C4}">
          <p14:sldIdLst>
            <p14:sldId id="1282"/>
            <p14:sldId id="1226"/>
            <p14:sldId id="1220"/>
            <p14:sldId id="1221"/>
            <p14:sldId id="1237"/>
            <p14:sldId id="1239"/>
            <p14:sldId id="1258"/>
            <p14:sldId id="1235"/>
            <p14:sldId id="1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AF235F"/>
    <a:srgbClr val="FF7C80"/>
    <a:srgbClr val="FF5050"/>
    <a:srgbClr val="CCFFFF"/>
    <a:srgbClr val="FFFFCC"/>
    <a:srgbClr val="505A64"/>
    <a:srgbClr val="FFFFFF"/>
    <a:srgbClr val="000000"/>
    <a:srgbClr val="D7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88009" autoAdjust="0"/>
  </p:normalViewPr>
  <p:slideViewPr>
    <p:cSldViewPr snapToGrid="0" snapToObjects="1" showGuides="1">
      <p:cViewPr>
        <p:scale>
          <a:sx n="66" d="100"/>
          <a:sy n="66" d="100"/>
        </p:scale>
        <p:origin x="-1482" y="-66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799"/>
        <p:guide pos="340"/>
        <p:guide pos="158"/>
        <p:guide pos="2880"/>
        <p:guide pos="2971"/>
        <p:guide pos="5511"/>
        <p:guide pos="4604"/>
        <p:guide pos="3787"/>
        <p:guide pos="3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274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-3648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1.xml"/><Relationship Id="rId39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8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5.xml"/><Relationship Id="rId44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Emissions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GHG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today</c:v>
                </c:pt>
                <c:pt idx="1">
                  <c:v>2025</c:v>
                </c:pt>
                <c:pt idx="2">
                  <c:v>2050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16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472640"/>
        <c:axId val="1355202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today</c:v>
                </c:pt>
                <c:pt idx="1">
                  <c:v>2025</c:v>
                </c:pt>
                <c:pt idx="2">
                  <c:v>2050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</c:v>
                </c:pt>
                <c:pt idx="1">
                  <c:v>10.4</c:v>
                </c:pt>
                <c:pt idx="2">
                  <c:v>7.8000000000000007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472640"/>
        <c:axId val="135520256"/>
      </c:lineChart>
      <c:catAx>
        <c:axId val="135472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35520256"/>
        <c:crosses val="autoZero"/>
        <c:auto val="1"/>
        <c:lblAlgn val="ctr"/>
        <c:lblOffset val="100"/>
        <c:noMultiLvlLbl val="0"/>
      </c:catAx>
      <c:valAx>
        <c:axId val="13552025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Mt [CO2e]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4726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bg2">
          <a:lumMod val="60000"/>
          <a:lumOff val="40000"/>
        </a:schemeClr>
      </a:solidFill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U-values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walls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U-value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windows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U-value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586432"/>
        <c:axId val="165587968"/>
      </c:barChart>
      <c:catAx>
        <c:axId val="165586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5587968"/>
        <c:crosses val="autoZero"/>
        <c:auto val="1"/>
        <c:lblAlgn val="ctr"/>
        <c:lblOffset val="100"/>
        <c:noMultiLvlLbl val="0"/>
      </c:catAx>
      <c:valAx>
        <c:axId val="16558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586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Lamp</a:t>
            </a:r>
            <a:r>
              <a:rPr lang="en-US" baseline="0" dirty="0" smtClean="0"/>
              <a:t> types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Lamp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  Incandescent</c:v>
                </c:pt>
                <c:pt idx="1">
                  <c:v>  Compact fluorescent</c:v>
                </c:pt>
                <c:pt idx="2">
                  <c:v>  Fluorescent </c:v>
                </c:pt>
                <c:pt idx="3">
                  <c:v>  Low voltage halogen</c:v>
                </c:pt>
                <c:pt idx="4">
                  <c:v>  Medium voltage halogen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2">
          <a:lumMod val="60000"/>
          <a:lumOff val="40000"/>
        </a:schemeClr>
      </a:solidFill>
    </a:ln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run time per year of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Incandescent 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run time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Compact fluorescent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run time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Fluorescent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run time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 Low voltage halogen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run time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 Medium voltage halogen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run time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672448"/>
        <c:axId val="165673984"/>
      </c:barChart>
      <c:catAx>
        <c:axId val="16567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65673984"/>
        <c:crosses val="autoZero"/>
        <c:auto val="1"/>
        <c:lblAlgn val="ctr"/>
        <c:lblOffset val="100"/>
        <c:noMultiLvlLbl val="0"/>
      </c:catAx>
      <c:valAx>
        <c:axId val="1656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>
                  <a:lumMod val="40000"/>
                  <a:lumOff val="60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Hours/year [h/a]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672448"/>
        <c:crosses val="autoZero"/>
        <c:crossBetween val="between"/>
      </c:valAx>
      <c:spPr>
        <a:ln>
          <a:solidFill>
            <a:schemeClr val="bg2">
              <a:lumMod val="40000"/>
              <a:lumOff val="60000"/>
            </a:schemeClr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Electricity demand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Appliances</c:v>
                </c:pt>
              </c:strCache>
            </c:strRef>
          </c:tx>
          <c:spPr>
            <a:ln w="15875">
              <a:solidFill>
                <a:srgbClr val="00B050"/>
              </a:solidFill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change in demand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Ventilation</c:v>
                </c:pt>
              </c:strCache>
            </c:strRef>
          </c:tx>
          <c:spPr>
            <a:ln w="15875">
              <a:solidFill>
                <a:schemeClr val="accent5"/>
              </a:solidFill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change in demand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-5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15875"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change in demand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37536"/>
        <c:axId val="166355712"/>
      </c:barChart>
      <c:catAx>
        <c:axId val="166337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66355712"/>
        <c:crosses val="autoZero"/>
        <c:auto val="1"/>
        <c:lblAlgn val="ctr"/>
        <c:lblOffset val="100"/>
        <c:noMultiLvlLbl val="0"/>
      </c:catAx>
      <c:valAx>
        <c:axId val="1663557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n-GB" sz="800" dirty="0" smtClean="0"/>
                  <a:t>%</a:t>
                </a:r>
                <a:endParaRPr lang="en-GB" sz="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337536"/>
        <c:crosses val="autoZero"/>
        <c:crossBetween val="between"/>
      </c:valAx>
      <c:spPr>
        <a:ln>
          <a:noFill/>
          <a:prstDash val="sysDash"/>
        </a:ln>
      </c:spPr>
    </c:plotArea>
    <c:legend>
      <c:legendPos val="b"/>
      <c:legendEntry>
        <c:idx val="1"/>
        <c:txPr>
          <a:bodyPr/>
          <a:lstStyle/>
          <a:p>
            <a:pPr>
              <a:defRPr sz="900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2">
          <a:lumMod val="60000"/>
          <a:lumOff val="40000"/>
        </a:schemeClr>
      </a:solidFill>
    </a:ln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b="1" i="0" u="none" strike="noStrike" baseline="0" dirty="0" smtClean="0">
                <a:effectLst/>
              </a:rPr>
              <a:t>Thermal losses</a:t>
            </a:r>
            <a:endParaRPr lang="en-US" sz="1100" dirty="0" smtClean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Leakage</c:v>
                </c:pt>
              </c:strCache>
            </c:strRef>
          </c:tx>
          <c:spPr>
            <a:ln w="15875">
              <a:solidFill>
                <a:srgbClr val="00B050"/>
              </a:solidFill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change in efficiency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Ventilation</c:v>
                </c:pt>
              </c:strCache>
            </c:strRef>
          </c:tx>
          <c:spPr>
            <a:ln w="15875">
              <a:solidFill>
                <a:schemeClr val="accent5"/>
              </a:solidFill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change in efficiency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-5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Floors</c:v>
                </c:pt>
              </c:strCache>
            </c:strRef>
          </c:tx>
          <c:spPr>
            <a:ln w="15875"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change in efficiency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 Roofs</c:v>
                </c:pt>
              </c:strCache>
            </c:strRef>
          </c:tx>
          <c:spPr>
            <a:ln w="15875"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change in efficiency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Warm water</c:v>
                </c:pt>
              </c:strCache>
            </c:strRef>
          </c:tx>
          <c:spPr>
            <a:ln w="15875"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change in efficiency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 Other</c:v>
                </c:pt>
              </c:strCache>
            </c:strRef>
          </c:tx>
          <c:spPr>
            <a:ln w="15875"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change in efficiency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-7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115008"/>
        <c:axId val="165220736"/>
      </c:barChart>
      <c:catAx>
        <c:axId val="165115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65220736"/>
        <c:crosses val="autoZero"/>
        <c:auto val="1"/>
        <c:lblAlgn val="ctr"/>
        <c:lblOffset val="100"/>
        <c:noMultiLvlLbl val="0"/>
      </c:catAx>
      <c:valAx>
        <c:axId val="16522073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n-GB" sz="800" dirty="0" smtClean="0"/>
                  <a:t>%</a:t>
                </a:r>
                <a:endParaRPr lang="en-GB" sz="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1150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2">
          <a:lumMod val="60000"/>
          <a:lumOff val="40000"/>
        </a:schemeClr>
      </a:solidFill>
    </a:ln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Cooling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Losses through leakage</c:v>
                </c:pt>
              </c:strCache>
            </c:strRef>
          </c:tx>
          <c:spPr>
            <a:ln w="15875">
              <a:solidFill>
                <a:srgbClr val="00B050"/>
              </a:solidFill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change in efficency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Losses through ventilation</c:v>
                </c:pt>
              </c:strCache>
            </c:strRef>
          </c:tx>
          <c:spPr>
            <a:ln w="15875">
              <a:solidFill>
                <a:schemeClr val="accent5"/>
              </a:solidFill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change in efficency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-5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Other (e.g. electric appliances, people)</c:v>
                </c:pt>
              </c:strCache>
            </c:strRef>
          </c:tx>
          <c:spPr>
            <a:ln w="15875"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change in efficency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02880"/>
        <c:axId val="165409920"/>
      </c:barChart>
      <c:catAx>
        <c:axId val="165402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65409920"/>
        <c:crosses val="autoZero"/>
        <c:auto val="1"/>
        <c:lblAlgn val="ctr"/>
        <c:lblOffset val="100"/>
        <c:noMultiLvlLbl val="0"/>
      </c:catAx>
      <c:valAx>
        <c:axId val="1654099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n-GB" sz="800" dirty="0" smtClean="0"/>
                  <a:t>%</a:t>
                </a:r>
                <a:endParaRPr lang="en-GB" sz="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402880"/>
        <c:crosses val="autoZero"/>
        <c:crossBetween val="between"/>
      </c:valAx>
      <c:spPr>
        <a:ln>
          <a:prstDash val="sysDash"/>
        </a:ln>
      </c:spPr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2">
          <a:lumMod val="60000"/>
          <a:lumOff val="40000"/>
        </a:schemeClr>
      </a:solidFill>
    </a:ln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Share of building stock with …</a:t>
            </a: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installed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wall insulation</c:v>
                </c:pt>
                <c:pt idx="1">
                  <c:v>high efficient glazing</c:v>
                </c:pt>
                <c:pt idx="2">
                  <c:v>efficient lighting</c:v>
                </c:pt>
                <c:pt idx="3">
                  <c:v>Home Energy Monitoring</c:v>
                </c:pt>
                <c:pt idx="4">
                  <c:v>Home Automation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unutilized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wall insulation</c:v>
                </c:pt>
                <c:pt idx="1">
                  <c:v>high efficient glazing</c:v>
                </c:pt>
                <c:pt idx="2">
                  <c:v>efficient lighting</c:v>
                </c:pt>
                <c:pt idx="3">
                  <c:v>Home Energy Monitoring</c:v>
                </c:pt>
                <c:pt idx="4">
                  <c:v>Home Automation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applicable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wall insulation</c:v>
                </c:pt>
                <c:pt idx="1">
                  <c:v>high efficient glazing</c:v>
                </c:pt>
                <c:pt idx="2">
                  <c:v>efficient lighting</c:v>
                </c:pt>
                <c:pt idx="3">
                  <c:v>Home Energy Monitoring</c:v>
                </c:pt>
                <c:pt idx="4">
                  <c:v>Home Automation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835520"/>
        <c:axId val="165837056"/>
      </c:barChart>
      <c:catAx>
        <c:axId val="165835520"/>
        <c:scaling>
          <c:orientation val="minMax"/>
        </c:scaling>
        <c:delete val="0"/>
        <c:axPos val="l"/>
        <c:majorTickMark val="out"/>
        <c:minorTickMark val="none"/>
        <c:tickLblPos val="nextTo"/>
        <c:crossAx val="165837056"/>
        <c:crosses val="autoZero"/>
        <c:auto val="1"/>
        <c:lblAlgn val="ctr"/>
        <c:lblOffset val="100"/>
        <c:noMultiLvlLbl val="0"/>
      </c:catAx>
      <c:valAx>
        <c:axId val="165837056"/>
        <c:scaling>
          <c:orientation val="minMax"/>
        </c:scaling>
        <c:delete val="0"/>
        <c:axPos val="b"/>
        <c:majorGridlines>
          <c:spPr>
            <a:ln>
              <a:solidFill>
                <a:schemeClr val="bg2">
                  <a:lumMod val="40000"/>
                  <a:lumOff val="60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%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65835520"/>
        <c:crosses val="autoZero"/>
        <c:crossBetween val="between"/>
      </c:valAx>
      <c:spPr>
        <a:ln>
          <a:solidFill>
            <a:schemeClr val="bg2">
              <a:lumMod val="40000"/>
              <a:lumOff val="60000"/>
            </a:schemeClr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Floor space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today</c:v>
                </c:pt>
                <c:pt idx="1">
                  <c:v>2020</c:v>
                </c:pt>
                <c:pt idx="2">
                  <c:v>2025</c:v>
                </c:pt>
                <c:pt idx="3">
                  <c:v>2050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40</c:v>
                </c:pt>
                <c:pt idx="2">
                  <c:v>42</c:v>
                </c:pt>
                <c:pt idx="3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non-residential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today</c:v>
                </c:pt>
                <c:pt idx="1">
                  <c:v>2020</c:v>
                </c:pt>
                <c:pt idx="2">
                  <c:v>2025</c:v>
                </c:pt>
                <c:pt idx="3">
                  <c:v>2050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</c:v>
                </c:pt>
                <c:pt idx="1">
                  <c:v>19</c:v>
                </c:pt>
                <c:pt idx="2">
                  <c:v>22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today</c:v>
                </c:pt>
                <c:pt idx="1">
                  <c:v>2020</c:v>
                </c:pt>
                <c:pt idx="2">
                  <c:v>2025</c:v>
                </c:pt>
                <c:pt idx="3">
                  <c:v>2050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391424"/>
        <c:axId val="130406272"/>
      </c:barChart>
      <c:catAx>
        <c:axId val="130391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0406272"/>
        <c:crosses val="autoZero"/>
        <c:auto val="1"/>
        <c:lblAlgn val="ctr"/>
        <c:lblOffset val="100"/>
        <c:noMultiLvlLbl val="0"/>
      </c:catAx>
      <c:valAx>
        <c:axId val="1304062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n-GB" sz="800" dirty="0"/>
                  <a:t>M</a:t>
                </a:r>
                <a:r>
                  <a:rPr lang="en-GB" sz="800" baseline="30000" dirty="0"/>
                  <a:t>2</a:t>
                </a:r>
                <a:r>
                  <a:rPr lang="en-GB" sz="800" dirty="0"/>
                  <a:t> </a:t>
                </a:r>
                <a:r>
                  <a:rPr lang="en-GB" sz="800" dirty="0" smtClean="0"/>
                  <a:t>/ </a:t>
                </a:r>
              </a:p>
              <a:p>
                <a:pPr>
                  <a:defRPr sz="800"/>
                </a:pPr>
                <a:r>
                  <a:rPr lang="en-GB" sz="800" dirty="0" smtClean="0"/>
                  <a:t>inhabitant</a:t>
                </a:r>
                <a:endParaRPr lang="en-GB" sz="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0391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GB" sz="1100" dirty="0"/>
              <a:t>Electricity demand </a:t>
            </a:r>
            <a:r>
              <a:rPr lang="en-GB" sz="1100" dirty="0" smtClean="0"/>
              <a:t>(per day)</a:t>
            </a:r>
            <a:endParaRPr lang="en-GB" sz="11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966036332072664"/>
          <c:y val="0.15736567073141614"/>
          <c:w val="0.72741744683489362"/>
          <c:h val="0.612862459696552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today</c:v>
                </c:pt>
                <c:pt idx="1">
                  <c:v>2025</c:v>
                </c:pt>
                <c:pt idx="2">
                  <c:v>2050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heating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today</c:v>
                </c:pt>
                <c:pt idx="1">
                  <c:v>2025</c:v>
                </c:pt>
                <c:pt idx="2">
                  <c:v>2050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1.9</c:v>
                </c:pt>
                <c:pt idx="1">
                  <c:v>1.9</c:v>
                </c:pt>
                <c:pt idx="2">
                  <c:v>1.85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cooling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today</c:v>
                </c:pt>
                <c:pt idx="1">
                  <c:v>2025</c:v>
                </c:pt>
                <c:pt idx="2">
                  <c:v>2050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0.4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286656"/>
        <c:axId val="165288192"/>
      </c:lineChart>
      <c:catAx>
        <c:axId val="165286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65288192"/>
        <c:crosses val="autoZero"/>
        <c:auto val="1"/>
        <c:lblAlgn val="ctr"/>
        <c:lblOffset val="100"/>
        <c:noMultiLvlLbl val="0"/>
      </c:catAx>
      <c:valAx>
        <c:axId val="16528819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n-GB" sz="800" dirty="0" smtClean="0"/>
                  <a:t>[KWh </a:t>
                </a:r>
                <a:r>
                  <a:rPr lang="en-GB" sz="800" dirty="0"/>
                  <a:t>/ </a:t>
                </a:r>
                <a:r>
                  <a:rPr lang="en-GB" sz="800" dirty="0" smtClean="0"/>
                  <a:t>m2]</a:t>
                </a:r>
                <a:endParaRPr lang="en-GB" sz="800" dirty="0"/>
              </a:p>
            </c:rich>
          </c:tx>
          <c:layout>
            <c:manualLayout>
              <c:xMode val="edge"/>
              <c:yMode val="edge"/>
              <c:x val="0"/>
              <c:y val="0.4624185411269902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652866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zero"/>
    <c:showDLblsOverMax val="0"/>
  </c:chart>
  <c:spPr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Cooling </a:t>
            </a:r>
            <a:r>
              <a:rPr lang="en-US" sz="1100" dirty="0" smtClean="0"/>
              <a:t>losses</a:t>
            </a:r>
            <a:endParaRPr lang="en-US" sz="11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Cooling purpose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  Leakage </c:v>
                </c:pt>
                <c:pt idx="1">
                  <c:v>  Ventilation </c:v>
                </c:pt>
                <c:pt idx="2">
                  <c:v>  Losses through walls through transmission </c:v>
                </c:pt>
                <c:pt idx="3">
                  <c:v>  Heat input by solar radiation through windows </c:v>
                </c:pt>
                <c:pt idx="4">
                  <c:v>  Losses through windows through transmission </c:v>
                </c:pt>
                <c:pt idx="5">
                  <c:v>  Other effects (e.g. people, electrical Appliances)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Electricity consumption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Consumption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  Lighting </c:v>
                </c:pt>
                <c:pt idx="1">
                  <c:v>  Appliances </c:v>
                </c:pt>
                <c:pt idx="2">
                  <c:v>  Ventilation </c:v>
                </c:pt>
                <c:pt idx="3">
                  <c:v>  "Other" 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0.126</c:v>
                </c:pt>
                <c:pt idx="1">
                  <c:v>0.47599999999999998</c:v>
                </c:pt>
                <c:pt idx="2">
                  <c:v>0</c:v>
                </c:pt>
                <c:pt idx="3">
                  <c:v>0.39800000000000002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Heating losses</a:t>
            </a:r>
            <a:endParaRPr lang="en-US" sz="11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Heating purpose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  leakage </c:v>
                </c:pt>
                <c:pt idx="1">
                  <c:v>  ventilation </c:v>
                </c:pt>
                <c:pt idx="2">
                  <c:v>  walls </c:v>
                </c:pt>
                <c:pt idx="3">
                  <c:v>  windows </c:v>
                </c:pt>
                <c:pt idx="4">
                  <c:v>  floors </c:v>
                </c:pt>
                <c:pt idx="5">
                  <c:v>  roofs </c:v>
                </c:pt>
                <c:pt idx="6">
                  <c:v>  Other losses </c:v>
                </c:pt>
                <c:pt idx="7">
                  <c:v>  warm water 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0.17623358982798965</c:v>
                </c:pt>
                <c:pt idx="1">
                  <c:v>0.17623358982798965</c:v>
                </c:pt>
                <c:pt idx="2">
                  <c:v>0.22351577246476736</c:v>
                </c:pt>
                <c:pt idx="3">
                  <c:v>0.12895140719121193</c:v>
                </c:pt>
                <c:pt idx="4">
                  <c:v>6.0177323355898912E-2</c:v>
                </c:pt>
                <c:pt idx="5">
                  <c:v>9.4564365273555426E-2</c:v>
                </c:pt>
                <c:pt idx="6">
                  <c:v>0</c:v>
                </c:pt>
                <c:pt idx="7">
                  <c:v>0.13986603357618629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Annual  efficiency change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G-value of windows</c:v>
                </c:pt>
              </c:strCache>
            </c:strRef>
          </c:tx>
          <c:spPr>
            <a:ln w="15875">
              <a:solidFill>
                <a:srgbClr val="00B050"/>
              </a:solidFill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annual change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U-value of windows</c:v>
                </c:pt>
              </c:strCache>
            </c:strRef>
          </c:tx>
          <c:spPr>
            <a:ln w="15875">
              <a:solidFill>
                <a:schemeClr val="accent5"/>
              </a:solidFill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annual change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149696"/>
        <c:axId val="165217024"/>
      </c:barChart>
      <c:catAx>
        <c:axId val="16514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217024"/>
        <c:crosses val="autoZero"/>
        <c:auto val="1"/>
        <c:lblAlgn val="ctr"/>
        <c:lblOffset val="100"/>
        <c:noMultiLvlLbl val="0"/>
      </c:catAx>
      <c:valAx>
        <c:axId val="16521702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1496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bg2">
          <a:lumMod val="60000"/>
          <a:lumOff val="40000"/>
        </a:schemeClr>
      </a:solidFill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Solar heat gain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Windows</c:v>
                </c:pt>
              </c:strCache>
            </c:strRef>
          </c:tx>
          <c:spPr>
            <a:ln w="15875">
              <a:solidFill>
                <a:schemeClr val="bg1"/>
              </a:solidFill>
              <a:prstDash val="sysDash"/>
            </a:ln>
          </c:spPr>
          <c:invertIfNegative val="0"/>
          <c:cat>
            <c:strRef>
              <c:f>Sheet1!$A$2</c:f>
              <c:strCache>
                <c:ptCount val="1"/>
                <c:pt idx="0">
                  <c:v>G-value in windows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715968"/>
        <c:axId val="165717504"/>
      </c:barChart>
      <c:catAx>
        <c:axId val="165715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65717504"/>
        <c:crosses val="autoZero"/>
        <c:auto val="1"/>
        <c:lblAlgn val="ctr"/>
        <c:lblOffset val="100"/>
        <c:noMultiLvlLbl val="0"/>
      </c:catAx>
      <c:valAx>
        <c:axId val="1657175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71596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>
          <a:lumMod val="60000"/>
          <a:lumOff val="40000"/>
        </a:schemeClr>
      </a:solidFill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Wall and windows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wall / effective area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ratio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windows / effective area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ratio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69184"/>
        <c:axId val="165470976"/>
      </c:barChart>
      <c:catAx>
        <c:axId val="165469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65470976"/>
        <c:crosses val="autoZero"/>
        <c:auto val="1"/>
        <c:lblAlgn val="ctr"/>
        <c:lblOffset val="100"/>
        <c:noMultiLvlLbl val="0"/>
      </c:catAx>
      <c:valAx>
        <c:axId val="165470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69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Handzettel </a:t>
            </a:r>
            <a:fld id="{BFC713D8-7968-482B-A79F-9C586FE5053A}" type="slidenum">
              <a:rPr lang="de-DE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50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19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6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7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customXml" Target="../../customXml/item8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1.wmf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customXml" Target="../../customXml/item15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customXml" Target="../../customXml/item22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customXml" Target="../../customXml/item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customXml" Target="../../customXml/item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customXml" Target="../../customXml/item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4.xml"/><Relationship Id="rId1" Type="http://schemas.openxmlformats.org/officeDocument/2006/relationships/customXml" Target="../../customXml/item6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customXml" Target="../../customXml/item21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customXml" Target="../../customXml/item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customXml" Target="../../customXml/item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customXml" Target="../../customXml/item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customXml" Target="../../customXml/item1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1.wmf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customXml" Target="../../customXml/item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1.wmf"/><Relationship Id="rId2" Type="http://schemas.openxmlformats.org/officeDocument/2006/relationships/tags" Target="../tags/tag46.xml"/><Relationship Id="rId1" Type="http://schemas.openxmlformats.org/officeDocument/2006/relationships/customXml" Target="../../customXml/item5.xml"/><Relationship Id="rId6" Type="http://schemas.openxmlformats.org/officeDocument/2006/relationships/tags" Target="../tags/tag50.xml"/><Relationship Id="rId11" Type="http://schemas.openxmlformats.org/officeDocument/2006/relationships/image" Target="../media/image2.jpeg"/><Relationship Id="rId5" Type="http://schemas.openxmlformats.org/officeDocument/2006/relationships/tags" Target="../tags/tag4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1.wmf"/><Relationship Id="rId2" Type="http://schemas.openxmlformats.org/officeDocument/2006/relationships/tags" Target="../tags/tag54.xml"/><Relationship Id="rId1" Type="http://schemas.openxmlformats.org/officeDocument/2006/relationships/customXml" Target="../../customXml/item16.xml"/><Relationship Id="rId6" Type="http://schemas.openxmlformats.org/officeDocument/2006/relationships/tags" Target="../tags/tag58.xml"/><Relationship Id="rId11" Type="http://schemas.openxmlformats.org/officeDocument/2006/relationships/image" Target="../media/image2.jpeg"/><Relationship Id="rId5" Type="http://schemas.openxmlformats.org/officeDocument/2006/relationships/tags" Target="../tags/tag5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6.xml"/><Relationship Id="rId9" Type="http://schemas.openxmlformats.org/officeDocument/2006/relationships/tags" Target="../tags/tag6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customXml" Target="../../customXml/item20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customXml" Target="../../customXml/item24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4.jpeg"/><Relationship Id="rId2" Type="http://schemas.openxmlformats.org/officeDocument/2006/relationships/tags" Target="../tags/tag72.xml"/><Relationship Id="rId1" Type="http://schemas.openxmlformats.org/officeDocument/2006/relationships/customXml" Target="../../customXml/item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customXml" Target="../../customXml/item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customXml" Target="../../customXml/item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up)" type="title" preserve="1">
  <p:cSld name="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dtRectangle 15 Id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5157216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 bwMode="gray">
          <a:xfrm>
            <a:off x="250825" y="3671649"/>
            <a:ext cx="8893175" cy="1485567"/>
          </a:xfrm>
          <a:solidFill>
            <a:srgbClr val="233746">
              <a:alpha val="65000"/>
            </a:srgbClr>
          </a:solidFill>
        </p:spPr>
        <p:txBody>
          <a:bodyPr wrap="square" lIns="270000" tIns="144000" rIns="396000" bIns="108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 bwMode="gray">
          <a:xfrm>
            <a:off x="250825" y="5157216"/>
            <a:ext cx="8893175" cy="393082"/>
          </a:xfrm>
          <a:solidFill>
            <a:srgbClr val="879BAA"/>
          </a:solidFill>
        </p:spPr>
        <p:txBody>
          <a:bodyPr wrap="square" lIns="270000" tIns="18000" rIns="396000" bIns="3600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11" name="cdtPicture 10 Id11" descr="SIE_Logo_Layer_Petrol_RGB_A3_76mm.w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9750" y="0"/>
            <a:ext cx="1728000" cy="967833"/>
          </a:xfrm>
          <a:prstGeom prst="rect">
            <a:avLst/>
          </a:prstGeom>
        </p:spPr>
      </p:pic>
      <p:sp>
        <p:nvSpPr>
          <p:cNvPr id="16" name="cdtText Box 101 Id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10" name="cdtText Box 133 Id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r>
              <a:rPr lang="en-US" sz="1000" b="1" dirty="0" smtClean="0">
                <a:solidFill>
                  <a:srgbClr val="879BAA"/>
                </a:solidFill>
              </a:rPr>
              <a:t>Unrestricted © Siemens AG 2015 All rights reserved.</a:t>
            </a:r>
            <a:endParaRPr lang="en-US" sz="1000" b="1" dirty="0">
              <a:solidFill>
                <a:srgbClr val="879BAA"/>
              </a:solidFill>
            </a:endParaRPr>
          </a:p>
        </p:txBody>
      </p:sp>
      <p:sp>
        <p:nvSpPr>
          <p:cNvPr id="15" name="cdtText Box 133 Id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6325" y="6165850"/>
            <a:ext cx="298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396000" bIns="0" anchor="ctr"/>
          <a:lstStyle/>
          <a:p>
            <a:pPr algn="r"/>
            <a:r>
              <a:rPr lang="en-US" sz="1000" b="1" noProof="1" smtClean="0">
                <a:solidFill>
                  <a:srgbClr val="000000"/>
                </a:solidFill>
              </a:rPr>
              <a:t>Answers for infrastructure and cities.</a:t>
            </a:r>
            <a:endParaRPr lang="en-US" sz="1000" b="1" noProof="1">
              <a:solidFill>
                <a:srgbClr val="000000"/>
              </a:solidFill>
            </a:endParaRPr>
          </a:p>
        </p:txBody>
      </p:sp>
    </p:spTree>
    <p:custDataLst>
      <p:custData r:id="rId1"/>
    </p:custData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5"/>
            <a:ext cx="8208963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67691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39750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/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716463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>
                <a:solidFill>
                  <a:schemeClr val="tx1"/>
                </a:solidFill>
              </a:defRPr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66143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6"/>
            <a:ext cx="8208963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9750" y="3860800"/>
            <a:ext cx="8208963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25920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276000" y="1412875"/>
            <a:ext cx="2735862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56325" y="1412875"/>
            <a:ext cx="2592388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539750" y="1412876"/>
            <a:ext cx="403225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>
                <a:solidFill>
                  <a:schemeClr val="tx1"/>
                </a:solidFill>
              </a:defRPr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716463" y="1412875"/>
            <a:ext cx="403225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2pPr>
            <a:lvl3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4pPr>
            <a:lvl5pPr>
              <a:def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539750" y="3860800"/>
            <a:ext cx="4032250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2pPr>
            <a:lvl3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4pPr>
            <a:lvl5pPr>
              <a:def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716463" y="3860800"/>
            <a:ext cx="4032250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2pPr>
            <a:lvl3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4pPr>
            <a:lvl5pPr>
              <a:def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51069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dtTextplatzhalter 13 Id4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52714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67691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7452714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3309936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994149" y="1412875"/>
            <a:ext cx="3314701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452714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6"/>
            <a:ext cx="676910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9750" y="3860800"/>
            <a:ext cx="6769100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452714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down)" type="title" preserve="1">
  <p:cSld name="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dtRectangle 15 Id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414909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 bwMode="gray">
          <a:xfrm>
            <a:off x="250825" y="4149090"/>
            <a:ext cx="8893175" cy="1485567"/>
          </a:xfrm>
          <a:solidFill>
            <a:srgbClr val="879BAA"/>
          </a:solidFill>
        </p:spPr>
        <p:txBody>
          <a:bodyPr wrap="square" lIns="270000" tIns="144000" rIns="396000" bIns="108000" anchor="t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 bwMode="gray">
          <a:xfrm>
            <a:off x="250825" y="3756008"/>
            <a:ext cx="8893175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rIns="396000" bIns="3600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11" name="cdtPicture 10 Id11" descr="SIE_Logo_Layer_Petrol_RGB_A3_76mm.w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9750" y="0"/>
            <a:ext cx="1728000" cy="967833"/>
          </a:xfrm>
          <a:prstGeom prst="rect">
            <a:avLst/>
          </a:prstGeom>
        </p:spPr>
      </p:pic>
      <p:sp>
        <p:nvSpPr>
          <p:cNvPr id="10" name="cdtText Box 133 Id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r>
              <a:rPr lang="en-US" sz="1000" b="1" dirty="0" smtClean="0">
                <a:solidFill>
                  <a:srgbClr val="879BAA"/>
                </a:solidFill>
              </a:rPr>
              <a:t>Restricted © Siemens AG 20XX All rights reserved.</a:t>
            </a:r>
            <a:endParaRPr lang="en-US" sz="1000" b="1" dirty="0">
              <a:solidFill>
                <a:srgbClr val="879BAA"/>
              </a:solidFill>
            </a:endParaRPr>
          </a:p>
        </p:txBody>
      </p:sp>
      <p:sp>
        <p:nvSpPr>
          <p:cNvPr id="2" name="cdtText Box 133 Id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56325" y="6165850"/>
            <a:ext cx="298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396000" bIns="0" anchor="ctr"/>
          <a:lstStyle/>
          <a:p>
            <a:pPr algn="r"/>
            <a:r>
              <a:rPr lang="en-US" sz="1000" b="1" noProof="1" smtClean="0">
                <a:solidFill>
                  <a:srgbClr val="000000"/>
                </a:solidFill>
              </a:rPr>
              <a:t>Answers for infrastructure and cities.</a:t>
            </a:r>
            <a:endParaRPr lang="en-US" sz="1000" b="1" noProof="1">
              <a:solidFill>
                <a:srgbClr val="000000"/>
              </a:solidFill>
            </a:endParaRPr>
          </a:p>
        </p:txBody>
      </p:sp>
      <p:sp>
        <p:nvSpPr>
          <p:cNvPr id="15" name="cdtText Box 101 Id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</p:spTree>
    <p:custDataLst>
      <p:custData r:id="rId1"/>
    </p:custData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6"/>
            <a:ext cx="3309936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994150" y="1412876"/>
            <a:ext cx="331470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39750" y="3860800"/>
            <a:ext cx="3309936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3994149" y="3860800"/>
            <a:ext cx="3314701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dtTextplatzhalter 13 Id9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452714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fullscreen (big bar down)" type="title" preserve="1">
  <p:cSld name="Title fullscreen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dtRectangle 15 Id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" name="cdtRectangle 1 Id12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15" name="Grafik 14" descr="New_York_4_3_reduziert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"/>
            <a:ext cx="9144000" cy="6858000"/>
          </a:xfrm>
          <a:prstGeom prst="rect">
            <a:avLst/>
          </a:prstGeom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ltGray">
          <a:xfrm>
            <a:off x="250825" y="2420873"/>
            <a:ext cx="8893175" cy="1881800"/>
          </a:xfrm>
          <a:solidFill>
            <a:srgbClr val="233746">
              <a:alpha val="65000"/>
            </a:srgbClr>
          </a:solidFill>
        </p:spPr>
        <p:txBody>
          <a:bodyPr wrap="square" lIns="270000" tIns="536400" rIns="396000" bIns="108000" anchor="t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1" name="cdtPicture 10 Id11" descr="SIE_Logo_Layer_Petrol_RGB_A3_76mm.w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39750" y="0"/>
            <a:ext cx="1728000" cy="967833"/>
          </a:xfrm>
          <a:prstGeom prst="rect">
            <a:avLst/>
          </a:prstGeom>
        </p:spPr>
      </p:pic>
      <p:sp>
        <p:nvSpPr>
          <p:cNvPr id="16" name="cdtText Box 101 Id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10" name="cdtText Box 133 Id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Restricted © Siemens AG 20XX All rights reserved.</a:t>
            </a:r>
          </a:p>
        </p:txBody>
      </p:sp>
      <p:sp>
        <p:nvSpPr>
          <p:cNvPr id="14" name="cdtText Box 133 Id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6325" y="6165850"/>
            <a:ext cx="298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396000" bIns="0" anchor="ctr"/>
          <a:lstStyle/>
          <a:p>
            <a:pPr algn="r"/>
            <a:r>
              <a:rPr lang="en-US" sz="1000" b="1" noProof="1" smtClean="0">
                <a:solidFill>
                  <a:schemeClr val="bg1"/>
                </a:solidFill>
              </a:rPr>
              <a:t>Answers for infrastructure and cities.</a:t>
            </a:r>
            <a:endParaRPr lang="en-US" sz="1000" b="1" noProof="1">
              <a:solidFill>
                <a:schemeClr val="bg1"/>
              </a:solidFill>
            </a:endParaRPr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9"/>
            </p:custDataLst>
          </p:nvPr>
        </p:nvSpPr>
        <p:spPr bwMode="ltGray">
          <a:xfrm>
            <a:off x="250825" y="2420874"/>
            <a:ext cx="8893175" cy="3930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233746">
                    <a:alpha val="65000"/>
                  </a:srgbClr>
                </a:solidFill>
              </a14:hiddenFill>
            </a:ext>
          </a:extLst>
        </p:spPr>
        <p:txBody>
          <a:bodyPr wrap="square" lIns="270000" tIns="18000" rIns="396000" bIns="36000" anchor="b" anchorCtr="0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fullscreen (big bar up)" type="title" preserve="1">
  <p:cSld name="Title fullscreen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dtRectangle 15 Id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" name="cdtRectangle 1 Id12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17" name="Grafik 16" descr="New_York_4_3_reduziert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"/>
            <a:ext cx="9144000" cy="6858000"/>
          </a:xfrm>
          <a:prstGeom prst="rect">
            <a:avLst/>
          </a:prstGeom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ltGray">
          <a:xfrm>
            <a:off x="250825" y="2372335"/>
            <a:ext cx="8893175" cy="1881800"/>
          </a:xfrm>
          <a:solidFill>
            <a:srgbClr val="233746">
              <a:alpha val="65000"/>
            </a:srgbClr>
          </a:solidFill>
        </p:spPr>
        <p:txBody>
          <a:bodyPr wrap="square" lIns="270000" tIns="144000" rIns="396000" bIns="5004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1" name="cdtPicture 10 Id11" descr="SIE_Logo_Layer_Petrol_RGB_A3_76mm.w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39750" y="0"/>
            <a:ext cx="1728000" cy="967833"/>
          </a:xfrm>
          <a:prstGeom prst="rect">
            <a:avLst/>
          </a:prstGeom>
        </p:spPr>
      </p:pic>
      <p:sp>
        <p:nvSpPr>
          <p:cNvPr id="16" name="cdtText Box 101 Id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14" name="cdtText Box 133 Id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Restricted © Siemens AG 20XX All rights reserved.</a:t>
            </a:r>
          </a:p>
        </p:txBody>
      </p:sp>
      <p:sp>
        <p:nvSpPr>
          <p:cNvPr id="15" name="cdtText Box 133 Id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6325" y="6165850"/>
            <a:ext cx="298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396000" bIns="0" anchor="ctr"/>
          <a:lstStyle/>
          <a:p>
            <a:pPr algn="r"/>
            <a:r>
              <a:rPr lang="en-US" sz="1000" b="1" noProof="1" smtClean="0">
                <a:solidFill>
                  <a:schemeClr val="bg1"/>
                </a:solidFill>
              </a:rPr>
              <a:t>Answers for infrastructure and cities.</a:t>
            </a:r>
            <a:endParaRPr lang="en-US" sz="1000" b="1" noProof="1">
              <a:solidFill>
                <a:schemeClr val="bg1"/>
              </a:solidFill>
            </a:endParaRPr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9"/>
            </p:custDataLst>
          </p:nvPr>
        </p:nvSpPr>
        <p:spPr bwMode="ltGray">
          <a:xfrm>
            <a:off x="250825" y="3860800"/>
            <a:ext cx="8893175" cy="3930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233746">
                    <a:alpha val="65000"/>
                  </a:srgbClr>
                </a:solidFill>
              </a14:hiddenFill>
            </a:ext>
          </a:extLst>
        </p:spPr>
        <p:txBody>
          <a:bodyPr wrap="square" lIns="270000" tIns="18000" rIns="396000" bIns="36000" anchor="t" anchorCtr="0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custDataLst>
      <p:custData r:id="rId1"/>
    </p:custData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(big bar down)" type="title" preserve="1">
  <p:cSld name="Chapter 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9" name="cdtRectangle 15 Id5735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9144000" cy="4149725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 bwMode="gray">
          <a:xfrm>
            <a:off x="250825" y="4149726"/>
            <a:ext cx="8893175" cy="1485567"/>
          </a:xfrm>
          <a:solidFill>
            <a:srgbClr val="879BAA"/>
          </a:solidFill>
        </p:spPr>
        <p:txBody>
          <a:bodyPr wrap="square" lIns="270000" tIns="144000" rIns="396000" bIns="108000" anchor="t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 bwMode="gray">
          <a:xfrm>
            <a:off x="250825" y="3756644"/>
            <a:ext cx="8893175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rIns="396000" bIns="36000" anchor="b">
            <a:noAutofit/>
          </a:bodyPr>
          <a:lstStyle>
            <a:lvl1pPr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8" name="cdtPicture 7 Id8" descr="sie_logo_layer_petrol_rgb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308850" y="0"/>
            <a:ext cx="1439863" cy="804863"/>
          </a:xfrm>
          <a:prstGeom prst="rect">
            <a:avLst/>
          </a:prstGeom>
          <a:noFill/>
        </p:spPr>
      </p:pic>
      <p:sp>
        <p:nvSpPr>
          <p:cNvPr id="9" name="cdtText Box 101 Id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</p:spTree>
    <p:custDataLst>
      <p:custData r:id="rId1"/>
    </p:custData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(big bar up)" type="title" preserve="1">
  <p:cSld name="Chapter 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dtRectangle 15 Id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9144000" cy="5162556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 bwMode="gray">
          <a:xfrm>
            <a:off x="250825" y="3676990"/>
            <a:ext cx="8893175" cy="1485567"/>
          </a:xfrm>
          <a:solidFill>
            <a:srgbClr val="233746">
              <a:alpha val="65000"/>
            </a:srgbClr>
          </a:solidFill>
        </p:spPr>
        <p:txBody>
          <a:bodyPr wrap="square" lIns="270000" tIns="144000" rIns="396000" bIns="108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 bwMode="gray">
          <a:xfrm>
            <a:off x="250825" y="5162556"/>
            <a:ext cx="8893175" cy="393082"/>
          </a:xfrm>
          <a:solidFill>
            <a:srgbClr val="879BAA"/>
          </a:solidFill>
        </p:spPr>
        <p:txBody>
          <a:bodyPr wrap="square" lIns="270000" tIns="18000" rIns="396000" bIns="36000" anchor="t" anchorCtr="0">
            <a:noAutofit/>
          </a:bodyPr>
          <a:lstStyle>
            <a:lvl1pPr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12" name="cdtPicture 7 Id12" descr="sie_logo_layer_petrol_rgb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308850" y="0"/>
            <a:ext cx="1439863" cy="804863"/>
          </a:xfrm>
          <a:prstGeom prst="rect">
            <a:avLst/>
          </a:prstGeom>
          <a:noFill/>
        </p:spPr>
      </p:pic>
      <p:sp>
        <p:nvSpPr>
          <p:cNvPr id="9" name="cdtText Box 101 Id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</p:spTree>
    <p:custDataLst>
      <p:custData r:id="rId1"/>
    </p:custData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preserve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Kontakt_IC.jpg"/>
          <p:cNvPicPr>
            <a:picLocks noChangeAspect="1"/>
          </p:cNvPicPr>
          <p:nvPr/>
        </p:nvPicPr>
        <p:blipFill>
          <a:blip r:embed="rId7"/>
          <a:srcRect l="33" r="33"/>
          <a:stretch>
            <a:fillRect/>
          </a:stretch>
        </p:blipFill>
        <p:spPr bwMode="auto">
          <a:xfrm>
            <a:off x="0" y="1412875"/>
            <a:ext cx="4572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dtRectangle 2 Id3"/>
          <p:cNvSpPr/>
          <p:nvPr>
            <p:custDataLst>
              <p:tags r:id="rId2"/>
            </p:custDataLst>
          </p:nvPr>
        </p:nvSpPr>
        <p:spPr bwMode="auto">
          <a:xfrm>
            <a:off x="4716464" y="1412875"/>
            <a:ext cx="4427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dtPicture Placeholder 10 Id11"/>
          <p:cNvSpPr>
            <a:spLocks noGrp="1"/>
          </p:cNvSpPr>
          <p:nvPr>
            <p:ph type="pic" sz="quarter" idx="13" hasCustomPrompt="1"/>
            <p:custDataLst>
              <p:tags r:id="rId4"/>
            </p:custDataLst>
          </p:nvPr>
        </p:nvSpPr>
        <p:spPr>
          <a:xfrm>
            <a:off x="0" y="1412875"/>
            <a:ext cx="4572000" cy="47529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 bwMode="auto">
          <a:xfrm>
            <a:off x="4716464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fr-FR" dirty="0" smtClean="0"/>
              <a:t>active </a:t>
            </a:r>
            <a:r>
              <a:rPr lang="fr-FR" dirty="0" err="1" smtClean="0"/>
              <a:t>chapter</a:t>
            </a:r>
            <a:endParaRPr lang="fr-FR" dirty="0" smtClean="0"/>
          </a:p>
          <a:p>
            <a:pPr lvl="3"/>
            <a:r>
              <a:rPr lang="fr-FR" dirty="0" err="1" smtClean="0"/>
              <a:t>subchapter</a:t>
            </a:r>
            <a:endParaRPr lang="fr-FR" dirty="0" smtClean="0"/>
          </a:p>
          <a:p>
            <a:pPr lvl="4"/>
            <a:r>
              <a:rPr lang="fr-FR" dirty="0" smtClean="0"/>
              <a:t>active </a:t>
            </a:r>
            <a:r>
              <a:rPr lang="fr-FR" dirty="0" err="1" smtClean="0"/>
              <a:t>subchapter</a:t>
            </a:r>
            <a:endParaRPr lang="fr-FR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39750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dtText Placehold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716464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>
              <a:defRPr lang="de-DE" noProof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709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9" Type="http://schemas.openxmlformats.org/officeDocument/2006/relationships/tags" Target="../tags/tag19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34" Type="http://schemas.openxmlformats.org/officeDocument/2006/relationships/tags" Target="../tags/tag14.xml"/><Relationship Id="rId42" Type="http://schemas.openxmlformats.org/officeDocument/2006/relationships/tags" Target="../tags/tag22.xml"/><Relationship Id="rId47" Type="http://schemas.openxmlformats.org/officeDocument/2006/relationships/tags" Target="../tags/tag27.xml"/><Relationship Id="rId50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33" Type="http://schemas.openxmlformats.org/officeDocument/2006/relationships/tags" Target="../tags/tag13.xml"/><Relationship Id="rId38" Type="http://schemas.openxmlformats.org/officeDocument/2006/relationships/tags" Target="../tags/tag18.xml"/><Relationship Id="rId46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9.xml"/><Relationship Id="rId41" Type="http://schemas.openxmlformats.org/officeDocument/2006/relationships/tags" Target="../tags/tag2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32" Type="http://schemas.openxmlformats.org/officeDocument/2006/relationships/tags" Target="../tags/tag12.xml"/><Relationship Id="rId37" Type="http://schemas.openxmlformats.org/officeDocument/2006/relationships/tags" Target="../tags/tag17.xml"/><Relationship Id="rId40" Type="http://schemas.openxmlformats.org/officeDocument/2006/relationships/tags" Target="../tags/tag20.xml"/><Relationship Id="rId45" Type="http://schemas.openxmlformats.org/officeDocument/2006/relationships/tags" Target="../tags/tag2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28" Type="http://schemas.openxmlformats.org/officeDocument/2006/relationships/tags" Target="../tags/tag8.xml"/><Relationship Id="rId36" Type="http://schemas.openxmlformats.org/officeDocument/2006/relationships/tags" Target="../tags/tag16.xml"/><Relationship Id="rId49" Type="http://schemas.openxmlformats.org/officeDocument/2006/relationships/tags" Target="../tags/tag2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1.xml"/><Relationship Id="rId44" Type="http://schemas.openxmlformats.org/officeDocument/2006/relationships/tags" Target="../tags/tag24.xml"/><Relationship Id="rId52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Relationship Id="rId30" Type="http://schemas.openxmlformats.org/officeDocument/2006/relationships/tags" Target="../tags/tag10.xml"/><Relationship Id="rId35" Type="http://schemas.openxmlformats.org/officeDocument/2006/relationships/tags" Target="../tags/tag15.xml"/><Relationship Id="rId43" Type="http://schemas.openxmlformats.org/officeDocument/2006/relationships/tags" Target="../tags/tag23.xml"/><Relationship Id="rId48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dtRectangle 12 Id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0" y="0"/>
            <a:ext cx="9144000" cy="1268413"/>
          </a:xfrm>
          <a:prstGeom prst="rect">
            <a:avLst/>
          </a:prstGeom>
          <a:solidFill>
            <a:schemeClr val="l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" name="cdtTextBox 12 Id13"/>
          <p:cNvSpPr txBox="1"/>
          <p:nvPr>
            <p:custDataLst>
              <p:tags r:id="rId23"/>
            </p:custDataLst>
          </p:nvPr>
        </p:nvSpPr>
        <p:spPr>
          <a:xfrm>
            <a:off x="0" y="6598800"/>
            <a:ext cx="2830286" cy="259200"/>
          </a:xfrm>
          <a:prstGeom prst="rect">
            <a:avLst/>
          </a:prstGeom>
          <a:noFill/>
        </p:spPr>
        <p:txBody>
          <a:bodyPr wrap="square" lIns="1476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baseline="0" noProof="0" dirty="0" smtClean="0">
                <a:solidFill>
                  <a:srgbClr val="000000"/>
                </a:solidFill>
              </a:rPr>
              <a:t>2015</a:t>
            </a:r>
            <a:endParaRPr lang="en-US" sz="800" noProof="0" dirty="0" smtClean="0">
              <a:solidFill>
                <a:srgbClr val="000000"/>
              </a:solidFill>
            </a:endParaRPr>
          </a:p>
        </p:txBody>
      </p:sp>
      <p:sp>
        <p:nvSpPr>
          <p:cNvPr id="9" name="cdtText Box 133 Id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r>
              <a:rPr lang="en-US" sz="800" b="1" dirty="0" smtClean="0">
                <a:solidFill>
                  <a:srgbClr val="879BAA"/>
                </a:solidFill>
              </a:rPr>
              <a:t>Unrestricted © Siemens AG 2015 All rights reserved.</a:t>
            </a:r>
            <a:endParaRPr lang="en-US" sz="800" b="1" dirty="0">
              <a:solidFill>
                <a:srgbClr val="879BAA"/>
              </a:solidFill>
            </a:endParaRPr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5"/>
            </p:custDataLst>
          </p:nvPr>
        </p:nvSpPr>
        <p:spPr bwMode="auto">
          <a:xfrm>
            <a:off x="539751" y="1412875"/>
            <a:ext cx="82089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TextBox 11 Id12"/>
          <p:cNvSpPr txBox="1"/>
          <p:nvPr>
            <p:custDataLst>
              <p:tags r:id="rId26"/>
            </p:custDataLst>
          </p:nvPr>
        </p:nvSpPr>
        <p:spPr>
          <a:xfrm>
            <a:off x="-1" y="6598800"/>
            <a:ext cx="1393200" cy="259200"/>
          </a:xfrm>
          <a:prstGeom prst="rect">
            <a:avLst/>
          </a:prstGeom>
          <a:noFill/>
        </p:spPr>
        <p:txBody>
          <a:bodyPr wrap="square" lIns="5400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en-US" sz="8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800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cdtTextBox 13 Id14"/>
          <p:cNvSpPr txBox="1"/>
          <p:nvPr>
            <p:custDataLst>
              <p:tags r:id="rId27"/>
            </p:custDataLst>
          </p:nvPr>
        </p:nvSpPr>
        <p:spPr>
          <a:xfrm>
            <a:off x="2693979" y="6598800"/>
            <a:ext cx="6450020" cy="259200"/>
          </a:xfrm>
          <a:prstGeom prst="rect">
            <a:avLst/>
          </a:prstGeom>
          <a:noFill/>
        </p:spPr>
        <p:txBody>
          <a:bodyPr wrap="square" lIns="0" tIns="0" rIns="3960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800" noProof="0" dirty="0" smtClean="0">
                <a:solidFill>
                  <a:srgbClr val="000000"/>
                </a:solidFill>
              </a:rPr>
              <a:t>City</a:t>
            </a:r>
            <a:r>
              <a:rPr lang="en-US" sz="800" baseline="0" noProof="0" dirty="0" smtClean="0">
                <a:solidFill>
                  <a:srgbClr val="000000"/>
                </a:solidFill>
              </a:rPr>
              <a:t> Center of Competence</a:t>
            </a:r>
            <a:endParaRPr lang="en-US" sz="800" noProof="0" dirty="0" smtClean="0">
              <a:solidFill>
                <a:srgbClr val="000000"/>
              </a:solidFill>
            </a:endParaRPr>
          </a:p>
        </p:txBody>
      </p:sp>
      <p:pic>
        <p:nvPicPr>
          <p:cNvPr id="11" name="cdtPicture 10 Id11" descr="SIE_Logo_Layer_Petrol_RGB_A3_76mm.wmf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2"/>
          <a:stretch>
            <a:fillRect/>
          </a:stretch>
        </p:blipFill>
        <p:spPr>
          <a:xfrm>
            <a:off x="7308851" y="0"/>
            <a:ext cx="1439863" cy="806452"/>
          </a:xfrm>
          <a:prstGeom prst="rect">
            <a:avLst/>
          </a:prstGeom>
        </p:spPr>
      </p:pic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  <a:endParaRPr lang="en-US" dirty="0" smtClean="0"/>
          </a:p>
        </p:txBody>
      </p:sp>
      <p:sp>
        <p:nvSpPr>
          <p:cNvPr id="31" name="cdtText Box 101 Id3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cxnSp>
        <p:nvCxnSpPr>
          <p:cNvPr id="2" name="cdtMasterTags_CL1 Id2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cdtMasterTags_CL2 Id3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cdtMasterTags_CL3 Id4"/>
          <p:cNvCxnSpPr/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dtMasterTags_CL4 Id5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dtMasterTags_CL5 Id6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dtMasterTags_CL6 Id8"/>
          <p:cNvCxnSpPr/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dtMasterTags_CL7 Id10"/>
          <p:cNvCxnSpPr/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dtMasterTags_CL8 Id15"/>
          <p:cNvCxnSpPr/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dtMasterTags_CL9 Id16"/>
          <p:cNvCxnSpPr/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dtMasterTags_CL10 Id17"/>
          <p:cNvCxnSpPr/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dtMasterTags_CL11 Id18"/>
          <p:cNvCxnSpPr/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dtMasterTags_CL12 Id19"/>
          <p:cNvCxnSpPr/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dtMasterTags_CL13 Id20"/>
          <p:cNvCxnSpPr/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dtMasterTags_CL14 Id21"/>
          <p:cNvCxnSpPr/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dtMasterTags_CL15 Id22"/>
          <p:cNvCxnSpPr/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dtMasterTags_CL16 Id23"/>
          <p:cNvCxnSpPr/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dtMasterTags_CL17 Id24"/>
          <p:cNvCxnSpPr/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dtMasterTags_CL18 Id25"/>
          <p:cNvCxnSpPr/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dtMasterTags_CL19 Id26"/>
          <p:cNvCxnSpPr/>
          <p:nvPr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dtMasterTags_CL20 Id27"/>
          <p:cNvCxnSpPr/>
          <p:nvPr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dtMasterTags"/>
          <p:cNvCxnSpPr/>
          <p:nvPr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90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93" r:id="rId9"/>
    <p:sldLayoutId id="2147483670" r:id="rId10"/>
    <p:sldLayoutId id="2147483692" r:id="rId11"/>
    <p:sldLayoutId id="2147483694" r:id="rId12"/>
    <p:sldLayoutId id="2147483683" r:id="rId13"/>
    <p:sldLayoutId id="2147483681" r:id="rId14"/>
    <p:sldLayoutId id="2147483695" r:id="rId15"/>
    <p:sldLayoutId id="2147483691" r:id="rId16"/>
    <p:sldLayoutId id="2147483684" r:id="rId17"/>
    <p:sldLayoutId id="2147483685" r:id="rId18"/>
    <p:sldLayoutId id="2147483686" r:id="rId19"/>
    <p:sldLayoutId id="2147483688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ceee.org/files/image/topics/energy-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0825" y="3671649"/>
            <a:ext cx="8893175" cy="1485567"/>
          </a:xfrm>
        </p:spPr>
        <p:txBody>
          <a:bodyPr/>
          <a:lstStyle/>
          <a:p>
            <a:r>
              <a:rPr lang="en-GB" dirty="0"/>
              <a:t>Data collection for </a:t>
            </a:r>
            <a:r>
              <a:rPr lang="en-GB" dirty="0" smtClean="0"/>
              <a:t>city baseline </a:t>
            </a:r>
            <a:r>
              <a:rPr lang="en-GB" dirty="0"/>
              <a:t>and </a:t>
            </a:r>
            <a:r>
              <a:rPr lang="en-GB" dirty="0" smtClean="0"/>
              <a:t>projections for </a:t>
            </a:r>
            <a:r>
              <a:rPr lang="en-GB" dirty="0" smtClean="0"/>
              <a:t>Helsinki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Building data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/>
              <a:t>Building data (Per building category)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dirty="0" smtClean="0"/>
              <a:t>Electricity, heating and cooling</a:t>
            </a:r>
            <a:endParaRPr lang="en-GB" b="0" dirty="0"/>
          </a:p>
        </p:txBody>
      </p:sp>
      <p:graphicFrame>
        <p:nvGraphicFramePr>
          <p:cNvPr id="17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8322130"/>
              </p:ext>
            </p:extLst>
          </p:nvPr>
        </p:nvGraphicFramePr>
        <p:xfrm>
          <a:off x="539750" y="1412875"/>
          <a:ext cx="4032250" cy="230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580195"/>
              </p:ext>
            </p:extLst>
          </p:nvPr>
        </p:nvGraphicFramePr>
        <p:xfrm>
          <a:off x="4716463" y="3860800"/>
          <a:ext cx="40322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12860124"/>
              </p:ext>
            </p:extLst>
          </p:nvPr>
        </p:nvGraphicFramePr>
        <p:xfrm>
          <a:off x="4716463" y="1412875"/>
          <a:ext cx="4032250" cy="230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8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16889121"/>
              </p:ext>
            </p:extLst>
          </p:nvPr>
        </p:nvGraphicFramePr>
        <p:xfrm>
          <a:off x="539750" y="3860800"/>
          <a:ext cx="40322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24953" y="843653"/>
            <a:ext cx="2409372" cy="312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C00000"/>
                </a:solidFill>
              </a:rPr>
              <a:t>Example data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data (Per building category)</a:t>
            </a:r>
            <a:br>
              <a:rPr lang="en-GB" dirty="0"/>
            </a:br>
            <a:r>
              <a:rPr lang="en-GB" b="0" dirty="0" smtClean="0"/>
              <a:t>Walls and Windows</a:t>
            </a:r>
            <a:endParaRPr lang="en-GB" b="0" dirty="0"/>
          </a:p>
        </p:txBody>
      </p:sp>
      <p:graphicFrame>
        <p:nvGraphicFramePr>
          <p:cNvPr id="14" name="Content Placeholder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899380"/>
              </p:ext>
            </p:extLst>
          </p:nvPr>
        </p:nvGraphicFramePr>
        <p:xfrm>
          <a:off x="4724400" y="3888232"/>
          <a:ext cx="40322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144721"/>
              </p:ext>
            </p:extLst>
          </p:nvPr>
        </p:nvGraphicFramePr>
        <p:xfrm>
          <a:off x="539750" y="3888232"/>
          <a:ext cx="40322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33799098"/>
              </p:ext>
            </p:extLst>
          </p:nvPr>
        </p:nvGraphicFramePr>
        <p:xfrm>
          <a:off x="539750" y="1423988"/>
          <a:ext cx="4032250" cy="229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277429880"/>
              </p:ext>
            </p:extLst>
          </p:nvPr>
        </p:nvGraphicFramePr>
        <p:xfrm>
          <a:off x="4724400" y="1438276"/>
          <a:ext cx="4032250" cy="229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24953" y="843653"/>
            <a:ext cx="2409372" cy="312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C00000"/>
                </a:solidFill>
              </a:rPr>
              <a:t>Example data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/>
              <a:t>Building data (Per building category)</a:t>
            </a:r>
            <a:br>
              <a:rPr lang="en-GB" dirty="0"/>
            </a:br>
            <a:r>
              <a:rPr lang="en-GB" b="0" dirty="0" smtClean="0"/>
              <a:t>Lighting</a:t>
            </a:r>
            <a:endParaRPr lang="en-GB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51058364"/>
              </p:ext>
            </p:extLst>
          </p:nvPr>
        </p:nvGraphicFramePr>
        <p:xfrm>
          <a:off x="539750" y="1460500"/>
          <a:ext cx="8208962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9950521"/>
              </p:ext>
            </p:extLst>
          </p:nvPr>
        </p:nvGraphicFramePr>
        <p:xfrm>
          <a:off x="539750" y="3860800"/>
          <a:ext cx="8208962" cy="230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35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0825" y="4287202"/>
            <a:ext cx="8893175" cy="870014"/>
          </a:xfrm>
        </p:spPr>
        <p:txBody>
          <a:bodyPr/>
          <a:lstStyle/>
          <a:p>
            <a:r>
              <a:rPr lang="en-GB" dirty="0"/>
              <a:t>Advanced, non-mandatory 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Buildings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143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 smtClean="0"/>
              <a:t>Building data </a:t>
            </a:r>
            <a:r>
              <a:rPr lang="en-GB" dirty="0"/>
              <a:t>(Per building category)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dirty="0" smtClean="0"/>
              <a:t>Annual efficiency change</a:t>
            </a:r>
            <a:endParaRPr lang="en-GB" dirty="0"/>
          </a:p>
        </p:txBody>
      </p:sp>
      <p:graphicFrame>
        <p:nvGraphicFramePr>
          <p:cNvPr id="16" name="Content Placeholder 2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0916693"/>
              </p:ext>
            </p:extLst>
          </p:nvPr>
        </p:nvGraphicFramePr>
        <p:xfrm>
          <a:off x="530606" y="1412875"/>
          <a:ext cx="4032250" cy="230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ontent Placeholder 28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68700449"/>
              </p:ext>
            </p:extLst>
          </p:nvPr>
        </p:nvGraphicFramePr>
        <p:xfrm>
          <a:off x="539750" y="3860800"/>
          <a:ext cx="40322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ontent Placeholder 2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30624040"/>
              </p:ext>
            </p:extLst>
          </p:nvPr>
        </p:nvGraphicFramePr>
        <p:xfrm>
          <a:off x="4716463" y="3860800"/>
          <a:ext cx="40322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24953" y="843653"/>
            <a:ext cx="2409372" cy="312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C00000"/>
                </a:solidFill>
              </a:rPr>
              <a:t>Example data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data </a:t>
            </a:r>
            <a:r>
              <a:rPr lang="en-GB" dirty="0" smtClean="0"/>
              <a:t>(Per building category)</a:t>
            </a:r>
            <a:br>
              <a:rPr lang="en-GB" dirty="0" smtClean="0"/>
            </a:br>
            <a:r>
              <a:rPr lang="en-GB" b="0" dirty="0" smtClean="0"/>
              <a:t>Technology baseline and restrictions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179350"/>
              </p:ext>
            </p:extLst>
          </p:nvPr>
        </p:nvGraphicFramePr>
        <p:xfrm>
          <a:off x="539750" y="3152775"/>
          <a:ext cx="8208963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750" y="1485900"/>
            <a:ext cx="8208963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400" b="1" dirty="0" smtClean="0">
                <a:solidFill>
                  <a:schemeClr val="tx1"/>
                </a:solidFill>
              </a:rPr>
              <a:t>Technology baseline and restrictions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City`s level of existing implementation and upper limit of implementation level possible.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4953" y="843653"/>
            <a:ext cx="2409372" cy="312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C00000"/>
                </a:solidFill>
              </a:rPr>
              <a:t>Example data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graphicFrame>
        <p:nvGraphicFramePr>
          <p:cNvPr id="5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979101"/>
              </p:ext>
            </p:extLst>
          </p:nvPr>
        </p:nvGraphicFramePr>
        <p:xfrm>
          <a:off x="539750" y="2960914"/>
          <a:ext cx="8208963" cy="320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539748" y="1655082"/>
            <a:ext cx="8208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7812"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</a:rPr>
              <a:t>Scope and </a:t>
            </a:r>
            <a:r>
              <a:rPr lang="en-GB" sz="2000" dirty="0" smtClean="0">
                <a:solidFill>
                  <a:schemeClr val="tx1"/>
                </a:solidFill>
              </a:rPr>
              <a:t>forecast</a:t>
            </a:r>
          </a:p>
          <a:p>
            <a:pPr indent="-277812">
              <a:spcBef>
                <a:spcPts val="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The </a:t>
            </a:r>
            <a:r>
              <a:rPr lang="en-GB" sz="1400" dirty="0">
                <a:solidFill>
                  <a:schemeClr val="tx1"/>
                </a:solidFill>
              </a:rPr>
              <a:t>objective is to build baseline of GHG, PM10 and NOX baseline for today and projections for 2020, 2025 and 2050 from building and transport.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5599" y="3034749"/>
            <a:ext cx="1204686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</a:rPr>
              <a:t>Example data</a:t>
            </a:r>
            <a:endParaRPr lang="en-GB" sz="1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quality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288" lvl="1" indent="-342900">
              <a:buFont typeface="Courier New" panose="02070309020205020404" pitchFamily="49" charset="0"/>
              <a:buChar char="o"/>
            </a:pPr>
            <a:endParaRPr lang="en-GB" sz="2400" dirty="0" smtClean="0"/>
          </a:p>
          <a:p>
            <a:pPr lvl="2" indent="0">
              <a:buNone/>
            </a:pPr>
            <a:endParaRPr lang="en-GB" sz="2400" dirty="0"/>
          </a:p>
          <a:p>
            <a:pPr lvl="1" indent="0">
              <a:buNone/>
            </a:pPr>
            <a:r>
              <a:rPr lang="en-GB" dirty="0" smtClean="0"/>
              <a:t>Please document</a:t>
            </a:r>
          </a:p>
          <a:p>
            <a:pPr lvl="1" indent="0">
              <a:buNone/>
            </a:pPr>
            <a:endParaRPr lang="en-GB" dirty="0" smtClean="0"/>
          </a:p>
          <a:p>
            <a:pPr marL="701675" lvl="2" indent="-342900">
              <a:buFont typeface="Courier New" panose="02070309020205020404" pitchFamily="49" charset="0"/>
              <a:buChar char="o"/>
            </a:pPr>
            <a:r>
              <a:rPr lang="en-GB" sz="1600" b="1" dirty="0" smtClean="0"/>
              <a:t>Source </a:t>
            </a:r>
            <a:r>
              <a:rPr lang="en-GB" sz="1600" dirty="0" smtClean="0"/>
              <a:t>(web-link, name of report, </a:t>
            </a:r>
            <a:r>
              <a:rPr lang="en-GB" sz="1600" dirty="0" err="1" smtClean="0"/>
              <a:t>etc</a:t>
            </a:r>
            <a:r>
              <a:rPr lang="en-GB" sz="1600" dirty="0" smtClean="0"/>
              <a:t>)</a:t>
            </a:r>
          </a:p>
          <a:p>
            <a:pPr marL="701675" lvl="2" indent="-342900">
              <a:buFont typeface="Courier New" panose="02070309020205020404" pitchFamily="49" charset="0"/>
              <a:buChar char="o"/>
            </a:pPr>
            <a:r>
              <a:rPr lang="en-GB" sz="1600" b="1" dirty="0" smtClean="0"/>
              <a:t>Year</a:t>
            </a:r>
            <a:r>
              <a:rPr lang="en-GB" sz="1600" dirty="0" smtClean="0"/>
              <a:t> of  baseline data point</a:t>
            </a:r>
          </a:p>
          <a:p>
            <a:pPr marL="701675" lvl="2" indent="-342900">
              <a:buFont typeface="Courier New" panose="02070309020205020404" pitchFamily="49" charset="0"/>
              <a:buChar char="o"/>
            </a:pPr>
            <a:r>
              <a:rPr lang="en-GB" sz="1600" b="1" dirty="0" smtClean="0"/>
              <a:t>Type</a:t>
            </a:r>
            <a:r>
              <a:rPr lang="en-GB" sz="1600" dirty="0" smtClean="0"/>
              <a:t> of baseline data (average city, example city, average national, etc.)</a:t>
            </a:r>
          </a:p>
          <a:p>
            <a:pPr marL="701675" lvl="2" indent="-342900">
              <a:buFont typeface="Courier New" panose="02070309020205020404" pitchFamily="49" charset="0"/>
              <a:buChar char="o"/>
            </a:pPr>
            <a:r>
              <a:rPr lang="en-GB" sz="1600" b="1" dirty="0" smtClean="0"/>
              <a:t>Quality </a:t>
            </a:r>
            <a:r>
              <a:rPr lang="en-GB" sz="1600" dirty="0" smtClean="0"/>
              <a:t>of data point (statistics, extrapolated, calculated, </a:t>
            </a:r>
            <a:r>
              <a:rPr lang="en-GB" sz="1600" dirty="0" err="1" smtClean="0"/>
              <a:t>etc</a:t>
            </a:r>
            <a:r>
              <a:rPr lang="en-GB" sz="1600" dirty="0" smtClean="0"/>
              <a:t>)</a:t>
            </a:r>
          </a:p>
          <a:p>
            <a:pPr marL="701675" lvl="2" indent="-342900">
              <a:buFont typeface="Courier New" panose="02070309020205020404" pitchFamily="49" charset="0"/>
              <a:buChar char="o"/>
            </a:pPr>
            <a:r>
              <a:rPr lang="en-GB" sz="1600" b="1" dirty="0" smtClean="0"/>
              <a:t>Comment </a:t>
            </a:r>
            <a:r>
              <a:rPr lang="en-GB" sz="1600" dirty="0" smtClean="0"/>
              <a:t>on assumptions and limitations</a:t>
            </a:r>
          </a:p>
          <a:p>
            <a:pPr lvl="2" indent="0">
              <a:buNone/>
            </a:pPr>
            <a:r>
              <a:rPr lang="en-GB" sz="1600" dirty="0" smtClean="0"/>
              <a:t> 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52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Priorities in excel input template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724571"/>
              </p:ext>
            </p:extLst>
          </p:nvPr>
        </p:nvGraphicFramePr>
        <p:xfrm>
          <a:off x="203199" y="2495944"/>
          <a:ext cx="8775703" cy="2901556"/>
        </p:xfrm>
        <a:graphic>
          <a:graphicData uri="http://schemas.openxmlformats.org/drawingml/2006/table">
            <a:tbl>
              <a:tblPr/>
              <a:tblGrid>
                <a:gridCol w="1923441"/>
                <a:gridCol w="1131870"/>
                <a:gridCol w="761979"/>
                <a:gridCol w="761979"/>
                <a:gridCol w="488258"/>
                <a:gridCol w="488258"/>
                <a:gridCol w="488258"/>
                <a:gridCol w="436474"/>
                <a:gridCol w="436474"/>
                <a:gridCol w="436474"/>
                <a:gridCol w="926581"/>
                <a:gridCol w="495657"/>
              </a:tblGrid>
              <a:tr h="1394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Parameter unit of measure and 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unit of measure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Baseline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Reference/Source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 of baseline 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Type of baseline data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Quality of 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Comments &amp; limitations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Electricity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electricity demand in baseline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Kilowatt hours per square meter per year (kWh/m2*a)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199" y="1613001"/>
            <a:ext cx="8509001" cy="60939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Yellow – mandatory input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Magenta – non-mandatory  input (nice to have)</a:t>
            </a:r>
          </a:p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Grey – not for input (formula)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indent="-342900"/>
            <a:r>
              <a:rPr lang="en-GB" dirty="0" smtClean="0"/>
              <a:t>Three </a:t>
            </a:r>
            <a:r>
              <a:rPr lang="en-GB" dirty="0"/>
              <a:t>selected categories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92595"/>
              </p:ext>
            </p:extLst>
          </p:nvPr>
        </p:nvGraphicFramePr>
        <p:xfrm>
          <a:off x="539750" y="1412875"/>
          <a:ext cx="7936738" cy="485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993"/>
                <a:gridCol w="3149745"/>
              </a:tblGrid>
              <a:tr h="3759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Building categories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Focus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Helsinki study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5987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lvl="0" indent="-171450" algn="ctr" defTabSz="914400" rtl="0" eaLnBrk="1" fontAlgn="b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61315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Government &amp; public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admin.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lvl="0" indent="-171450" algn="ctr" defTabSz="914400" rtl="0" eaLnBrk="1" fontAlgn="b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5987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Non-residential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lvl="0" indent="-171450" algn="ctr" defTabSz="914400" rtl="0" eaLnBrk="1" fontAlgn="b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5987">
                <a:tc>
                  <a:txBody>
                    <a:bodyPr/>
                    <a:lstStyle/>
                    <a:p>
                      <a:pPr marL="21600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Commercial offices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5987">
                <a:tc>
                  <a:txBody>
                    <a:bodyPr/>
                    <a:lstStyle/>
                    <a:p>
                      <a:pPr marL="21600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centers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61315">
                <a:tc>
                  <a:txBody>
                    <a:bodyPr/>
                    <a:lstStyle/>
                    <a:p>
                      <a:pPr marL="21600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Education, K12 and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5987">
                <a:tc>
                  <a:txBody>
                    <a:bodyPr/>
                    <a:lstStyle/>
                    <a:p>
                      <a:pPr marL="21600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Hospitals and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healthcare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61315">
                <a:tc>
                  <a:txBody>
                    <a:bodyPr/>
                    <a:lstStyle/>
                    <a:p>
                      <a:pPr marL="21600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Hotels, hospitality and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leisure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5987">
                <a:tc>
                  <a:txBody>
                    <a:bodyPr/>
                    <a:lstStyle/>
                    <a:p>
                      <a:pPr marL="21600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Exhibitions, fairs,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halls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5987">
                <a:tc>
                  <a:txBody>
                    <a:bodyPr/>
                    <a:lstStyle/>
                    <a:p>
                      <a:pPr marL="21600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Retail, stores and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shops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61315">
                <a:tc>
                  <a:txBody>
                    <a:bodyPr/>
                    <a:lstStyle/>
                    <a:p>
                      <a:pPr marL="216000" algn="l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Warehouses &amp; shopping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mall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7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overview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690628"/>
              </p:ext>
            </p:extLst>
          </p:nvPr>
        </p:nvGraphicFramePr>
        <p:xfrm>
          <a:off x="2574444" y="2781896"/>
          <a:ext cx="1933934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3934"/>
              </a:tblGrid>
              <a:tr h="2483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Energy</a:t>
                      </a:r>
                      <a:endParaRPr lang="en-US" sz="1200" dirty="0"/>
                    </a:p>
                  </a:txBody>
                  <a:tcPr marL="62114" marR="62114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50+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data points</a:t>
                      </a:r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Consumption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City`s annual energy consumption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electricity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, heating and cooling.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Source mix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City`s consumption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source mix for electricity, heating and cooling.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Grid losses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City`s transmission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and distribution losses per KW generated power.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7787275"/>
              </p:ext>
            </p:extLst>
          </p:nvPr>
        </p:nvGraphicFramePr>
        <p:xfrm>
          <a:off x="6858580" y="2781896"/>
          <a:ext cx="2033166" cy="2331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3166"/>
              </a:tblGrid>
              <a:tr h="1918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Buildings</a:t>
                      </a:r>
                      <a:endParaRPr lang="en-US" sz="1400" dirty="0"/>
                    </a:p>
                  </a:txBody>
                  <a:tcPr marL="65619" marR="65619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80+* data points </a:t>
                      </a:r>
                    </a:p>
                  </a:txBody>
                  <a:tcPr marL="65619" marR="65619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Floor space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City`s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total floor space, per building category.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5619" marR="65619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Electricity usage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 share of electricity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split between lighting, ventilation appliances, per building category.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5619" marR="65619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Building</a:t>
                      </a:r>
                      <a:r>
                        <a:rPr lang="en-US" sz="1000" b="1" baseline="0" dirty="0" smtClean="0"/>
                        <a:t> envelope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 share of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losses from heating and cooling building space, per building category.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5619" marR="65619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City of London by Simon Greig (SimonGreig) on 500px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80" y="1341120"/>
            <a:ext cx="2033166" cy="13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iemens.com/press/pool/de/pressebilder/2013/infrastructure-cities/soic201308/072dpi/soic201308-07_072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61" y="1341120"/>
            <a:ext cx="2040704" cy="13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2b1stconsulting.com/wp-content/uploads/2012/04/gas-turbine-siemens-II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444" y="1341120"/>
            <a:ext cx="1933934" cy="13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526293"/>
              </p:ext>
            </p:extLst>
          </p:nvPr>
        </p:nvGraphicFramePr>
        <p:xfrm>
          <a:off x="4666261" y="2787830"/>
          <a:ext cx="2040704" cy="35123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40704"/>
              </a:tblGrid>
              <a:tr h="2325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Transport</a:t>
                      </a:r>
                      <a:endParaRPr lang="en-US" sz="1400" dirty="0"/>
                    </a:p>
                  </a:txBody>
                  <a:tcPr marL="62114" marR="62114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357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120+</a:t>
                      </a:r>
                      <a:r>
                        <a:rPr lang="en-US" sz="9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data points </a:t>
                      </a:r>
                    </a:p>
                  </a:txBody>
                  <a:tcPr marL="62114" marR="62114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57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Passenger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Annual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passenger kilometer travelled inside the city borders and the split between travel modes.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765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Freight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Ton kilometers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of goods transported within the city borders annually, with split between road and rail.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73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 transport service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of network, number of vehicles and capacity utilization for passenger transport modes. 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Vehicles and</a:t>
                      </a:r>
                      <a:r>
                        <a:rPr lang="en-US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fuel source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Private vehicles, taxis and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trucks fleet distribution.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7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Roads</a:t>
                      </a:r>
                      <a:r>
                        <a:rPr lang="en-US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infrastructure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Road network,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traffic management and streetlights</a:t>
                      </a:r>
                      <a:endParaRPr lang="en-US" sz="9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4" marR="621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243677" y="5248494"/>
            <a:ext cx="16480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*per building category</a:t>
            </a:r>
          </a:p>
        </p:txBody>
      </p:sp>
      <p:graphicFrame>
        <p:nvGraphicFramePr>
          <p:cNvPr id="13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738220"/>
              </p:ext>
            </p:extLst>
          </p:nvPr>
        </p:nvGraphicFramePr>
        <p:xfrm>
          <a:off x="449988" y="2781896"/>
          <a:ext cx="1933934" cy="1264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3934"/>
              </a:tblGrid>
              <a:tr h="2483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General</a:t>
                      </a:r>
                      <a:endParaRPr lang="en-US" sz="1400" dirty="0"/>
                    </a:p>
                  </a:txBody>
                  <a:tcPr marL="62114" marR="62114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5 data points</a:t>
                      </a:r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Population</a:t>
                      </a:r>
                    </a:p>
                    <a:p>
                      <a:r>
                        <a:rPr lang="en-US" sz="900" b="0" dirty="0" smtClean="0"/>
                        <a:t>City</a:t>
                      </a:r>
                      <a:r>
                        <a:rPr lang="en-US" sz="900" b="0" baseline="0" dirty="0" smtClean="0"/>
                        <a:t> population, density and growth</a:t>
                      </a:r>
                      <a:endParaRPr lang="en-US" sz="1000" b="1" dirty="0" smtClean="0"/>
                    </a:p>
                  </a:txBody>
                  <a:tcPr marL="62114" marR="621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baseline="0" dirty="0" smtClean="0"/>
                        <a:t>Emission targets</a:t>
                      </a:r>
                    </a:p>
                    <a:p>
                      <a:r>
                        <a:rPr lang="en-US" sz="900" b="0" dirty="0" smtClean="0"/>
                        <a:t>Targets</a:t>
                      </a:r>
                      <a:r>
                        <a:rPr lang="en-US" sz="900" b="0" baseline="0" dirty="0" smtClean="0"/>
                        <a:t> for CO</a:t>
                      </a:r>
                      <a:r>
                        <a:rPr lang="en-US" sz="900" b="0" baseline="-25000" dirty="0" smtClean="0"/>
                        <a:t>2</a:t>
                      </a:r>
                      <a:r>
                        <a:rPr lang="en-US" sz="900" b="0" baseline="0" dirty="0" smtClean="0"/>
                        <a:t>, </a:t>
                      </a:r>
                      <a:r>
                        <a:rPr lang="en-US" sz="900" b="0" baseline="0" dirty="0" err="1" smtClean="0"/>
                        <a:t>NO</a:t>
                      </a:r>
                      <a:r>
                        <a:rPr lang="en-US" sz="900" b="0" baseline="-25000" dirty="0" err="1" smtClean="0"/>
                        <a:t>x</a:t>
                      </a:r>
                      <a:r>
                        <a:rPr lang="en-US" sz="900" b="0" baseline="0" dirty="0" smtClean="0"/>
                        <a:t> and PM</a:t>
                      </a:r>
                      <a:r>
                        <a:rPr lang="en-US" sz="900" b="0" baseline="-25000" dirty="0" smtClean="0"/>
                        <a:t>10</a:t>
                      </a:r>
                    </a:p>
                  </a:txBody>
                  <a:tcPr marL="62114" marR="62114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7243677" y="5269414"/>
            <a:ext cx="1393666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 descr="http://ak5.picdn.net/shutterstock/videos/3246091/preview/stock-footage-america-august-city-population-walking-on-busy-sidewalks-america-usa-augus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9"/>
          <a:stretch/>
        </p:blipFill>
        <p:spPr bwMode="auto">
          <a:xfrm>
            <a:off x="452523" y="1341120"/>
            <a:ext cx="1931399" cy="13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smtClean="0"/>
              <a:t>data</a:t>
            </a:r>
            <a:br>
              <a:rPr lang="en-US" dirty="0" smtClean="0"/>
            </a:br>
            <a:r>
              <a:rPr lang="en-US" b="0" dirty="0" smtClean="0"/>
              <a:t>Overview</a:t>
            </a:r>
            <a:endParaRPr lang="en-US" b="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918211"/>
              </p:ext>
            </p:extLst>
          </p:nvPr>
        </p:nvGraphicFramePr>
        <p:xfrm>
          <a:off x="2574444" y="2781896"/>
          <a:ext cx="1933934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3934"/>
              </a:tblGrid>
              <a:tr h="2483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Energy</a:t>
                      </a: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50+</a:t>
                      </a:r>
                      <a:r>
                        <a:rPr lang="en-US" sz="9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data points</a:t>
                      </a:r>
                      <a:endParaRPr 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Consumption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City`s annual energy consumption</a:t>
                      </a:r>
                      <a:r>
                        <a:rPr lang="en-US" sz="9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from </a:t>
                      </a:r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electricity</a:t>
                      </a:r>
                      <a:r>
                        <a:rPr lang="en-US" sz="9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heating and cooling.</a:t>
                      </a:r>
                      <a:endParaRPr 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Source mix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City`s consumption</a:t>
                      </a:r>
                      <a:r>
                        <a:rPr lang="en-US" sz="9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source mix for electricity, heating and cooling.</a:t>
                      </a:r>
                      <a:endParaRPr 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Grid losses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City`s transmission</a:t>
                      </a:r>
                      <a:r>
                        <a:rPr lang="en-US" sz="9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and distribution losses per KW generated power.</a:t>
                      </a:r>
                      <a:endParaRPr 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310710"/>
              </p:ext>
            </p:extLst>
          </p:nvPr>
        </p:nvGraphicFramePr>
        <p:xfrm>
          <a:off x="6858580" y="2781896"/>
          <a:ext cx="2033166" cy="2331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3166"/>
              </a:tblGrid>
              <a:tr h="1918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Buildings</a:t>
                      </a:r>
                      <a:endParaRPr lang="en-US" sz="1400" dirty="0"/>
                    </a:p>
                  </a:txBody>
                  <a:tcPr marL="65619" marR="65619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80+* data points </a:t>
                      </a:r>
                    </a:p>
                  </a:txBody>
                  <a:tcPr marL="65619" marR="65619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Floor space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City`s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total floor space, per building category.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5619" marR="65619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Electricity usage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 share of electricity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split between lighting, ventilation appliances, per building category.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5619" marR="65619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Building</a:t>
                      </a:r>
                      <a:r>
                        <a:rPr lang="en-US" sz="1000" b="1" baseline="0" dirty="0" smtClean="0"/>
                        <a:t> envelope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 share of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losses from heating and cooling building space, per building category.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5619" marR="65619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City of London by Simon Greig (SimonGreig) on 500px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80" y="1341120"/>
            <a:ext cx="2033166" cy="13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iemens.com/press/pool/de/pressebilder/2013/infrastructure-cities/soic201308/072dpi/soic201308-07_072dpi.jp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61" y="1341120"/>
            <a:ext cx="2040704" cy="13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2b1stconsulting.com/wp-content/uploads/2012/04/gas-turbine-siemens-III.jpg"/>
          <p:cNvPicPr>
            <a:picLocks noChangeAspect="1" noChangeArrowheads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444" y="1341120"/>
            <a:ext cx="1933934" cy="13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611142"/>
              </p:ext>
            </p:extLst>
          </p:nvPr>
        </p:nvGraphicFramePr>
        <p:xfrm>
          <a:off x="4666261" y="2787830"/>
          <a:ext cx="2040704" cy="35123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40704"/>
              </a:tblGrid>
              <a:tr h="2325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Transport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357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120+</a:t>
                      </a:r>
                      <a:r>
                        <a:rPr lang="en-US" sz="900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data points </a:t>
                      </a: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357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Passenger</a:t>
                      </a:r>
                      <a:endParaRPr lang="en-US" sz="1200" b="1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Annual</a:t>
                      </a:r>
                      <a:r>
                        <a:rPr lang="en-US" sz="9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passenger kilometer travelled inside the city borders and the split between travel modes.</a:t>
                      </a:r>
                      <a:endParaRPr 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765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Freight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Ton kilometers </a:t>
                      </a:r>
                      <a:r>
                        <a:rPr lang="en-US" sz="9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of goods transported within the city borders annually, with split between road and rail.</a:t>
                      </a:r>
                      <a:endParaRPr 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973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Public transport service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Length</a:t>
                      </a:r>
                      <a:r>
                        <a:rPr lang="en-US" sz="9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of network, number of vehicles and capacity utilization for passenger transport modes. </a:t>
                      </a:r>
                      <a:endParaRPr 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Vehicles and</a:t>
                      </a:r>
                      <a:r>
                        <a:rPr lang="en-US" sz="1000" b="1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fuel source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Private vehicles, taxis and</a:t>
                      </a:r>
                      <a:r>
                        <a:rPr lang="en-US" sz="9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trucks fleet distribution.</a:t>
                      </a:r>
                      <a:endParaRPr 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7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Roads</a:t>
                      </a:r>
                      <a:r>
                        <a:rPr lang="en-US" sz="1000" b="1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and infrastructure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Road network,</a:t>
                      </a:r>
                      <a:r>
                        <a:rPr lang="en-US" sz="9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traffic management and streetlights</a:t>
                      </a:r>
                      <a:endParaRPr lang="en-US" sz="900" b="1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243677" y="5248494"/>
            <a:ext cx="1648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*per building category: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Residential, non-residential</a:t>
            </a:r>
            <a:endParaRPr lang="de-DE" sz="800" dirty="0">
              <a:solidFill>
                <a:schemeClr val="tx1"/>
              </a:solidFill>
            </a:endParaRPr>
          </a:p>
        </p:txBody>
      </p:sp>
      <p:graphicFrame>
        <p:nvGraphicFramePr>
          <p:cNvPr id="13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747192"/>
              </p:ext>
            </p:extLst>
          </p:nvPr>
        </p:nvGraphicFramePr>
        <p:xfrm>
          <a:off x="449988" y="2781896"/>
          <a:ext cx="1933934" cy="1264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3934"/>
              </a:tblGrid>
              <a:tr h="2483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General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 data points</a:t>
                      </a:r>
                      <a:endParaRPr lang="en-US" sz="9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Population</a:t>
                      </a:r>
                    </a:p>
                    <a:p>
                      <a:r>
                        <a:rPr lang="en-US" sz="9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City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population, density and growth</a:t>
                      </a:r>
                      <a:endParaRPr lang="en-US" sz="10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23554">
                <a:tc>
                  <a:txBody>
                    <a:bodyPr/>
                    <a:lstStyle/>
                    <a:p>
                      <a:r>
                        <a:rPr lang="en-US" sz="10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Emission targets</a:t>
                      </a:r>
                    </a:p>
                    <a:p>
                      <a:r>
                        <a:rPr lang="en-US" sz="9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Targets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for CO</a:t>
                      </a:r>
                      <a:r>
                        <a:rPr lang="en-US" sz="900" b="0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</a:t>
                      </a:r>
                      <a:r>
                        <a:rPr lang="en-US" sz="900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NO</a:t>
                      </a:r>
                      <a:r>
                        <a:rPr lang="en-US" sz="900" b="0" baseline="-250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x</a:t>
                      </a:r>
                      <a:r>
                        <a:rPr lang="en-US" sz="9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and PM</a:t>
                      </a:r>
                      <a:r>
                        <a:rPr lang="en-US" sz="900" b="0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62114" marR="62114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7243677" y="5269414"/>
            <a:ext cx="1393666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 descr="http://ak5.picdn.net/shutterstock/videos/3246091/preview/stock-footage-america-august-city-population-walking-on-busy-sidewalks-america-usa-august.jpg"/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9"/>
          <a:stretch/>
        </p:blipFill>
        <p:spPr bwMode="auto">
          <a:xfrm>
            <a:off x="452523" y="1341120"/>
            <a:ext cx="1931399" cy="13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0825" y="4287202"/>
            <a:ext cx="8893175" cy="870014"/>
          </a:xfrm>
        </p:spPr>
        <p:txBody>
          <a:bodyPr/>
          <a:lstStyle/>
          <a:p>
            <a:r>
              <a:rPr lang="en-GB" dirty="0" smtClean="0"/>
              <a:t>Basics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Buildings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49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data</a:t>
            </a:r>
            <a:r>
              <a:rPr lang="en-GB" dirty="0"/>
              <a:t/>
            </a:r>
            <a:br>
              <a:rPr lang="en-GB" dirty="0"/>
            </a:br>
            <a:r>
              <a:rPr lang="en-GB" b="0" dirty="0" smtClean="0"/>
              <a:t>Floor space by building category</a:t>
            </a:r>
            <a:endParaRPr lang="en-GB" b="0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976458"/>
              </p:ext>
            </p:extLst>
          </p:nvPr>
        </p:nvGraphicFramePr>
        <p:xfrm>
          <a:off x="539750" y="2905125"/>
          <a:ext cx="8208963" cy="326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750" y="1476375"/>
            <a:ext cx="739457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400" b="1" dirty="0" smtClean="0">
                <a:solidFill>
                  <a:schemeClr val="tx1"/>
                </a:solidFill>
              </a:rPr>
              <a:t>Floor space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4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City`s floor space in selected categories. Projections are not mandatory. </a:t>
            </a: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953" y="843653"/>
            <a:ext cx="2409372" cy="312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C00000"/>
                </a:solidFill>
              </a:rPr>
              <a:t>Example data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CUSTOMER" val="Siemens_I_2013"/>
  <p:tag name="CDT_CUSTOMER_NAME" val="Siemens AG, Industry Sector"/>
  <p:tag name="CDT_VERSION" val="4.1.2.0"/>
  <p:tag name="CDT_CREATORVERSION" val="4.1.2.0"/>
  <p:tag name="CDT_TEMPLATEVERSION" val="2.0.0"/>
  <p:tag name="CDT_LANGUAGE" val="1033"/>
  <p:tag name="CDT_FONTSET" val="Ari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533"/>
  <p:tag name="CDT_PROT_HEIGHT" val="374,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260,6249"/>
  <p:tag name="CDT_PROT_HEIGHT" val="374,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14,4999"/>
  <p:tag name="CDT_PROT_WIDTH" val="261,0001"/>
  <p:tag name="CDT_PROT_HEIGHT" val="374,2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533"/>
  <p:tag name="CDT_PROT_HEIGHT" val="181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326,7-720"/>
  <p:tag name="CDT_MASTERSHAPE2" val="14:0-0-326,7-720"/>
  <p:tag name="CDT_MASTERSHAPE3" val="57350:326,7-19,75-116,9738-700,25"/>
  <p:tag name="CDT_MASTERSHAPE4" val="57351:295,7487-19,75-30,95134-700,25"/>
  <p:tag name="CDT_MASTERSHAPE5" val="11:0-42,5-76,20732-136,063"/>
  <p:tag name="CDT_MASTERSHAPE6" val="10:485,5-0-34-720"/>
  <p:tag name="CDT_MASTERSHAPE7" val="2:485,5-484,75-34-235,25"/>
  <p:tag name="CDT_MASTERSHAPE8" val="15:0-360-0,1250394-0,125039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533"/>
  <p:tag name="CDT_PROT_HEIGHT" val="181,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260,6249"/>
  <p:tag name="CDT_PROT_HEIGHT" val="181,3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LETE_ONEVENT_NEWPRES" val="False"/>
  <p:tag name="CDT_PROT" val="2"/>
  <p:tag name="CDT_PROT_TOP" val="111,2501"/>
  <p:tag name="CDT_PROT_LEFT" val="314,5"/>
  <p:tag name="CDT_PROT_WIDTH" val="261"/>
  <p:tag name="CDT_PROT_HEIGHT" val="181,37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LETE_ONEVENT_NEWPRES" val="False"/>
  <p:tag name="CDT_PROT" val="2"/>
  <p:tag name="CDT_PROT_TOP" val="304"/>
  <p:tag name="CDT_PROT_LEFT" val="42,5"/>
  <p:tag name="CDT_PROT_WIDTH" val="260,6249"/>
  <p:tag name="CDT_PROT_HEIGHT" val="181,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14,4999"/>
  <p:tag name="CDT_PROT_WIDTH" val="261,0001"/>
  <p:tag name="CDT_PROT_HEIGHT" val="181,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406,08-720"/>
  <p:tag name="CDT_MASTERSHAPE2" val="12:0-0-406,08-720"/>
  <p:tag name="CDT_MASTERSHAPE3" val="57350:289,1062-19,75-116,9738-700,25"/>
  <p:tag name="CDT_MASTERSHAPE4" val="57351:406,08-19,75-30,95134-700,25"/>
  <p:tag name="CDT_MASTERSHAPE5" val="11:0-42,5-76,20732-136,063"/>
  <p:tag name="CDT_MASTERSHAPE6" val="16:0-360-0,1250394-0,1250394"/>
  <p:tag name="CDT_MASTERSHAPE7" val="10:485,5-0-34-720"/>
  <p:tag name="CDT_MASTERSHAPE8" val="15:485,5-484,75-34-235,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90,6199-19,75-148,1732-700,25"/>
  <p:tag name="CDT_MASTERSHAPE4" val="11:0-42,5-76,20732-136,063"/>
  <p:tag name="CDT_MASTERSHAPE5" val="16:0-360-0,1250394-0,1250394"/>
  <p:tag name="CDT_MASTERSHAPE6" val="10:485,5-0-34-720"/>
  <p:tag name="CDT_MASTERSHAPE7" val="14:485,5-484,75-34-235,25"/>
  <p:tag name="CDT_MASTERSHAPE8" val="57351:190,62-19,75-30,95134-700,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86,798-19,75-148,1732-700,25"/>
  <p:tag name="CDT_MASTERSHAPE4" val="11:0-42,5-76,20732-136,063"/>
  <p:tag name="CDT_MASTERSHAPE5" val="16:0-360-0,1250394-0,1250394"/>
  <p:tag name="CDT_MASTERSHAPE6" val="14:485,5-0-34-720"/>
  <p:tag name="CDT_MASTERSHAPE7" val="15:485,5-484,75-34-235,25"/>
  <p:tag name="CDT_MASTERSHAPE8" val="57351:304-19,75-30,95134-700,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57359:0-0-326,75-720"/>
  <p:tag name="CDT_MASTERSHAPE2" val="57350:326,7501-19,75-116,9738-700,25"/>
  <p:tag name="CDT_MASTERSHAPE3" val="57351:295,7987-19,75-30,95134-700,25"/>
  <p:tag name="CDT_MASTERSHAPE4" val="8:0-575,5-63,37504-113,375"/>
  <p:tag name="CDT_MASTERSHAPE5" val="9:0-360-0,1250394-0,12503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406,5005-720"/>
  <p:tag name="CDT_MASTERSHAPE2" val="57350:289,5268-19,75-116,9738-700,25"/>
  <p:tag name="CDT_MASTERSHAPE3" val="57351:406,5005-19,75-30,95134-700,25"/>
  <p:tag name="CDT_MASTERSHAPE4" val="12:0-575,5-63,37504-113,375"/>
  <p:tag name="CDT_MASTERSHAPE5" val="9:0-360-0,1250394-0,12503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3:111,25-371,3751-374,25-348,625"/>
  <p:tag name="CDT_MASTERSHAPE2" val="2:0-0-99,87504-720"/>
  <p:tag name="CDT_MASTERSHAPE3" val="11:111,25-0-374,25-360"/>
  <p:tag name="CDT_MASTERSHAPE4" val="13:111,25-371,3751-374,25-348,6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13:111,25-42,5-374,25-317,5"/>
  <p:tag name="CDT_MASTERSHAPE3" val="5:111,25-371,3751-374,25-348,6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720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0008-374,25-646,37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317,5"/>
  <p:tag name="CDT_MASTERSHAPE3" val="4:111,25-371,375-374,25-317,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646,3751"/>
  <p:tag name="CDT_MASTERSHAPE3" val="13:304-42,5-181,5-646,37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04,0945"/>
  <p:tag name="CDT_MASTERSHAPE3" val="13:111,25-257,9528-374,25-215,4222"/>
  <p:tag name="CDT_MASTERSHAPE4" val="12:111,25-484,75-374,25-204,1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317,5"/>
  <p:tag name="CDT_MASTERSHAPE3" val="4:111,25-371,375-181,375-317,5"/>
  <p:tag name="CDT_MASTERSHAPE4" val="5:304-42,5-181,5-317,5"/>
  <p:tag name="CDT_MASTERSHAPE5" val="6:304-371,375-181,5-317,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4:111,25-586,8279-374,25-102,047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  <p:tag name="CDT_MASTERSHAPE3" val="5:111,25-586,8279-374,25-102,04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60,6249"/>
  <p:tag name="CDT_MASTERSHAPE3" val="13:111,25-314,4999-374,25-261,0001"/>
  <p:tag name="CDT_MASTERSHAPE4" val="7:111,25-586,8279-374,25-102,04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533"/>
  <p:tag name="CDT_MASTERSHAPE3" val="13:304-42,5-181,5-533"/>
  <p:tag name="CDT_MASTERSHAPE4" val="7:111,25-586,8279-374,25-102,04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906"/>
  <p:tag name="CDT_PROT_LEFT" val="0"/>
  <p:tag name="CDT_PROT_WIDTH" val="200,7495"/>
  <p:tag name="CDT_PROT_HEIGHT" val="20,4094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260,6249"/>
  <p:tag name="CDT_MASTERSHAPE3" val="13:111,2501-314,5-181,375-261"/>
  <p:tag name="CDT_MASTERSHAPE4" val="12:304-42,5-181,5-260,6249"/>
  <p:tag name="CDT_MASTERSHAPE5" val="15:304-314,4999-181,5-261,0001"/>
  <p:tag name="CDT_MASTERSHAPE6" val="9:111,25-586,8279-374,25-102,04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7:0-0-99,87504-720"/>
  <p:tag name="CDT_MASTERSHAPE2" val="13:519,5906-0-20,40945-200,7495"/>
  <p:tag name="CDT_MASTERSHAPE3" val="9:485,5-0-34-720"/>
  <p:tag name="CDT_MASTERSHAPE4" val="3079:111,25-42,50008-374,25-646,3751"/>
  <p:tag name="CDT_MASTERSHAPE5" val="12:519,5906-0-20,40945-98,37409"/>
  <p:tag name="CDT_MASTERSHAPE6" val="14:519,5906-212,1243-20,40945-507,8756"/>
  <p:tag name="CDT_MASTERSHAPE7" val="11:0-575,5001-63,50016-113,375"/>
  <p:tag name="CDT_MASTERSHAPE8" val="3078:0-0-99,87504-720"/>
  <p:tag name="CDT_MASTERSHAPE9" val="31:0-360-0,1250394-0,1250394"/>
  <p:tag name="CDT_MASTERSHAPE10" val="2:0-0-0-0"/>
  <p:tag name="CDT_MASTERSHAPE11" val="3:0-0-0-0"/>
  <p:tag name="CDT_MASTERSHAPE12" val="4:0-0-0-0"/>
  <p:tag name="CDT_MASTERSHAPE13" val="5:0-0-0-0"/>
  <p:tag name="CDT_MASTERSHAPE14" val="6:0-0-0-0"/>
  <p:tag name="CDT_MASTERSHAPE15" val="8:0-0-0-0"/>
  <p:tag name="CDT_MASTERSHAPE16" val="10:0-0-0-0"/>
  <p:tag name="CDT_MASTERSHAPE17" val="15:0-0-0-0"/>
  <p:tag name="CDT_MASTERSHAPE18" val="16:0-0-0-0"/>
  <p:tag name="CDT_MASTERSHAPE19" val="17:0-0-0-0"/>
  <p:tag name="CDT_MASTERSHAPE20" val="18:0-0-0-0"/>
  <p:tag name="CDT_MASTERSHAPE21" val="19:0-0-0-0"/>
  <p:tag name="CDT_MASTERSHAPE22" val="20:0-0-0-0"/>
  <p:tag name="CDT_MASTERSHAPE23" val="21:0-0-0-0"/>
  <p:tag name="CDT_MASTERSHAPE24" val="22:0-0-0-0"/>
  <p:tag name="CDT_MASTERSHAPE25" val="23:0-0-0-0"/>
  <p:tag name="CDT_MASTERSHAPE26" val="24:0-0-0-0"/>
  <p:tag name="CDT_MASTERSHAPE27" val="25:0-0-0-0"/>
  <p:tag name="CDT_MASTERSHAPE28" val="26:0-0-0-0"/>
  <p:tag name="CDT_MASTERSHAPE29" val="27:0-0-0-0"/>
  <p:tag name="CDT_MASTERSHAPE30" val="28:0-0-0-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720"/>
  <p:tag name="CDT_PROT_HEIGHT" val="406,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89,1062"/>
  <p:tag name="CDT_PROT_LEFT" val="19,75"/>
  <p:tag name="CDT_PROT_WIDTH" val="700,25"/>
  <p:tag name="CDT_PROT_HEIGHT" val="116,973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PROT" val="2"/>
  <p:tag name="CDT_PROT_TOP" val="406,08"/>
  <p:tag name="CDT_PROT_LEFT" val="19,75"/>
  <p:tag name="CDT_PROT_WIDTH" val="700,25"/>
  <p:tag name="CDT_PROT_HEIGHT" val="30,951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2,5"/>
  <p:tag name="CDT_PROT_WIDTH" val="136,063"/>
  <p:tag name="CDT_PROT_HEIGHT" val="76,2073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484,75"/>
  <p:tag name="CDT_PROT_WIDTH" val="235,25"/>
  <p:tag name="CDT_PROT_HEIGHT" val="3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720"/>
  <p:tag name="CDT_PROT_HEIGHT" val="326,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TARGETSHAPE_NEW" val="3"/>
  <p:tag name="CDT_PROT" val="5"/>
  <p:tag name="CDT_PROT_TOP" val="326,7"/>
  <p:tag name="CDT_PROT_LEFT" val="19,75"/>
  <p:tag name="CDT_PROT_WIDTH" val="700,25"/>
  <p:tag name="CDT_PROT_HEIGHT" val="116,97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PROT" val="2"/>
  <p:tag name="CDT_PROT_TOP" val="295,7487"/>
  <p:tag name="CDT_PROT_LEFT" val="19,75"/>
  <p:tag name="CDT_PROT_WIDTH" val="700,25"/>
  <p:tag name="CDT_PROT_HEIGHT" val="30,9513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2,5"/>
  <p:tag name="CDT_PROT_WIDTH" val="136,063"/>
  <p:tag name="CDT_PROT_HEIGHT" val="76,2073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484,75"/>
  <p:tag name="CDT_PROT_WIDTH" val="235,25"/>
  <p:tag name="CDT_PROT_HEIGHT" val="3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720"/>
  <p:tag name="CDT_PROT_HEIGHT" val="5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DUMMYPICTURE" val="True"/>
  <p:tag name="CDT_FILLUNVISIBLE" val="False"/>
  <p:tag name="CDT_LINEUNVISIBLE" val="True"/>
  <p:tag name="CDT_AUTODIALOG" val="2"/>
  <p:tag name="CDT_TARGETSHAPE_NEW" val="14"/>
  <p:tag name="CDT_PROT" val="3"/>
  <p:tag name="CDT_PROT_TOP" val="0"/>
  <p:tag name="CDT_PROT_LEFT" val="0"/>
  <p:tag name="CDT_PROT_WIDTH" val="720"/>
  <p:tag name="CDT_PROT_HEIGHT" val="54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19,75"/>
  <p:tag name="CDT_PROT_WIDTH" val="700,25"/>
  <p:tag name="CDT_PROT_HEIGHT" val="148,173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2,5"/>
  <p:tag name="CDT_PROT_WIDTH" val="136,063"/>
  <p:tag name="CDT_PROT_HEIGHT" val="76,207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111,25"/>
  <p:tag name="CDT_PROT_LEFT" val="42,50008"/>
  <p:tag name="CDT_PROT_WIDTH" val="646,3751"/>
  <p:tag name="CDT_PROT_HEIGHT" val="374,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3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484,75"/>
  <p:tag name="CDT_PROT_WIDTH" val="235,25"/>
  <p:tag name="CDT_PROT_HEIGHT" val="3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EXTCOL" val="True"/>
  <p:tag name="CDT_COLTX_NEW" val="20"/>
  <p:tag name="CDT_PROT" val="2"/>
  <p:tag name="CDT_PROT_TOP" val="190,62"/>
  <p:tag name="CDT_PROT_LEFT" val="19,75"/>
  <p:tag name="CDT_PROT_WIDTH" val="700,25"/>
  <p:tag name="CDT_PROT_HEIGHT" val="30,951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720"/>
  <p:tag name="CDT_PROT_HEIGHT" val="54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DUMMYPICTURE" val="True"/>
  <p:tag name="CDT_FILLUNVISIBLE" val="False"/>
  <p:tag name="CDT_LINEUNVISIBLE" val="True"/>
  <p:tag name="CDT_AUTODIALOG" val="2"/>
  <p:tag name="CDT_TARGETSHAPE_NEW" val="14"/>
  <p:tag name="CDT_PROT" val="3"/>
  <p:tag name="CDT_PROT_TOP" val="0"/>
  <p:tag name="CDT_PROT_LEFT" val="0"/>
  <p:tag name="CDT_PROT_WIDTH" val="720"/>
  <p:tag name="CDT_PROT_HEIGHT" val="54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186,798"/>
  <p:tag name="CDT_PROT_LEFT" val="19,75"/>
  <p:tag name="CDT_PROT_WIDTH" val="700,25"/>
  <p:tag name="CDT_PROT_HEIGHT" val="148,173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2,5"/>
  <p:tag name="CDT_PROT_WIDTH" val="136,063"/>
  <p:tag name="CDT_PROT_HEIGHT" val="76,2073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3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906"/>
  <p:tag name="CDT_PROT_LEFT" val="0"/>
  <p:tag name="CDT_PROT_WIDTH" val="98,37409"/>
  <p:tag name="CDT_PROT_HEIGHT" val="20,4094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484,75"/>
  <p:tag name="CDT_PROT_WIDTH" val="235,25"/>
  <p:tag name="CDT_PROT_HEIGHT" val="3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EXTCOL" val="True"/>
  <p:tag name="CDT_COLTX_NEW" val="20"/>
  <p:tag name="CDT_PROT" val="2"/>
  <p:tag name="CDT_PROT_TOP" val="304"/>
  <p:tag name="CDT_PROT_LEFT" val="19,75"/>
  <p:tag name="CDT_PROT_WIDTH" val="700,25"/>
  <p:tag name="CDT_PROT_HEIGHT" val="30,9513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720"/>
  <p:tag name="CDT_PROT_HEIGHT" val="326,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PROT" val="5"/>
  <p:tag name="CDT_PROT_TOP" val="326,7501"/>
  <p:tag name="CDT_PROT_LEFT" val="19,75"/>
  <p:tag name="CDT_PROT_WIDTH" val="700,25"/>
  <p:tag name="CDT_PROT_HEIGHT" val="116,973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PROT" val="2"/>
  <p:tag name="CDT_PROT_TOP" val="295,7987"/>
  <p:tag name="CDT_PROT_LEFT" val="19,75"/>
  <p:tag name="CDT_PROT_WIDTH" val="700,25"/>
  <p:tag name="CDT_PROT_HEIGHT" val="30,9513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575,5"/>
  <p:tag name="CDT_PROT_WIDTH" val="113,375"/>
  <p:tag name="CDT_PROT_HEIGHT" val="63,3750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720"/>
  <p:tag name="CDT_PROT_HEIGHT" val="406,500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PROT" val="4"/>
  <p:tag name="CDT_PROT_TOP" val="289,5268"/>
  <p:tag name="CDT_PROT_LEFT" val="19,75"/>
  <p:tag name="CDT_PROT_WIDTH" val="700,25"/>
  <p:tag name="CDT_PROT_HEIGHT" val="116,97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PROT" val="2"/>
  <p:tag name="CDT_PROT_TOP" val="406,5005"/>
  <p:tag name="CDT_PROT_LEFT" val="19,75"/>
  <p:tag name="CDT_PROT_WIDTH" val="700,25"/>
  <p:tag name="CDT_PROT_HEIGHT" val="30,951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906"/>
  <p:tag name="CDT_PROT_LEFT" val="212,1243"/>
  <p:tag name="CDT_PROT_WIDTH" val="507,8756"/>
  <p:tag name="CDT_PROT_HEIGHT" val="20,4094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575,5"/>
  <p:tag name="CDT_PROT_WIDTH" val="113,375"/>
  <p:tag name="CDT_PROT_HEIGHT" val="63,375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71,3751"/>
  <p:tag name="CDT_PROT_WIDTH" val="348,625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2"/>
  <p:tag name="CDT_TARGETSHAPE_NEW" val="13"/>
  <p:tag name="CDT_PROT" val="2"/>
  <p:tag name="CDT_PROT_TOP" val="111,25"/>
  <p:tag name="CDT_PROT_LEFT" val="0"/>
  <p:tag name="CDT_PROT_WIDTH" val="360"/>
  <p:tag name="CDT_PROT_HEIGHT" val="374,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PROT" val="2"/>
  <p:tag name="CDT_PROT_TOP" val="111,25"/>
  <p:tag name="CDT_PROT_LEFT" val="371,3751"/>
  <p:tag name="CDT_PROT_WIDTH" val="348,625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2"/>
  <p:tag name="CDT_PROT_TOP" val="111,25"/>
  <p:tag name="CDT_PROT_LEFT" val="371,3751"/>
  <p:tag name="CDT_PROT_WIDTH" val="348,625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575,5001"/>
  <p:tag name="CDT_PROT_WIDTH" val="113,375"/>
  <p:tag name="CDT_PROT_HEIGHT" val="63,5001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0008"/>
  <p:tag name="CDT_PROT_WIDTH" val="646,3751"/>
  <p:tag name="CDT_PROT_HEIGHT" val="374,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533"/>
  <p:tag name="CDT_PROT_HEIGHT" val="374,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1,375"/>
  <p:tag name="CDT_PROT_WIDTH" val="317,5"/>
  <p:tag name="CDT_PROT_HEIGHT" val="374,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646,3751"/>
  <p:tag name="CDT_PROT_HEIGHT" val="181,3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646,3751"/>
  <p:tag name="CDT_PROT_HEIGHT" val="181,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0"/>
  <p:tag name="CDT_PROT_LEFT" val="0"/>
  <p:tag name="CDT_PROT_WIDTH" val="720"/>
  <p:tag name="CDT_PROT_HEIGHT" val="99,8750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204,0945"/>
  <p:tag name="CDT_PROT_HEIGHT" val="374,2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57,9528"/>
  <p:tag name="CDT_PROT_WIDTH" val="215,4222"/>
  <p:tag name="CDT_PROT_HEIGHT" val="374,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84,75"/>
  <p:tag name="CDT_PROT_WIDTH" val="204,125"/>
  <p:tag name="CDT_PROT_HEIGHT" val="374,2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317,5"/>
  <p:tag name="CDT_PROT_HEIGHT" val="181,3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1,375"/>
  <p:tag name="CDT_PROT_WIDTH" val="317,5"/>
  <p:tag name="CDT_PROT_HEIGHT" val="181,3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317,5"/>
  <p:tag name="CDT_PROT_HEIGHT" val="181,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1,375"/>
  <p:tag name="CDT_PROT_WIDTH" val="317,5"/>
  <p:tag name="CDT_PROT_HEIGHT" val="181,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heme/theme1.xml><?xml version="1.0" encoding="utf-8"?>
<a:theme xmlns:a="http://schemas.openxmlformats.org/drawingml/2006/main" name="blank">
  <a:themeElements>
    <a:clrScheme name="Siemens AG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64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 PPT 2007 DEU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Image + Index/Contact</Name>
  <PpLayout>32</PpLayout>
  <Index>7</Index>
</p4ppTags>
</file>

<file path=customXml/item10.xml><?xml version="1.0" encoding="utf-8"?>
<p4ppTags>
  <Name>One object (small) + Navigation</Name>
  <PpLayout>32</PpLayout>
  <Index>17</Index>
</p4ppTags>
</file>

<file path=customXml/item11.xml><?xml version="1.0" encoding="utf-8"?>
<p4ppTags>
  <Name>One object (small)</Name>
  <PpLayout>16</PpLayout>
  <Index>11</Index>
</p4ppTags>
</file>

<file path=customXml/item12.xml><?xml version="1.0" encoding="utf-8"?>
<p4ppTags>
  <Name>Text + Index</Name>
  <PpLayout>32</PpLayout>
  <Index>8</Index>
</p4ppTags>
</file>

<file path=customXml/item13.xml><?xml version="1.0" encoding="utf-8"?>
<p4ppTags>
  <Name>Free Content + Navigation</Name>
  <PpLayout>32</PpLayout>
  <Index>16</Index>
</p4ppTags>
</file>

<file path=customXml/item14.xml><?xml version="1.0" encoding="utf-8"?>
<p4ppTags>
  <Name>Title fullscreen (big bar down)</Name>
  <PpLayout>1</PpLayout>
  <Index>3</Index>
</p4ppTags>
</file>

<file path=customXml/item1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58FCF53D7934884DC635173FE31FF" ma:contentTypeVersion="0" ma:contentTypeDescription="Create a new document." ma:contentTypeScope="" ma:versionID="6ad5ab4ec5604f59106b99a44758a086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16.xml><?xml version="1.0" encoding="utf-8"?>
<p4ppTags>
  <Name>Four objects + Navigation</Name>
  <PpLayout>32</PpLayout>
  <Index>20</Index>
</p4ppTags>
</file>

<file path=customXml/item17.xml><?xml version="1.0" encoding="utf-8"?>
<p:properties xmlns:p="http://schemas.microsoft.com/office/2006/metadata/properties" xmlns:xsi="http://www.w3.org/2001/XMLSchema-instance">
  <documentManagement/>
</p:properties>
</file>

<file path=customXml/item18.xml><?xml version="1.0" encoding="utf-8"?>
<p4ppTags>
  <Name>Two rows + Navigation</Name>
  <PpLayout>32</PpLayout>
  <Index>19</Index>
</p4ppTags>
</file>

<file path=customXml/item19.xml><?xml version="1.0" encoding="utf-8"?>
<p4ppTags>
  <Name>Title (big bar up)</Name>
  <PpLayout>1</PpLayout>
  <Index>2</Index>
</p4ppTags>
</file>

<file path=customXml/item2.xml><?xml version="1.0" encoding="utf-8"?>
<p4ppTags>
  <Name>Two rows</Name>
  <PpLayout>32</PpLayout>
  <Index>13</Index>
</p4ppTags>
</file>

<file path=customXml/item20.xml><?xml version="1.0" encoding="utf-8"?>
<p4ppTags>
  <Name>Chapter title (big bar up)</Name>
  <PpLayout>1</PpLayout>
  <Index>6</Index>
</p4ppTags>
</file>

<file path=customXml/item21.xml><?xml version="1.0" encoding="utf-8"?>
<p4ppTags>
  <Name>Three columns</Name>
  <PpLayout>32</PpLayout>
  <Index>14</Index>
</p4ppTags>
</file>

<file path=customXml/item22.xml><?xml version="1.0" encoding="utf-8"?>
<p4ppTags>
  <Name>1_Two rows</Name>
  <PpLayout>32</PpLayout>
  <Index>14</Index>
</p4ppTags>
</file>

<file path=customXml/item23.xml><?xml version="1.0" encoding="utf-8"?>
<p4ppTags>
  <Name>Free Content</Name>
  <PpLayout>11</PpLayout>
  <Index>9</Index>
</p4ppTags>
</file>

<file path=customXml/item24.xml><?xml version="1.0" encoding="utf-8"?>
<p4ppTags>
  <Name>Title (big bar down)</Name>
  <PpLayout>1</PpLayout>
  <Index>1</Index>
</p4ppTags>
</file>

<file path=customXml/item2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4ppTags>
  <Name>Title fullscreen (big bar up)</Name>
  <PpLayout>1</PpLayout>
  <Index>4</Index>
</p4ppTags>
</file>

<file path=customXml/item4.xml><?xml version="1.0" encoding="utf-8"?>
<p4ppTags>
  <Name>Two columns + Navigation</Name>
  <PpLayout>32</PpLayout>
  <Index>18</Index>
</p4ppTags>
</file>

<file path=customXml/item5.xml><?xml version="1.0" encoding="utf-8"?>
<p4ppTags>
  <Name>Two columns</Name>
  <PpLayout>29</PpLayout>
  <Index>12</Index>
</p4ppTags>
</file>

<file path=customXml/item6.xml><?xml version="1.0" encoding="utf-8"?>
<p4ppTags/>
</file>

<file path=customXml/item7.xml><?xml version="1.0" encoding="utf-8"?>
<p4ppTags>
  <Name>Four objects</Name>
  <PpLayout>24</PpLayout>
  <Index>15</Index>
</p4ppTags>
</file>

<file path=customXml/item8.xml><?xml version="1.0" encoding="utf-8"?>
<p4ppTags>
  <Name>One object (large)</Name>
  <PpLayout>16</PpLayout>
  <Index>10</Index>
</p4ppTags>
</file>

<file path=customXml/item9.xml><?xml version="1.0" encoding="utf-8"?>
<p4ppTags>
  <Name>Chapter title (big bar down)</Name>
  <PpLayout>1</PpLayout>
  <Index>5</Index>
</p4ppTags>
</file>

<file path=customXml/itemProps1.xml><?xml version="1.0" encoding="utf-8"?>
<ds:datastoreItem xmlns:ds="http://schemas.openxmlformats.org/officeDocument/2006/customXml" ds:itemID="{83EE303D-C4B5-487A-A4B6-FEFDCEB82565}">
  <ds:schemaRefs/>
</ds:datastoreItem>
</file>

<file path=customXml/itemProps10.xml><?xml version="1.0" encoding="utf-8"?>
<ds:datastoreItem xmlns:ds="http://schemas.openxmlformats.org/officeDocument/2006/customXml" ds:itemID="{D76D7041-CBAA-47E6-9D26-EFF89B25F35C}">
  <ds:schemaRefs/>
</ds:datastoreItem>
</file>

<file path=customXml/itemProps11.xml><?xml version="1.0" encoding="utf-8"?>
<ds:datastoreItem xmlns:ds="http://schemas.openxmlformats.org/officeDocument/2006/customXml" ds:itemID="{1D21753F-2754-4ED2-A2CB-78BF3FB2865E}">
  <ds:schemaRefs/>
</ds:datastoreItem>
</file>

<file path=customXml/itemProps12.xml><?xml version="1.0" encoding="utf-8"?>
<ds:datastoreItem xmlns:ds="http://schemas.openxmlformats.org/officeDocument/2006/customXml" ds:itemID="{3FF35072-9787-4395-B0AC-06796F4EB77F}">
  <ds:schemaRefs/>
</ds:datastoreItem>
</file>

<file path=customXml/itemProps13.xml><?xml version="1.0" encoding="utf-8"?>
<ds:datastoreItem xmlns:ds="http://schemas.openxmlformats.org/officeDocument/2006/customXml" ds:itemID="{08CF5312-C8CE-42A4-B96B-D9FCC95FBDB3}">
  <ds:schemaRefs/>
</ds:datastoreItem>
</file>

<file path=customXml/itemProps14.xml><?xml version="1.0" encoding="utf-8"?>
<ds:datastoreItem xmlns:ds="http://schemas.openxmlformats.org/officeDocument/2006/customXml" ds:itemID="{3C3C200F-7A0F-43B4-89A2-7EAC51E146B8}">
  <ds:schemaRefs/>
</ds:datastoreItem>
</file>

<file path=customXml/itemProps15.xml><?xml version="1.0" encoding="utf-8"?>
<ds:datastoreItem xmlns:ds="http://schemas.openxmlformats.org/officeDocument/2006/customXml" ds:itemID="{8F44C654-49C5-401B-ADA2-30103565B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16.xml><?xml version="1.0" encoding="utf-8"?>
<ds:datastoreItem xmlns:ds="http://schemas.openxmlformats.org/officeDocument/2006/customXml" ds:itemID="{588D3410-A9B4-4548-8C7E-BC26DA73704D}">
  <ds:schemaRefs/>
</ds:datastoreItem>
</file>

<file path=customXml/itemProps17.xml><?xml version="1.0" encoding="utf-8"?>
<ds:datastoreItem xmlns:ds="http://schemas.openxmlformats.org/officeDocument/2006/customXml" ds:itemID="{3F812D43-0FDA-4B51-9546-A1A18DFE7BBC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18.xml><?xml version="1.0" encoding="utf-8"?>
<ds:datastoreItem xmlns:ds="http://schemas.openxmlformats.org/officeDocument/2006/customXml" ds:itemID="{91321DA8-4787-42F9-B431-20BE2B8E8CFA}">
  <ds:schemaRefs/>
</ds:datastoreItem>
</file>

<file path=customXml/itemProps19.xml><?xml version="1.0" encoding="utf-8"?>
<ds:datastoreItem xmlns:ds="http://schemas.openxmlformats.org/officeDocument/2006/customXml" ds:itemID="{CFC38D5C-AE5F-469A-AD97-B720F366B1CB}">
  <ds:schemaRefs/>
</ds:datastoreItem>
</file>

<file path=customXml/itemProps2.xml><?xml version="1.0" encoding="utf-8"?>
<ds:datastoreItem xmlns:ds="http://schemas.openxmlformats.org/officeDocument/2006/customXml" ds:itemID="{B341031C-DF69-4A64-9B2B-12371A08AC58}">
  <ds:schemaRefs/>
</ds:datastoreItem>
</file>

<file path=customXml/itemProps20.xml><?xml version="1.0" encoding="utf-8"?>
<ds:datastoreItem xmlns:ds="http://schemas.openxmlformats.org/officeDocument/2006/customXml" ds:itemID="{EFCAE600-FA5F-4AE5-B732-F9AB03D51820}">
  <ds:schemaRefs/>
</ds:datastoreItem>
</file>

<file path=customXml/itemProps21.xml><?xml version="1.0" encoding="utf-8"?>
<ds:datastoreItem xmlns:ds="http://schemas.openxmlformats.org/officeDocument/2006/customXml" ds:itemID="{BC34F54B-3874-4AF0-9415-8D255EF26171}">
  <ds:schemaRefs/>
</ds:datastoreItem>
</file>

<file path=customXml/itemProps22.xml><?xml version="1.0" encoding="utf-8"?>
<ds:datastoreItem xmlns:ds="http://schemas.openxmlformats.org/officeDocument/2006/customXml" ds:itemID="{9C85B323-8697-4319-B012-CB7EF0B99A9B}">
  <ds:schemaRefs/>
</ds:datastoreItem>
</file>

<file path=customXml/itemProps23.xml><?xml version="1.0" encoding="utf-8"?>
<ds:datastoreItem xmlns:ds="http://schemas.openxmlformats.org/officeDocument/2006/customXml" ds:itemID="{EB9694BB-221C-4E15-A7C9-203B766638CE}">
  <ds:schemaRefs/>
</ds:datastoreItem>
</file>

<file path=customXml/itemProps24.xml><?xml version="1.0" encoding="utf-8"?>
<ds:datastoreItem xmlns:ds="http://schemas.openxmlformats.org/officeDocument/2006/customXml" ds:itemID="{A5111100-98EE-4A20-AE7B-BF136EFD1435}">
  <ds:schemaRefs/>
</ds:datastoreItem>
</file>

<file path=customXml/itemProps25.xml><?xml version="1.0" encoding="utf-8"?>
<ds:datastoreItem xmlns:ds="http://schemas.openxmlformats.org/officeDocument/2006/customXml" ds:itemID="{A69967DE-26CA-40E6-A946-2D04C7CFBF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B1D281-6C65-4D54-B219-770FC4DAB8FD}">
  <ds:schemaRefs/>
</ds:datastoreItem>
</file>

<file path=customXml/itemProps4.xml><?xml version="1.0" encoding="utf-8"?>
<ds:datastoreItem xmlns:ds="http://schemas.openxmlformats.org/officeDocument/2006/customXml" ds:itemID="{37815CEA-42C4-4EBE-B2C5-949DF4BD96DF}">
  <ds:schemaRefs/>
</ds:datastoreItem>
</file>

<file path=customXml/itemProps5.xml><?xml version="1.0" encoding="utf-8"?>
<ds:datastoreItem xmlns:ds="http://schemas.openxmlformats.org/officeDocument/2006/customXml" ds:itemID="{5DED66E8-CCCD-4A02-996E-D5D9017C22E0}">
  <ds:schemaRefs/>
</ds:datastoreItem>
</file>

<file path=customXml/itemProps6.xml><?xml version="1.0" encoding="utf-8"?>
<ds:datastoreItem xmlns:ds="http://schemas.openxmlformats.org/officeDocument/2006/customXml" ds:itemID="{EB8A4E2E-2B8F-4B71-A368-F18362B0C85F}">
  <ds:schemaRefs/>
</ds:datastoreItem>
</file>

<file path=customXml/itemProps7.xml><?xml version="1.0" encoding="utf-8"?>
<ds:datastoreItem xmlns:ds="http://schemas.openxmlformats.org/officeDocument/2006/customXml" ds:itemID="{DF615B3B-0AA2-4A12-84A5-4A53F99B524E}">
  <ds:schemaRefs/>
</ds:datastoreItem>
</file>

<file path=customXml/itemProps8.xml><?xml version="1.0" encoding="utf-8"?>
<ds:datastoreItem xmlns:ds="http://schemas.openxmlformats.org/officeDocument/2006/customXml" ds:itemID="{AA004A45-EFAF-4A9B-8FAF-B6FACA8B75CE}">
  <ds:schemaRefs/>
</ds:datastoreItem>
</file>

<file path=customXml/itemProps9.xml><?xml version="1.0" encoding="utf-8"?>
<ds:datastoreItem xmlns:ds="http://schemas.openxmlformats.org/officeDocument/2006/customXml" ds:itemID="{B842808A-63C4-4809-A3FE-CB9BAEDB551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786</Words>
  <Application>Microsoft Office PowerPoint</Application>
  <PresentationFormat>On-screen Show (4:3)</PresentationFormat>
  <Paragraphs>194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</vt:lpstr>
      <vt:lpstr>Data collection for city baseline and projections for Helsinki</vt:lpstr>
      <vt:lpstr>Objective</vt:lpstr>
      <vt:lpstr>Data quality</vt:lpstr>
      <vt:lpstr>Priorities in excel input template</vt:lpstr>
      <vt:lpstr>Three selected categories</vt:lpstr>
      <vt:lpstr>Data overview</vt:lpstr>
      <vt:lpstr>Building data Overview</vt:lpstr>
      <vt:lpstr>Basics</vt:lpstr>
      <vt:lpstr>Building data Floor space by building category</vt:lpstr>
      <vt:lpstr>Building data (Per building category) Electricity, heating and cooling</vt:lpstr>
      <vt:lpstr>Building data (Per building category) Walls and Windows</vt:lpstr>
      <vt:lpstr>Building data (Per building category) Lighting</vt:lpstr>
      <vt:lpstr>Advanced, non-mandatory </vt:lpstr>
      <vt:lpstr>Building data (Per building category) Annual efficiency change</vt:lpstr>
      <vt:lpstr>Building data (Per building category) Technology baseline and restrictions</vt:lpstr>
    </vt:vector>
  </TitlesOfParts>
  <Company>Siemens AG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representation of data required for CyPT</dc:title>
  <dc:creator>z0024tec</dc:creator>
  <cp:lastModifiedBy>Trond-Olav Dahl</cp:lastModifiedBy>
  <cp:revision>649</cp:revision>
  <cp:lastPrinted>2012-10-29T09:59:01Z</cp:lastPrinted>
  <dcterms:created xsi:type="dcterms:W3CDTF">2014-10-31T12:24:27Z</dcterms:created>
  <dcterms:modified xsi:type="dcterms:W3CDTF">2015-03-31T11:42:38Z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June 2013</vt:lpwstr>
  </property>
  <property fmtid="{D5CDD505-2E9C-101B-9397-08002B2CF9AE}" pid="4" name="Office version">
    <vt:lpwstr>2007/2010</vt:lpwstr>
  </property>
  <property fmtid="{D5CDD505-2E9C-101B-9397-08002B2CF9AE}" pid="5" name="Release version">
    <vt:lpwstr>2.0.1</vt:lpwstr>
  </property>
  <property fmtid="{D5CDD505-2E9C-101B-9397-08002B2CF9AE}" pid="6" name="_AdHocReviewCycleID">
    <vt:i4>-1669771652</vt:i4>
  </property>
  <property fmtid="{D5CDD505-2E9C-101B-9397-08002B2CF9AE}" pid="7" name="_NewReviewCycle">
    <vt:lpwstr/>
  </property>
  <property fmtid="{D5CDD505-2E9C-101B-9397-08002B2CF9AE}" pid="8" name="_EmailSubject">
    <vt:lpwstr>VS: VS: Siemens City Performance Tool CyPT and Decision Analysis and Risk Management DARM</vt:lpwstr>
  </property>
  <property fmtid="{D5CDD505-2E9C-101B-9397-08002B2CF9AE}" pid="9" name="_AuthorEmail">
    <vt:lpwstr>trond.dahl@siemens.com</vt:lpwstr>
  </property>
  <property fmtid="{D5CDD505-2E9C-101B-9397-08002B2CF9AE}" pid="10" name="_AuthorEmailDisplayName">
    <vt:lpwstr>Dahl, Trond-Olav</vt:lpwstr>
  </property>
  <property fmtid="{D5CDD505-2E9C-101B-9397-08002B2CF9AE}" pid="11" name="_PreviousAdHocReviewCycleID">
    <vt:i4>451576294</vt:i4>
  </property>
  <property fmtid="{D5CDD505-2E9C-101B-9397-08002B2CF9AE}" pid="12" name="ContentTypeId">
    <vt:lpwstr>0x010100DDD58FCF53D7934884DC635173FE31FF</vt:lpwstr>
  </property>
</Properties>
</file>